
<file path=[Content_Types].xml><?xml version="1.0" encoding="utf-8"?>
<Types xmlns="http://schemas.openxmlformats.org/package/2006/content-types">
  <Default Extension="bin" ContentType="application/vnd.openxmlformats-officedocument.oleObject"/>
  <Default Extension="png" ContentType="image/png"/>
  <Default Extension="emf" ContentType="image/x-emf"/>
  <Default Extension="jpeg" ContentType="image/jpeg"/>
  <Default Extension="rels" ContentType="application/vnd.openxmlformats-package.relationships+xml"/>
  <Default Extension="xml" ContentType="application/xml"/>
  <Default Extension="wdp" ContentType="image/vnd.ms-photo"/>
  <Default Extension="vml" ContentType="application/vnd.openxmlformats-officedocument.vmlDrawing"/>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ags/tag1.xml" ContentType="application/vnd.openxmlformats-officedocument.presentationml.tags+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1" r:id="rId4"/>
  </p:sldMasterIdLst>
  <p:notesMasterIdLst>
    <p:notesMasterId r:id="rId76"/>
  </p:notesMasterIdLst>
  <p:sldIdLst>
    <p:sldId id="2891" r:id="rId5"/>
    <p:sldId id="2901" r:id="rId6"/>
    <p:sldId id="2831" r:id="rId7"/>
    <p:sldId id="2809" r:id="rId8"/>
    <p:sldId id="2958" r:id="rId9"/>
    <p:sldId id="2960" r:id="rId10"/>
    <p:sldId id="293" r:id="rId11"/>
    <p:sldId id="2961" r:id="rId12"/>
    <p:sldId id="256" r:id="rId13"/>
    <p:sldId id="2962" r:id="rId14"/>
    <p:sldId id="2965" r:id="rId15"/>
    <p:sldId id="2964" r:id="rId16"/>
    <p:sldId id="2966" r:id="rId17"/>
    <p:sldId id="2967" r:id="rId18"/>
    <p:sldId id="2968" r:id="rId19"/>
    <p:sldId id="2969" r:id="rId20"/>
    <p:sldId id="2970" r:id="rId21"/>
    <p:sldId id="2971" r:id="rId22"/>
    <p:sldId id="2972" r:id="rId23"/>
    <p:sldId id="2973" r:id="rId24"/>
    <p:sldId id="2923" r:id="rId25"/>
    <p:sldId id="630" r:id="rId26"/>
    <p:sldId id="389" r:id="rId27"/>
    <p:sldId id="386" r:id="rId28"/>
    <p:sldId id="393" r:id="rId29"/>
    <p:sldId id="2974" r:id="rId30"/>
    <p:sldId id="2975" r:id="rId31"/>
    <p:sldId id="2976" r:id="rId32"/>
    <p:sldId id="2977" r:id="rId33"/>
    <p:sldId id="2978" r:id="rId34"/>
    <p:sldId id="2979" r:id="rId35"/>
    <p:sldId id="407" r:id="rId36"/>
    <p:sldId id="2945" r:id="rId37"/>
    <p:sldId id="2980" r:id="rId38"/>
    <p:sldId id="2949" r:id="rId39"/>
    <p:sldId id="2981" r:id="rId40"/>
    <p:sldId id="2982" r:id="rId41"/>
    <p:sldId id="2948" r:id="rId42"/>
    <p:sldId id="2983" r:id="rId43"/>
    <p:sldId id="2984" r:id="rId44"/>
    <p:sldId id="2985" r:id="rId45"/>
    <p:sldId id="2986" r:id="rId46"/>
    <p:sldId id="2987" r:id="rId47"/>
    <p:sldId id="2988" r:id="rId48"/>
    <p:sldId id="2989" r:id="rId49"/>
    <p:sldId id="2990" r:id="rId50"/>
    <p:sldId id="2991" r:id="rId51"/>
    <p:sldId id="2992" r:id="rId52"/>
    <p:sldId id="2993" r:id="rId53"/>
    <p:sldId id="2994" r:id="rId54"/>
    <p:sldId id="2914" r:id="rId55"/>
    <p:sldId id="2995" r:id="rId56"/>
    <p:sldId id="2996" r:id="rId57"/>
    <p:sldId id="2997" r:id="rId58"/>
    <p:sldId id="2998" r:id="rId59"/>
    <p:sldId id="2999" r:id="rId60"/>
    <p:sldId id="3000" r:id="rId61"/>
    <p:sldId id="3001" r:id="rId62"/>
    <p:sldId id="3002" r:id="rId63"/>
    <p:sldId id="3003" r:id="rId64"/>
    <p:sldId id="3004" r:id="rId65"/>
    <p:sldId id="3005" r:id="rId66"/>
    <p:sldId id="3006" r:id="rId67"/>
    <p:sldId id="2932" r:id="rId68"/>
    <p:sldId id="613" r:id="rId69"/>
    <p:sldId id="674" r:id="rId70"/>
    <p:sldId id="678" r:id="rId71"/>
    <p:sldId id="3007" r:id="rId72"/>
    <p:sldId id="497" r:id="rId73"/>
    <p:sldId id="629" r:id="rId74"/>
    <p:sldId id="3008" r:id="rId7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Gaddam, Mr." initials="GM" lastIdx="2" clrIdx="0">
    <p:extLst>
      <p:ext uri="{19B8F6BF-5375-455C-9EA6-DF929625EA0E}">
        <p15:presenceInfo xmlns:p15="http://schemas.microsoft.com/office/powerpoint/2012/main" userId="S::mrgaddam@deloitte.com::80b55c99-f046-42cf-b4c4-4654fd2a1826"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0D0CE"/>
    <a:srgbClr val="75787B"/>
    <a:srgbClr val="1A6496"/>
    <a:srgbClr val="1869A0"/>
    <a:srgbClr val="002060"/>
    <a:srgbClr val="5290BF"/>
    <a:srgbClr val="E7FDF8"/>
    <a:srgbClr val="00A3E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616DA210-FB5B-4158-B5E0-FEB733F419BA}" styleName="Light Style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 styleId="{17292A2E-F333-43FB-9621-5CBBE7FDCDCB}" styleName="Light Style 2 - Accent 4">
    <a:wholeTbl>
      <a:tcTxStyle>
        <a:fontRef idx="minor">
          <a:scrgbClr r="0" g="0" b="0"/>
        </a:fontRef>
        <a:schemeClr val="tx1"/>
      </a:tcTxStyle>
      <a:tcStyle>
        <a:tcBdr>
          <a:left>
            <a:lnRef idx="1">
              <a:schemeClr val="accent4"/>
            </a:lnRef>
          </a:left>
          <a:right>
            <a:lnRef idx="1">
              <a:schemeClr val="accent4"/>
            </a:lnRef>
          </a:right>
          <a:top>
            <a:lnRef idx="1">
              <a:schemeClr val="accent4"/>
            </a:lnRef>
          </a:top>
          <a:bottom>
            <a:lnRef idx="1">
              <a:schemeClr val="accent4"/>
            </a:lnRef>
          </a:bottom>
          <a:insideH>
            <a:ln>
              <a:noFill/>
            </a:ln>
          </a:insideH>
          <a:insideV>
            <a:ln>
              <a:noFill/>
            </a:ln>
          </a:insideV>
        </a:tcBdr>
        <a:fill>
          <a:noFill/>
        </a:fill>
      </a:tcStyle>
    </a:wholeTbl>
    <a:band1H>
      <a:tcStyle>
        <a:tcBdr>
          <a:top>
            <a:lnRef idx="1">
              <a:schemeClr val="accent4"/>
            </a:lnRef>
          </a:top>
          <a:bottom>
            <a:lnRef idx="1">
              <a:schemeClr val="accent4"/>
            </a:lnRef>
          </a:bottom>
        </a:tcBdr>
      </a:tcStyle>
    </a:band1H>
    <a:band1V>
      <a:tcStyle>
        <a:tcBdr>
          <a:left>
            <a:lnRef idx="1">
              <a:schemeClr val="accent4"/>
            </a:lnRef>
          </a:left>
          <a:right>
            <a:lnRef idx="1">
              <a:schemeClr val="accent4"/>
            </a:lnRef>
          </a:right>
        </a:tcBdr>
      </a:tcStyle>
    </a:band1V>
    <a:band2V>
      <a:tcStyle>
        <a:tcBdr>
          <a:left>
            <a:lnRef idx="1">
              <a:schemeClr val="accent4"/>
            </a:lnRef>
          </a:left>
          <a:right>
            <a:lnRef idx="1">
              <a:schemeClr val="accent4"/>
            </a:lnRef>
          </a:right>
        </a:tcBdr>
      </a:tcStyle>
    </a:band2V>
    <a:lastCol>
      <a:tcTxStyle b="on"/>
      <a:tcStyle>
        <a:tcBdr/>
      </a:tcStyle>
    </a:lastCol>
    <a:firstCol>
      <a:tcTxStyle b="on"/>
      <a:tcStyle>
        <a:tcBdr/>
      </a:tcStyle>
    </a:firstCol>
    <a:lastRow>
      <a:tcTxStyle b="on"/>
      <a:tcStyle>
        <a:tcBdr>
          <a:top>
            <a:ln w="50800" cmpd="dbl">
              <a:solidFill>
                <a:schemeClr val="accent4"/>
              </a:solidFill>
            </a:ln>
          </a:top>
        </a:tcBdr>
      </a:tcStyle>
    </a:lastRow>
    <a:firstRow>
      <a:tcTxStyle b="on">
        <a:fontRef idx="minor">
          <a:scrgbClr r="0" g="0" b="0"/>
        </a:fontRef>
        <a:schemeClr val="bg1"/>
      </a:tcTxStyle>
      <a:tcStyle>
        <a:tcBdr/>
        <a:fillRef idx="1">
          <a:schemeClr val="accent4"/>
        </a:fillRef>
      </a:tcStyle>
    </a:firstRow>
  </a:tblStyle>
  <a:tblStyle styleId="{EB9631B5-78F2-41C9-869B-9F39066F8104}" styleName="Medium Style 3 - Accent 4">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4"/>
          </a:solidFill>
        </a:fill>
      </a:tcStyle>
    </a:lastCol>
    <a:firstCol>
      <a:tcTxStyle b="on">
        <a:fontRef idx="minor">
          <a:scrgbClr r="0" g="0" b="0"/>
        </a:fontRef>
        <a:schemeClr val="lt1"/>
      </a:tcTxStyle>
      <a:tcStyle>
        <a:tcBdr/>
        <a:fill>
          <a:solidFill>
            <a:schemeClr val="accent4"/>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2017" autoAdjust="0"/>
    <p:restoredTop sz="93979" autoAdjust="0"/>
  </p:normalViewPr>
  <p:slideViewPr>
    <p:cSldViewPr snapToGrid="0">
      <p:cViewPr>
        <p:scale>
          <a:sx n="69" d="100"/>
          <a:sy n="69" d="100"/>
        </p:scale>
        <p:origin x="676" y="4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slide" Target="slides/slide46.xml"/><Relationship Id="rId55" Type="http://schemas.openxmlformats.org/officeDocument/2006/relationships/slide" Target="slides/slide51.xml"/><Relationship Id="rId63" Type="http://schemas.openxmlformats.org/officeDocument/2006/relationships/slide" Target="slides/slide59.xml"/><Relationship Id="rId68" Type="http://schemas.openxmlformats.org/officeDocument/2006/relationships/slide" Target="slides/slide64.xml"/><Relationship Id="rId76" Type="http://schemas.openxmlformats.org/officeDocument/2006/relationships/notesMaster" Target="notesMasters/notesMaster1.xml"/><Relationship Id="rId7" Type="http://schemas.openxmlformats.org/officeDocument/2006/relationships/slide" Target="slides/slide3.xml"/><Relationship Id="rId71" Type="http://schemas.openxmlformats.org/officeDocument/2006/relationships/slide" Target="slides/slide67.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slide" Target="slides/slide49.xml"/><Relationship Id="rId58" Type="http://schemas.openxmlformats.org/officeDocument/2006/relationships/slide" Target="slides/slide54.xml"/><Relationship Id="rId66" Type="http://schemas.openxmlformats.org/officeDocument/2006/relationships/slide" Target="slides/slide62.xml"/><Relationship Id="rId74" Type="http://schemas.openxmlformats.org/officeDocument/2006/relationships/slide" Target="slides/slide70.xml"/><Relationship Id="rId79" Type="http://schemas.openxmlformats.org/officeDocument/2006/relationships/viewProps" Target="viewProps.xml"/><Relationship Id="rId5" Type="http://schemas.openxmlformats.org/officeDocument/2006/relationships/slide" Target="slides/slide1.xml"/><Relationship Id="rId61" Type="http://schemas.openxmlformats.org/officeDocument/2006/relationships/slide" Target="slides/slide57.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slide" Target="slides/slide56.xml"/><Relationship Id="rId65" Type="http://schemas.openxmlformats.org/officeDocument/2006/relationships/slide" Target="slides/slide61.xml"/><Relationship Id="rId73" Type="http://schemas.openxmlformats.org/officeDocument/2006/relationships/slide" Target="slides/slide69.xml"/><Relationship Id="rId78" Type="http://schemas.openxmlformats.org/officeDocument/2006/relationships/presProps" Target="presProps.xml"/><Relationship Id="rId81"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slide" Target="slides/slide52.xml"/><Relationship Id="rId64" Type="http://schemas.openxmlformats.org/officeDocument/2006/relationships/slide" Target="slides/slide60.xml"/><Relationship Id="rId69" Type="http://schemas.openxmlformats.org/officeDocument/2006/relationships/slide" Target="slides/slide65.xml"/><Relationship Id="rId77" Type="http://schemas.openxmlformats.org/officeDocument/2006/relationships/commentAuthors" Target="commentAuthors.xml"/><Relationship Id="rId8" Type="http://schemas.openxmlformats.org/officeDocument/2006/relationships/slide" Target="slides/slide4.xml"/><Relationship Id="rId51" Type="http://schemas.openxmlformats.org/officeDocument/2006/relationships/slide" Target="slides/slide47.xml"/><Relationship Id="rId72" Type="http://schemas.openxmlformats.org/officeDocument/2006/relationships/slide" Target="slides/slide68.xml"/><Relationship Id="rId80" Type="http://schemas.openxmlformats.org/officeDocument/2006/relationships/theme" Target="theme/theme1.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slide" Target="slides/slide55.xml"/><Relationship Id="rId67" Type="http://schemas.openxmlformats.org/officeDocument/2006/relationships/slide" Target="slides/slide63.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slide" Target="slides/slide50.xml"/><Relationship Id="rId62" Type="http://schemas.openxmlformats.org/officeDocument/2006/relationships/slide" Target="slides/slide58.xml"/><Relationship Id="rId70" Type="http://schemas.openxmlformats.org/officeDocument/2006/relationships/slide" Target="slides/slide66.xml"/><Relationship Id="rId75" Type="http://schemas.openxmlformats.org/officeDocument/2006/relationships/slide" Target="slides/slide71.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slide" Target="slides/slide53.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2BA2030-B83A-4F25-866B-4B0DDE265D47}" type="datetimeFigureOut">
              <a:rPr lang="en-US" smtClean="0"/>
              <a:t>1/10/2021</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70778FC-FB22-4205-8087-001AAAA93E1C}" type="slidenum">
              <a:rPr lang="en-US" smtClean="0"/>
              <a:t>‹#›</a:t>
            </a:fld>
            <a:endParaRPr lang="en-US" dirty="0"/>
          </a:p>
        </p:txBody>
      </p:sp>
    </p:spTree>
    <p:extLst>
      <p:ext uri="{BB962C8B-B14F-4D97-AF65-F5344CB8AC3E}">
        <p14:creationId xmlns:p14="http://schemas.microsoft.com/office/powerpoint/2010/main" val="12535658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44488" y="698500"/>
            <a:ext cx="6192837" cy="3484563"/>
          </a:xfrm>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0F4A2C8-6C88-4E71-83EE-698B9D4FE22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954904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0F4A2C8-6C88-4E71-83EE-698B9D4FE22F}" type="slidenum">
              <a:rPr lang="en-US" smtClean="0"/>
              <a:pPr/>
              <a:t>5</a:t>
            </a:fld>
            <a:endParaRPr lang="en-US" dirty="0"/>
          </a:p>
        </p:txBody>
      </p:sp>
    </p:spTree>
    <p:extLst>
      <p:ext uri="{BB962C8B-B14F-4D97-AF65-F5344CB8AC3E}">
        <p14:creationId xmlns:p14="http://schemas.microsoft.com/office/powerpoint/2010/main" val="78762736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0F4A2C8-6C88-4E71-83EE-698B9D4FE22F}" type="slidenum">
              <a:rPr lang="en-US" smtClean="0"/>
              <a:pPr/>
              <a:t>7</a:t>
            </a:fld>
            <a:endParaRPr lang="en-US" dirty="0"/>
          </a:p>
        </p:txBody>
      </p:sp>
    </p:spTree>
    <p:extLst>
      <p:ext uri="{BB962C8B-B14F-4D97-AF65-F5344CB8AC3E}">
        <p14:creationId xmlns:p14="http://schemas.microsoft.com/office/powerpoint/2010/main" val="238778871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0F4A2C8-6C88-4E71-83EE-698B9D4FE22F}" type="slidenum">
              <a:rPr lang="en-US" smtClean="0"/>
              <a:pPr/>
              <a:t>21</a:t>
            </a:fld>
            <a:endParaRPr lang="en-US" dirty="0"/>
          </a:p>
        </p:txBody>
      </p:sp>
    </p:spTree>
    <p:extLst>
      <p:ext uri="{BB962C8B-B14F-4D97-AF65-F5344CB8AC3E}">
        <p14:creationId xmlns:p14="http://schemas.microsoft.com/office/powerpoint/2010/main" val="55208692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D8C2C35-2B8A-446E-BEC0-FD36716C29AC}" type="slidenum">
              <a:rPr lang="en-US" smtClean="0"/>
              <a:pPr/>
              <a:t>22</a:t>
            </a:fld>
            <a:endParaRPr lang="en-US" dirty="0"/>
          </a:p>
        </p:txBody>
      </p:sp>
    </p:spTree>
    <p:extLst>
      <p:ext uri="{BB962C8B-B14F-4D97-AF65-F5344CB8AC3E}">
        <p14:creationId xmlns:p14="http://schemas.microsoft.com/office/powerpoint/2010/main" val="273653178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7"/>
          <p:cNvSpPr>
            <a:spLocks noGrp="1" noChangeArrowheads="1"/>
          </p:cNvSpPr>
          <p:nvPr>
            <p:ph type="sldNum" sz="quarter" idx="5"/>
          </p:nvPr>
        </p:nvSpPr>
        <p:spPr>
          <a:noFill/>
        </p:spPr>
        <p:txBody>
          <a:bodyPr/>
          <a:lstStyle/>
          <a:p>
            <a:fld id="{93FE08E4-145F-4C73-9292-6D4E46686461}" type="slidenum">
              <a:rPr lang="en-US" smtClean="0"/>
              <a:pPr/>
              <a:t>23</a:t>
            </a:fld>
            <a:endParaRPr lang="en-US" dirty="0"/>
          </a:p>
        </p:txBody>
      </p:sp>
      <p:sp>
        <p:nvSpPr>
          <p:cNvPr id="61443" name="Rectangle 2"/>
          <p:cNvSpPr>
            <a:spLocks noGrp="1" noRot="1" noChangeAspect="1" noChangeArrowheads="1" noTextEdit="1"/>
          </p:cNvSpPr>
          <p:nvPr>
            <p:ph type="sldImg"/>
          </p:nvPr>
        </p:nvSpPr>
        <p:spPr>
          <a:ln/>
        </p:spPr>
      </p:sp>
      <p:sp>
        <p:nvSpPr>
          <p:cNvPr id="61444" name="Rectangle 3"/>
          <p:cNvSpPr>
            <a:spLocks noGrp="1" noChangeArrowheads="1"/>
          </p:cNvSpPr>
          <p:nvPr>
            <p:ph type="body" idx="1"/>
          </p:nvPr>
        </p:nvSpPr>
        <p:spPr>
          <a:noFill/>
          <a:ln/>
        </p:spPr>
        <p:txBody>
          <a:bodyPr/>
          <a:lstStyle/>
          <a:p>
            <a:pPr eaLnBrk="1" hangingPunct="1"/>
            <a:endParaRPr lang="en-US" dirty="0"/>
          </a:p>
        </p:txBody>
      </p:sp>
    </p:spTree>
    <p:extLst>
      <p:ext uri="{BB962C8B-B14F-4D97-AF65-F5344CB8AC3E}">
        <p14:creationId xmlns:p14="http://schemas.microsoft.com/office/powerpoint/2010/main" val="266176781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D8C2C35-2B8A-446E-BEC0-FD36716C29AC}" type="slidenum">
              <a:rPr lang="en-US" smtClean="0"/>
              <a:pPr/>
              <a:t>24</a:t>
            </a:fld>
            <a:endParaRPr lang="en-US" dirty="0"/>
          </a:p>
        </p:txBody>
      </p:sp>
    </p:spTree>
    <p:extLst>
      <p:ext uri="{BB962C8B-B14F-4D97-AF65-F5344CB8AC3E}">
        <p14:creationId xmlns:p14="http://schemas.microsoft.com/office/powerpoint/2010/main" val="126470972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2"/>
          <p:cNvSpPr>
            <a:spLocks noGrp="1" noRot="1" noChangeAspect="1" noChangeArrowheads="1" noTextEdit="1"/>
          </p:cNvSpPr>
          <p:nvPr>
            <p:ph type="sldImg"/>
          </p:nvPr>
        </p:nvSpPr>
        <p:spPr>
          <a:ln/>
        </p:spPr>
      </p:sp>
      <p:sp>
        <p:nvSpPr>
          <p:cNvPr id="7577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dirty="0"/>
          </a:p>
        </p:txBody>
      </p:sp>
    </p:spTree>
    <p:extLst>
      <p:ext uri="{BB962C8B-B14F-4D97-AF65-F5344CB8AC3E}">
        <p14:creationId xmlns:p14="http://schemas.microsoft.com/office/powerpoint/2010/main" val="358607761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EB53E66-CA09-4306-A2ED-94C6F7DB3B54}" type="slidenum">
              <a:rPr lang="en-US" smtClean="0"/>
              <a:pPr/>
              <a:t>32</a:t>
            </a:fld>
            <a:endParaRPr lang="en-US" dirty="0"/>
          </a:p>
        </p:txBody>
      </p:sp>
    </p:spTree>
    <p:extLst>
      <p:ext uri="{BB962C8B-B14F-4D97-AF65-F5344CB8AC3E}">
        <p14:creationId xmlns:p14="http://schemas.microsoft.com/office/powerpoint/2010/main" val="29475058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0F4A2C8-6C88-4E71-83EE-698B9D4FE22F}" type="slidenum">
              <a:rPr lang="en-US" smtClean="0"/>
              <a:pPr/>
              <a:t>33</a:t>
            </a:fld>
            <a:endParaRPr lang="en-US" dirty="0"/>
          </a:p>
        </p:txBody>
      </p:sp>
    </p:spTree>
    <p:extLst>
      <p:ext uri="{BB962C8B-B14F-4D97-AF65-F5344CB8AC3E}">
        <p14:creationId xmlns:p14="http://schemas.microsoft.com/office/powerpoint/2010/main" val="407639011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EB53E66-CA09-4306-A2ED-94C6F7DB3B54}" type="slidenum">
              <a:rPr lang="en-US" smtClean="0"/>
              <a:pPr/>
              <a:t>34</a:t>
            </a:fld>
            <a:endParaRPr lang="en-US" dirty="0"/>
          </a:p>
        </p:txBody>
      </p:sp>
    </p:spTree>
    <p:extLst>
      <p:ext uri="{BB962C8B-B14F-4D97-AF65-F5344CB8AC3E}">
        <p14:creationId xmlns:p14="http://schemas.microsoft.com/office/powerpoint/2010/main" val="225783172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7"/>
          <p:cNvSpPr>
            <a:spLocks noGrp="1" noChangeArrowheads="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defRPr/>
            </a:pPr>
            <a:fld id="{7A65A13E-1D98-4A70-8DEC-2ADD03BB9BC0}" type="slidenum">
              <a:rPr lang="en-US" smtClean="0"/>
              <a:pPr eaLnBrk="1" hangingPunct="1">
                <a:defRPr/>
              </a:pPr>
              <a:t>35</a:t>
            </a:fld>
            <a:endParaRPr lang="en-US" dirty="0"/>
          </a:p>
        </p:txBody>
      </p:sp>
      <p:sp>
        <p:nvSpPr>
          <p:cNvPr id="26627" name="Rectangle 2"/>
          <p:cNvSpPr>
            <a:spLocks noGrp="1" noRot="1" noChangeAspect="1" noChangeArrowheads="1" noTextEdit="1"/>
          </p:cNvSpPr>
          <p:nvPr>
            <p:ph type="sldImg"/>
          </p:nvPr>
        </p:nvSpPr>
        <p:spPr>
          <a:xfrm>
            <a:off x="2819400" y="1784350"/>
            <a:ext cx="0" cy="0"/>
          </a:xfrm>
          <a:ln/>
        </p:spPr>
      </p:sp>
      <p:sp>
        <p:nvSpPr>
          <p:cNvPr id="26628" name="Rectangle 3"/>
          <p:cNvSpPr>
            <a:spLocks noGrp="1" noChangeArrowheads="1"/>
          </p:cNvSpPr>
          <p:nvPr>
            <p:ph type="body" idx="1"/>
          </p:nvPr>
        </p:nvSpPr>
        <p:spPr>
          <a:xfrm>
            <a:off x="914400" y="6261100"/>
            <a:ext cx="5105400" cy="2163763"/>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en-US" dirty="0"/>
          </a:p>
        </p:txBody>
      </p:sp>
    </p:spTree>
    <p:extLst>
      <p:ext uri="{BB962C8B-B14F-4D97-AF65-F5344CB8AC3E}">
        <p14:creationId xmlns:p14="http://schemas.microsoft.com/office/powerpoint/2010/main" val="190145471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0F4A2C8-6C88-4E71-83EE-698B9D4FE22F}" type="slidenum">
              <a:rPr lang="en-US" smtClean="0"/>
              <a:pPr/>
              <a:t>38</a:t>
            </a:fld>
            <a:endParaRPr lang="en-US" dirty="0"/>
          </a:p>
        </p:txBody>
      </p:sp>
    </p:spTree>
    <p:extLst>
      <p:ext uri="{BB962C8B-B14F-4D97-AF65-F5344CB8AC3E}">
        <p14:creationId xmlns:p14="http://schemas.microsoft.com/office/powerpoint/2010/main" val="231438524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0F4A2C8-6C88-4E71-83EE-698B9D4FE22F}" type="slidenum">
              <a:rPr lang="en-US" smtClean="0"/>
              <a:pPr/>
              <a:t>51</a:t>
            </a:fld>
            <a:endParaRPr lang="en-US" dirty="0"/>
          </a:p>
        </p:txBody>
      </p:sp>
    </p:spTree>
    <p:extLst>
      <p:ext uri="{BB962C8B-B14F-4D97-AF65-F5344CB8AC3E}">
        <p14:creationId xmlns:p14="http://schemas.microsoft.com/office/powerpoint/2010/main" val="268829968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0F4A2C8-6C88-4E71-83EE-698B9D4FE22F}" type="slidenum">
              <a:rPr lang="en-US" smtClean="0"/>
              <a:pPr/>
              <a:t>64</a:t>
            </a:fld>
            <a:endParaRPr lang="en-US" dirty="0"/>
          </a:p>
        </p:txBody>
      </p:sp>
    </p:spTree>
    <p:extLst>
      <p:ext uri="{BB962C8B-B14F-4D97-AF65-F5344CB8AC3E}">
        <p14:creationId xmlns:p14="http://schemas.microsoft.com/office/powerpoint/2010/main" val="5795658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1775E261-9560-4695-8186-186DC1FC8193}" type="slidenum">
              <a:rPr lang="en-US" smtClean="0">
                <a:solidFill>
                  <a:srgbClr val="000000"/>
                </a:solidFill>
              </a:rPr>
              <a:pPr eaLnBrk="1" hangingPunct="1"/>
              <a:t>65</a:t>
            </a:fld>
            <a:endParaRPr lang="en-US" dirty="0">
              <a:solidFill>
                <a:srgbClr val="000000"/>
              </a:solidFill>
            </a:endParaRPr>
          </a:p>
        </p:txBody>
      </p:sp>
      <p:sp>
        <p:nvSpPr>
          <p:cNvPr id="142339" name="Rectangle 2"/>
          <p:cNvSpPr>
            <a:spLocks noGrp="1" noRot="1" noChangeAspect="1" noChangeArrowheads="1" noTextEdit="1"/>
          </p:cNvSpPr>
          <p:nvPr>
            <p:ph type="sldImg"/>
          </p:nvPr>
        </p:nvSpPr>
        <p:spPr>
          <a:xfrm>
            <a:off x="382588" y="685800"/>
            <a:ext cx="6096000" cy="3429000"/>
          </a:xfrm>
          <a:ln/>
        </p:spPr>
      </p:sp>
      <p:sp>
        <p:nvSpPr>
          <p:cNvPr id="142340" name="Rectangle 3"/>
          <p:cNvSpPr>
            <a:spLocks noGrp="1" noChangeArrowheads="1"/>
          </p:cNvSpPr>
          <p:nvPr>
            <p:ph type="body" idx="1"/>
          </p:nvPr>
        </p:nvSpPr>
        <p:spPr>
          <a:xfrm>
            <a:off x="685800" y="4344988"/>
            <a:ext cx="5486400" cy="4113212"/>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dirty="0"/>
          </a:p>
        </p:txBody>
      </p:sp>
      <p:sp>
        <p:nvSpPr>
          <p:cNvPr id="2" name="Footer Placeholder 1"/>
          <p:cNvSpPr>
            <a:spLocks noGrp="1"/>
          </p:cNvSpPr>
          <p:nvPr>
            <p:ph type="ftr" sz="quarter" idx="10"/>
          </p:nvPr>
        </p:nvSpPr>
        <p:spPr>
          <a:xfrm>
            <a:off x="0" y="8685213"/>
            <a:ext cx="2971800" cy="457200"/>
          </a:xfrm>
          <a:prstGeom prst="rect">
            <a:avLst/>
          </a:prstGeom>
        </p:spPr>
        <p:txBody>
          <a:bodyPr/>
          <a:lstStyle/>
          <a:p>
            <a:pPr>
              <a:defRPr/>
            </a:pPr>
            <a:r>
              <a:rPr lang="en-US" dirty="0">
                <a:solidFill>
                  <a:srgbClr val="000000"/>
                </a:solidFill>
              </a:rPr>
              <a:t>BP Planned Service PO and Invoice</a:t>
            </a:r>
          </a:p>
        </p:txBody>
      </p:sp>
    </p:spTree>
    <p:extLst>
      <p:ext uri="{BB962C8B-B14F-4D97-AF65-F5344CB8AC3E}">
        <p14:creationId xmlns:p14="http://schemas.microsoft.com/office/powerpoint/2010/main" val="69300285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1775E261-9560-4695-8186-186DC1FC8193}" type="slidenum">
              <a:rPr lang="en-US" smtClean="0">
                <a:solidFill>
                  <a:srgbClr val="000000"/>
                </a:solidFill>
              </a:rPr>
              <a:pPr eaLnBrk="1" hangingPunct="1"/>
              <a:t>66</a:t>
            </a:fld>
            <a:endParaRPr lang="en-US" dirty="0">
              <a:solidFill>
                <a:srgbClr val="000000"/>
              </a:solidFill>
            </a:endParaRPr>
          </a:p>
        </p:txBody>
      </p:sp>
      <p:sp>
        <p:nvSpPr>
          <p:cNvPr id="142339" name="Rectangle 2"/>
          <p:cNvSpPr>
            <a:spLocks noGrp="1" noRot="1" noChangeAspect="1" noChangeArrowheads="1" noTextEdit="1"/>
          </p:cNvSpPr>
          <p:nvPr>
            <p:ph type="sldImg"/>
          </p:nvPr>
        </p:nvSpPr>
        <p:spPr>
          <a:xfrm>
            <a:off x="382588" y="685800"/>
            <a:ext cx="6096000" cy="3429000"/>
          </a:xfrm>
          <a:ln/>
        </p:spPr>
      </p:sp>
      <p:sp>
        <p:nvSpPr>
          <p:cNvPr id="142340" name="Rectangle 3"/>
          <p:cNvSpPr>
            <a:spLocks noGrp="1" noChangeArrowheads="1"/>
          </p:cNvSpPr>
          <p:nvPr>
            <p:ph type="body" idx="1"/>
          </p:nvPr>
        </p:nvSpPr>
        <p:spPr>
          <a:xfrm>
            <a:off x="685800" y="4344988"/>
            <a:ext cx="5486400" cy="4113212"/>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dirty="0"/>
          </a:p>
        </p:txBody>
      </p:sp>
      <p:sp>
        <p:nvSpPr>
          <p:cNvPr id="2" name="Footer Placeholder 1"/>
          <p:cNvSpPr>
            <a:spLocks noGrp="1"/>
          </p:cNvSpPr>
          <p:nvPr>
            <p:ph type="ftr" sz="quarter" idx="10"/>
          </p:nvPr>
        </p:nvSpPr>
        <p:spPr>
          <a:xfrm>
            <a:off x="0" y="8685213"/>
            <a:ext cx="2971800" cy="457200"/>
          </a:xfrm>
          <a:prstGeom prst="rect">
            <a:avLst/>
          </a:prstGeom>
        </p:spPr>
        <p:txBody>
          <a:bodyPr/>
          <a:lstStyle/>
          <a:p>
            <a:pPr>
              <a:defRPr/>
            </a:pPr>
            <a:r>
              <a:rPr lang="en-US" dirty="0">
                <a:solidFill>
                  <a:srgbClr val="000000"/>
                </a:solidFill>
              </a:rPr>
              <a:t>BP Planned Service PO and Invoice</a:t>
            </a:r>
          </a:p>
        </p:txBody>
      </p:sp>
    </p:spTree>
    <p:extLst>
      <p:ext uri="{BB962C8B-B14F-4D97-AF65-F5344CB8AC3E}">
        <p14:creationId xmlns:p14="http://schemas.microsoft.com/office/powerpoint/2010/main" val="69300285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4FA8E321-336A-4C75-A8B8-0AE765CEE4CF}" type="slidenum">
              <a:rPr lang="en-US" smtClean="0">
                <a:solidFill>
                  <a:srgbClr val="000000"/>
                </a:solidFill>
              </a:rPr>
              <a:pPr eaLnBrk="1" hangingPunct="1"/>
              <a:t>69</a:t>
            </a:fld>
            <a:endParaRPr lang="en-US" dirty="0">
              <a:solidFill>
                <a:srgbClr val="000000"/>
              </a:solidFill>
            </a:endParaRPr>
          </a:p>
        </p:txBody>
      </p:sp>
      <p:sp>
        <p:nvSpPr>
          <p:cNvPr id="140291" name="Rectangle 2"/>
          <p:cNvSpPr>
            <a:spLocks noGrp="1" noRot="1" noChangeAspect="1" noChangeArrowheads="1" noTextEdit="1"/>
          </p:cNvSpPr>
          <p:nvPr>
            <p:ph type="sldImg"/>
          </p:nvPr>
        </p:nvSpPr>
        <p:spPr>
          <a:ln/>
        </p:spPr>
      </p:sp>
      <p:sp>
        <p:nvSpPr>
          <p:cNvPr id="1402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dirty="0"/>
          </a:p>
        </p:txBody>
      </p:sp>
    </p:spTree>
    <p:extLst>
      <p:ext uri="{BB962C8B-B14F-4D97-AF65-F5344CB8AC3E}">
        <p14:creationId xmlns:p14="http://schemas.microsoft.com/office/powerpoint/2010/main" val="104637790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D8C2C35-2B8A-446E-BEC0-FD36716C29AC}" type="slidenum">
              <a:rPr lang="en-US" smtClean="0"/>
              <a:pPr/>
              <a:t>70</a:t>
            </a:fld>
            <a:endParaRPr lang="en-US" dirty="0"/>
          </a:p>
        </p:txBody>
      </p:sp>
    </p:spTree>
    <p:extLst>
      <p:ext uri="{BB962C8B-B14F-4D97-AF65-F5344CB8AC3E}">
        <p14:creationId xmlns:p14="http://schemas.microsoft.com/office/powerpoint/2010/main" val="255313059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D8C2C35-2B8A-446E-BEC0-FD36716C29AC}" type="slidenum">
              <a:rPr lang="en-US" smtClean="0"/>
              <a:pPr/>
              <a:t>71</a:t>
            </a:fld>
            <a:endParaRPr lang="en-US" dirty="0"/>
          </a:p>
        </p:txBody>
      </p:sp>
    </p:spTree>
    <p:extLst>
      <p:ext uri="{BB962C8B-B14F-4D97-AF65-F5344CB8AC3E}">
        <p14:creationId xmlns:p14="http://schemas.microsoft.com/office/powerpoint/2010/main" val="206245209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 White">
    <p:bg bwMode="gray">
      <p:bgPr>
        <a:solidFill>
          <a:schemeClr val="bg1"/>
        </a:solidFill>
        <a:effectLst/>
      </p:bgPr>
    </p:bg>
    <p:spTree>
      <p:nvGrpSpPr>
        <p:cNvPr id="1" name=""/>
        <p:cNvGrpSpPr/>
        <p:nvPr/>
      </p:nvGrpSpPr>
      <p:grpSpPr>
        <a:xfrm>
          <a:off x="0" y="0"/>
          <a:ext cx="0" cy="0"/>
          <a:chOff x="0" y="0"/>
          <a:chExt cx="0" cy="0"/>
        </a:xfrm>
      </p:grpSpPr>
      <p:sp>
        <p:nvSpPr>
          <p:cNvPr id="3" name="Subtitle 2"/>
          <p:cNvSpPr>
            <a:spLocks noGrp="1"/>
          </p:cNvSpPr>
          <p:nvPr>
            <p:ph type="subTitle" idx="1" hasCustomPrompt="1"/>
          </p:nvPr>
        </p:nvSpPr>
        <p:spPr bwMode="gray">
          <a:xfrm>
            <a:off x="475327" y="5845180"/>
            <a:ext cx="5594348" cy="505645"/>
          </a:xfrm>
          <a:prstGeom prst="rect">
            <a:avLst/>
          </a:prstGeom>
        </p:spPr>
        <p:txBody>
          <a:bodyPr lIns="0" tIns="0" rIns="0" bIns="0" anchor="b" anchorCtr="0">
            <a:noAutofit/>
          </a:bodyPr>
          <a:lstStyle>
            <a:lvl1pPr marL="0" indent="0" algn="l">
              <a:lnSpc>
                <a:spcPct val="100000"/>
              </a:lnSpc>
              <a:spcAft>
                <a:spcPts val="0"/>
              </a:spcAft>
              <a:buNone/>
              <a:defRPr sz="1800" b="1">
                <a:solidFill>
                  <a:schemeClr val="tx1"/>
                </a:solidFill>
              </a:defRPr>
            </a:lvl1pPr>
            <a:lvl2pPr marL="0" indent="0" algn="l">
              <a:buNone/>
              <a:defRPr sz="1600" b="0"/>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en-US" noProof="0" dirty="0"/>
              <a:t>Click to edit Master title style</a:t>
            </a:r>
          </a:p>
          <a:p>
            <a:pPr lvl="1"/>
            <a:r>
              <a:rPr lang="en-US" noProof="0" dirty="0"/>
              <a:t>Click to edit Master subtitle style</a:t>
            </a:r>
          </a:p>
        </p:txBody>
      </p:sp>
      <p:sp>
        <p:nvSpPr>
          <p:cNvPr id="5" name="Text Placeholder 4"/>
          <p:cNvSpPr>
            <a:spLocks noGrp="1"/>
          </p:cNvSpPr>
          <p:nvPr>
            <p:ph type="body" sz="quarter" idx="10"/>
          </p:nvPr>
        </p:nvSpPr>
        <p:spPr>
          <a:xfrm>
            <a:off x="475325" y="6362699"/>
            <a:ext cx="5594349" cy="298451"/>
          </a:xfrm>
          <a:prstGeom prst="rect">
            <a:avLst/>
          </a:prstGeom>
        </p:spPr>
        <p:txBody>
          <a:bodyPr>
            <a:noAutofit/>
          </a:bodyPr>
          <a:lstStyle>
            <a:lvl1pPr>
              <a:spcAft>
                <a:spcPts val="0"/>
              </a:spcAft>
              <a:defRPr sz="1050">
                <a:solidFill>
                  <a:schemeClr val="tx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noProof="0"/>
              <a:t>Click to edit Master text styles</a:t>
            </a:r>
          </a:p>
        </p:txBody>
      </p:sp>
      <p:sp>
        <p:nvSpPr>
          <p:cNvPr id="30" name="Picture Placeholder 8"/>
          <p:cNvSpPr>
            <a:spLocks noGrp="1"/>
          </p:cNvSpPr>
          <p:nvPr>
            <p:ph type="pic" sz="quarter" idx="11"/>
          </p:nvPr>
        </p:nvSpPr>
        <p:spPr>
          <a:xfrm>
            <a:off x="3393716" y="727595"/>
            <a:ext cx="5400000" cy="5400000"/>
          </a:xfrm>
          <a:prstGeom prst="rect">
            <a:avLst/>
          </a:prstGeom>
        </p:spPr>
        <p:txBody>
          <a:bodyPr/>
          <a:lstStyle/>
          <a:p>
            <a:r>
              <a:rPr lang="en-US" noProof="0" dirty="0"/>
              <a:t>Click icon to add picture</a:t>
            </a:r>
          </a:p>
        </p:txBody>
      </p:sp>
    </p:spTree>
    <p:extLst>
      <p:ext uri="{BB962C8B-B14F-4D97-AF65-F5344CB8AC3E}">
        <p14:creationId xmlns:p14="http://schemas.microsoft.com/office/powerpoint/2010/main" val="3889736301"/>
      </p:ext>
    </p:extLst>
  </p:cSld>
  <p:clrMapOvr>
    <a:masterClrMapping/>
  </p:clrMapOvr>
  <p:transition>
    <p:fade/>
  </p:transition>
  <p:extLst>
    <p:ext uri="{DCECCB84-F9BA-43D5-87BE-67443E8EF086}">
      <p15:sldGuideLst xmlns:p15="http://schemas.microsoft.com/office/powerpoint/2012/main">
        <p15:guide id="1" orient="horz" pos="4088">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Contents">
    <p:spTree>
      <p:nvGrpSpPr>
        <p:cNvPr id="1" name=""/>
        <p:cNvGrpSpPr/>
        <p:nvPr/>
      </p:nvGrpSpPr>
      <p:grpSpPr>
        <a:xfrm>
          <a:off x="0" y="0"/>
          <a:ext cx="0" cy="0"/>
          <a:chOff x="0" y="0"/>
          <a:chExt cx="0" cy="0"/>
        </a:xfrm>
      </p:grpSpPr>
      <p:sp>
        <p:nvSpPr>
          <p:cNvPr id="4" name="Content Placeholder 3"/>
          <p:cNvSpPr>
            <a:spLocks noGrp="1"/>
          </p:cNvSpPr>
          <p:nvPr>
            <p:ph sz="quarter" idx="10"/>
          </p:nvPr>
        </p:nvSpPr>
        <p:spPr>
          <a:xfrm>
            <a:off x="469900" y="1665291"/>
            <a:ext cx="9348787" cy="4633910"/>
          </a:xfrm>
          <a:prstGeom prst="rect">
            <a:avLst/>
          </a:prstGeom>
        </p:spPr>
        <p:txBody>
          <a:bodyPr/>
          <a:lstStyle>
            <a:lvl1pPr>
              <a:tabLst>
                <a:tab pos="8972326" algn="r"/>
              </a:tabLst>
              <a:defRPr/>
            </a:lvl1pPr>
            <a:lvl2pPr>
              <a:tabLst>
                <a:tab pos="8972326" algn="r"/>
              </a:tabLst>
              <a:defRPr/>
            </a:lvl2pPr>
            <a:lvl3pPr>
              <a:tabLst>
                <a:tab pos="8972326" algn="r"/>
              </a:tabLst>
              <a:defRPr/>
            </a:lvl3pPr>
            <a:lvl4pPr>
              <a:tabLst>
                <a:tab pos="8972326" algn="r"/>
              </a:tabLst>
              <a:defRPr/>
            </a:lvl4pPr>
            <a:lvl5pPr>
              <a:tabLst>
                <a:tab pos="6705432" algn="r"/>
              </a:tabLst>
              <a:defRPr baseline="0"/>
            </a:lvl5pPr>
            <a:lvl6pPr>
              <a:tabLst>
                <a:tab pos="8972326" algn="r"/>
              </a:tabLst>
              <a:defRPr/>
            </a:lvl6pPr>
            <a:lvl7pPr>
              <a:tabLst>
                <a:tab pos="8972326" algn="r"/>
              </a:tabLst>
              <a:defRPr/>
            </a:lvl7pPr>
            <a:lvl8pPr>
              <a:tabLst>
                <a:tab pos="8972326" algn="r"/>
              </a:tabLst>
              <a:defRPr/>
            </a:lvl8pPr>
            <a:lvl9pPr>
              <a:tabLst>
                <a:tab pos="8972326" algn="r"/>
              </a:tabLst>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8"/>
          <p:cNvSpPr>
            <a:spLocks noGrp="1"/>
          </p:cNvSpPr>
          <p:nvPr>
            <p:ph type="body" sz="quarter" idx="13" hasCustomPrompt="1"/>
          </p:nvPr>
        </p:nvSpPr>
        <p:spPr>
          <a:xfrm>
            <a:off x="469900" y="736688"/>
            <a:ext cx="11252200" cy="757255"/>
          </a:xfrm>
          <a:prstGeom prst="rect">
            <a:avLst/>
          </a:prstGeom>
        </p:spPr>
        <p:txBody>
          <a:bodyPr lIns="0" tIns="0" rIns="0" bIns="0">
            <a:noAutofit/>
          </a:bodyPr>
          <a:lstStyle>
            <a:lvl1pPr marL="0" indent="0">
              <a:buNone/>
              <a:defRPr sz="2000" b="0">
                <a:solidFill>
                  <a:srgbClr val="575757"/>
                </a:solidFill>
              </a:defRPr>
            </a:lvl1pPr>
          </a:lstStyle>
          <a:p>
            <a:pPr lvl="0"/>
            <a:r>
              <a:rPr lang="en-US" noProof="0" dirty="0"/>
              <a:t>Click to add subtitle</a:t>
            </a:r>
          </a:p>
        </p:txBody>
      </p:sp>
      <p:sp>
        <p:nvSpPr>
          <p:cNvPr id="6" name="Title Placeholder 1"/>
          <p:cNvSpPr>
            <a:spLocks noGrp="1"/>
          </p:cNvSpPr>
          <p:nvPr>
            <p:ph type="title"/>
          </p:nvPr>
        </p:nvSpPr>
        <p:spPr>
          <a:xfrm>
            <a:off x="469900" y="402587"/>
            <a:ext cx="11252200" cy="334102"/>
          </a:xfrm>
          <a:prstGeom prst="rect">
            <a:avLst/>
          </a:prstGeom>
        </p:spPr>
        <p:txBody>
          <a:bodyPr vert="horz" lIns="0" tIns="0" rIns="0" bIns="0" rtlCol="0" anchor="t" anchorCtr="0">
            <a:noAutofit/>
          </a:bodyPr>
          <a:lstStyle>
            <a:lvl1pPr>
              <a:defRPr sz="2000"/>
            </a:lvl1pPr>
          </a:lstStyle>
          <a:p>
            <a:r>
              <a:rPr lang="en-US" noProof="0"/>
              <a:t>Click to edit Master title style</a:t>
            </a:r>
            <a:endParaRPr lang="en-US" noProof="0" dirty="0"/>
          </a:p>
        </p:txBody>
      </p:sp>
    </p:spTree>
    <p:extLst>
      <p:ext uri="{BB962C8B-B14F-4D97-AF65-F5344CB8AC3E}">
        <p14:creationId xmlns:p14="http://schemas.microsoft.com/office/powerpoint/2010/main" val="1490032104"/>
      </p:ext>
    </p:extLst>
  </p:cSld>
  <p:clrMapOvr>
    <a:masterClrMapping/>
  </p:clrMapOvr>
  <p:transition>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amp; 1 column text">
    <p:spTree>
      <p:nvGrpSpPr>
        <p:cNvPr id="1" name=""/>
        <p:cNvGrpSpPr/>
        <p:nvPr/>
      </p:nvGrpSpPr>
      <p:grpSpPr>
        <a:xfrm>
          <a:off x="0" y="0"/>
          <a:ext cx="0" cy="0"/>
          <a:chOff x="0" y="0"/>
          <a:chExt cx="0" cy="0"/>
        </a:xfrm>
      </p:grpSpPr>
      <p:sp>
        <p:nvSpPr>
          <p:cNvPr id="14" name="Text Placeholder 18"/>
          <p:cNvSpPr>
            <a:spLocks noGrp="1"/>
          </p:cNvSpPr>
          <p:nvPr>
            <p:ph idx="1"/>
          </p:nvPr>
        </p:nvSpPr>
        <p:spPr>
          <a:xfrm>
            <a:off x="469900" y="1665290"/>
            <a:ext cx="11252200" cy="4633911"/>
          </a:xfrm>
          <a:prstGeom prst="rect">
            <a:avLst/>
          </a:prstGeom>
        </p:spPr>
        <p:txBody>
          <a:bodyPr vert="horz" lIns="0" tIns="0" rIns="0" bIns="0" rtlCol="0">
            <a:noAutofit/>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US" noProof="0" dirty="0"/>
          </a:p>
        </p:txBody>
      </p:sp>
      <p:sp>
        <p:nvSpPr>
          <p:cNvPr id="4" name="Text Placeholder 8"/>
          <p:cNvSpPr>
            <a:spLocks noGrp="1"/>
          </p:cNvSpPr>
          <p:nvPr>
            <p:ph type="body" sz="quarter" idx="13" hasCustomPrompt="1"/>
          </p:nvPr>
        </p:nvSpPr>
        <p:spPr>
          <a:xfrm>
            <a:off x="469900" y="736688"/>
            <a:ext cx="11252200" cy="757255"/>
          </a:xfrm>
          <a:prstGeom prst="rect">
            <a:avLst/>
          </a:prstGeom>
        </p:spPr>
        <p:txBody>
          <a:bodyPr lIns="0" tIns="0" rIns="0" bIns="0">
            <a:noAutofit/>
          </a:bodyPr>
          <a:lstStyle>
            <a:lvl1pPr marL="0" indent="0">
              <a:buNone/>
              <a:defRPr sz="2000" b="0">
                <a:solidFill>
                  <a:srgbClr val="575757"/>
                </a:solidFill>
              </a:defRPr>
            </a:lvl1pPr>
          </a:lstStyle>
          <a:p>
            <a:pPr lvl="0"/>
            <a:r>
              <a:rPr lang="en-US" noProof="0" dirty="0"/>
              <a:t>Click to add subtitle</a:t>
            </a:r>
          </a:p>
        </p:txBody>
      </p:sp>
      <p:sp>
        <p:nvSpPr>
          <p:cNvPr id="5" name="Title Placeholder 1"/>
          <p:cNvSpPr>
            <a:spLocks noGrp="1"/>
          </p:cNvSpPr>
          <p:nvPr>
            <p:ph type="title"/>
          </p:nvPr>
        </p:nvSpPr>
        <p:spPr>
          <a:xfrm>
            <a:off x="469900" y="402587"/>
            <a:ext cx="11252200" cy="334102"/>
          </a:xfrm>
          <a:prstGeom prst="rect">
            <a:avLst/>
          </a:prstGeom>
        </p:spPr>
        <p:txBody>
          <a:bodyPr vert="horz" lIns="0" tIns="0" rIns="0" bIns="0" rtlCol="0" anchor="t" anchorCtr="0">
            <a:noAutofit/>
          </a:bodyPr>
          <a:lstStyle>
            <a:lvl1pPr>
              <a:defRPr sz="2000"/>
            </a:lvl1pPr>
          </a:lstStyle>
          <a:p>
            <a:r>
              <a:rPr lang="en-US" noProof="0"/>
              <a:t>Click to edit Master title style</a:t>
            </a:r>
            <a:endParaRPr lang="en-US" noProof="0" dirty="0"/>
          </a:p>
        </p:txBody>
      </p:sp>
    </p:spTree>
    <p:extLst>
      <p:ext uri="{BB962C8B-B14F-4D97-AF65-F5344CB8AC3E}">
        <p14:creationId xmlns:p14="http://schemas.microsoft.com/office/powerpoint/2010/main" val="52320830"/>
      </p:ext>
    </p:extLst>
  </p:cSld>
  <p:clrMapOvr>
    <a:masterClrMapping/>
  </p:clrMapOvr>
  <p:transition>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subtitle &amp; 1 column text">
    <p:spTree>
      <p:nvGrpSpPr>
        <p:cNvPr id="1" name=""/>
        <p:cNvGrpSpPr/>
        <p:nvPr/>
      </p:nvGrpSpPr>
      <p:grpSpPr>
        <a:xfrm>
          <a:off x="0" y="0"/>
          <a:ext cx="0" cy="0"/>
          <a:chOff x="0" y="0"/>
          <a:chExt cx="0" cy="0"/>
        </a:xfrm>
      </p:grpSpPr>
      <p:sp>
        <p:nvSpPr>
          <p:cNvPr id="9" name="Text Placeholder 8"/>
          <p:cNvSpPr>
            <a:spLocks noGrp="1"/>
          </p:cNvSpPr>
          <p:nvPr>
            <p:ph type="body" sz="quarter" idx="13" hasCustomPrompt="1"/>
          </p:nvPr>
        </p:nvSpPr>
        <p:spPr>
          <a:xfrm>
            <a:off x="469900" y="736688"/>
            <a:ext cx="11252200" cy="757255"/>
          </a:xfrm>
          <a:prstGeom prst="rect">
            <a:avLst/>
          </a:prstGeom>
        </p:spPr>
        <p:txBody>
          <a:bodyPr lIns="0" tIns="0" rIns="0" bIns="0">
            <a:noAutofit/>
          </a:bodyPr>
          <a:lstStyle>
            <a:lvl1pPr marL="0" indent="0">
              <a:buNone/>
              <a:defRPr sz="2000" b="0">
                <a:solidFill>
                  <a:srgbClr val="575757"/>
                </a:solidFill>
              </a:defRPr>
            </a:lvl1pPr>
          </a:lstStyle>
          <a:p>
            <a:pPr lvl="0"/>
            <a:r>
              <a:rPr lang="en-US" noProof="0" dirty="0"/>
              <a:t>Click to add subtitle</a:t>
            </a:r>
          </a:p>
        </p:txBody>
      </p:sp>
      <p:sp>
        <p:nvSpPr>
          <p:cNvPr id="14" name="Title Placeholder 1"/>
          <p:cNvSpPr>
            <a:spLocks noGrp="1"/>
          </p:cNvSpPr>
          <p:nvPr>
            <p:ph type="title"/>
          </p:nvPr>
        </p:nvSpPr>
        <p:spPr>
          <a:xfrm>
            <a:off x="469900" y="402587"/>
            <a:ext cx="11252200" cy="334102"/>
          </a:xfrm>
          <a:prstGeom prst="rect">
            <a:avLst/>
          </a:prstGeom>
        </p:spPr>
        <p:txBody>
          <a:bodyPr vert="horz" lIns="0" tIns="0" rIns="0" bIns="0" rtlCol="0" anchor="t" anchorCtr="0">
            <a:noAutofit/>
          </a:bodyPr>
          <a:lstStyle>
            <a:lvl1pPr>
              <a:defRPr sz="2000"/>
            </a:lvl1pPr>
          </a:lstStyle>
          <a:p>
            <a:r>
              <a:rPr lang="en-US" noProof="0"/>
              <a:t>Click to edit Master title style</a:t>
            </a:r>
            <a:endParaRPr lang="en-US" noProof="0" dirty="0"/>
          </a:p>
        </p:txBody>
      </p:sp>
      <p:sp>
        <p:nvSpPr>
          <p:cNvPr id="8" name="Text Placeholder 18"/>
          <p:cNvSpPr>
            <a:spLocks noGrp="1"/>
          </p:cNvSpPr>
          <p:nvPr>
            <p:ph idx="1"/>
          </p:nvPr>
        </p:nvSpPr>
        <p:spPr>
          <a:xfrm>
            <a:off x="469900" y="1665818"/>
            <a:ext cx="11252200" cy="4633383"/>
          </a:xfrm>
          <a:prstGeom prst="rect">
            <a:avLst/>
          </a:prstGeom>
        </p:spPr>
        <p:txBody>
          <a:bodyPr vert="horz" lIns="0" tIns="0" rIns="0" bIns="0" rtlCol="0">
            <a:noAutofit/>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US" noProof="0" dirty="0"/>
          </a:p>
        </p:txBody>
      </p:sp>
    </p:spTree>
    <p:extLst>
      <p:ext uri="{BB962C8B-B14F-4D97-AF65-F5344CB8AC3E}">
        <p14:creationId xmlns:p14="http://schemas.microsoft.com/office/powerpoint/2010/main" val="1234004678"/>
      </p:ext>
    </p:extLst>
  </p:cSld>
  <p:clrMapOvr>
    <a:masterClrMapping/>
  </p:clrMapOvr>
  <p:transition>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amp; subtitle">
    <p:spTree>
      <p:nvGrpSpPr>
        <p:cNvPr id="1" name=""/>
        <p:cNvGrpSpPr/>
        <p:nvPr/>
      </p:nvGrpSpPr>
      <p:grpSpPr>
        <a:xfrm>
          <a:off x="0" y="0"/>
          <a:ext cx="0" cy="0"/>
          <a:chOff x="0" y="0"/>
          <a:chExt cx="0" cy="0"/>
        </a:xfrm>
      </p:grpSpPr>
      <p:sp>
        <p:nvSpPr>
          <p:cNvPr id="4" name="Text Placeholder 8"/>
          <p:cNvSpPr>
            <a:spLocks noGrp="1"/>
          </p:cNvSpPr>
          <p:nvPr>
            <p:ph type="body" sz="quarter" idx="13" hasCustomPrompt="1"/>
          </p:nvPr>
        </p:nvSpPr>
        <p:spPr>
          <a:xfrm>
            <a:off x="469900" y="736688"/>
            <a:ext cx="11252200" cy="757255"/>
          </a:xfrm>
          <a:prstGeom prst="rect">
            <a:avLst/>
          </a:prstGeom>
        </p:spPr>
        <p:txBody>
          <a:bodyPr lIns="0" tIns="0" rIns="0" bIns="0">
            <a:noAutofit/>
          </a:bodyPr>
          <a:lstStyle>
            <a:lvl1pPr marL="0" indent="0">
              <a:buNone/>
              <a:defRPr sz="2000" b="0">
                <a:solidFill>
                  <a:srgbClr val="575757"/>
                </a:solidFill>
              </a:defRPr>
            </a:lvl1pPr>
          </a:lstStyle>
          <a:p>
            <a:pPr lvl="0"/>
            <a:r>
              <a:rPr lang="en-US" noProof="0" dirty="0"/>
              <a:t>Click to add subtitle</a:t>
            </a:r>
          </a:p>
        </p:txBody>
      </p:sp>
      <p:sp>
        <p:nvSpPr>
          <p:cNvPr id="5" name="Title Placeholder 1"/>
          <p:cNvSpPr>
            <a:spLocks noGrp="1"/>
          </p:cNvSpPr>
          <p:nvPr>
            <p:ph type="title"/>
          </p:nvPr>
        </p:nvSpPr>
        <p:spPr>
          <a:xfrm>
            <a:off x="469900" y="402587"/>
            <a:ext cx="11252200" cy="334102"/>
          </a:xfrm>
          <a:prstGeom prst="rect">
            <a:avLst/>
          </a:prstGeom>
        </p:spPr>
        <p:txBody>
          <a:bodyPr vert="horz" lIns="0" tIns="0" rIns="0" bIns="0" rtlCol="0" anchor="t" anchorCtr="0">
            <a:noAutofit/>
          </a:bodyPr>
          <a:lstStyle>
            <a:lvl1pPr>
              <a:defRPr sz="2000"/>
            </a:lvl1pPr>
          </a:lstStyle>
          <a:p>
            <a:r>
              <a:rPr lang="en-US" noProof="0"/>
              <a:t>Click to edit Master title style</a:t>
            </a:r>
            <a:endParaRPr lang="en-US" noProof="0" dirty="0"/>
          </a:p>
        </p:txBody>
      </p:sp>
    </p:spTree>
    <p:extLst>
      <p:ext uri="{BB962C8B-B14F-4D97-AF65-F5344CB8AC3E}">
        <p14:creationId xmlns:p14="http://schemas.microsoft.com/office/powerpoint/2010/main" val="2877164505"/>
      </p:ext>
    </p:extLst>
  </p:cSld>
  <p:clrMapOvr>
    <a:masterClrMapping/>
  </p:clrMapOvr>
  <p:transition>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userDrawn="1">
  <p:cSld name="3_Divider - Deloitte black">
    <p:spTree>
      <p:nvGrpSpPr>
        <p:cNvPr id="1" name=""/>
        <p:cNvGrpSpPr/>
        <p:nvPr/>
      </p:nvGrpSpPr>
      <p:grpSpPr>
        <a:xfrm>
          <a:off x="0" y="0"/>
          <a:ext cx="0" cy="0"/>
          <a:chOff x="0" y="0"/>
          <a:chExt cx="0" cy="0"/>
        </a:xfrm>
      </p:grpSpPr>
      <p:sp>
        <p:nvSpPr>
          <p:cNvPr id="2" name="TextBox 1"/>
          <p:cNvSpPr txBox="1"/>
          <p:nvPr userDrawn="1"/>
        </p:nvSpPr>
        <p:spPr>
          <a:xfrm>
            <a:off x="11248849" y="6477001"/>
            <a:ext cx="307975" cy="100027"/>
          </a:xfrm>
          <a:prstGeom prst="rect">
            <a:avLst/>
          </a:prstGeom>
          <a:noFill/>
        </p:spPr>
        <p:txBody>
          <a:bodyPr wrap="square" lIns="0" tIns="0" rIns="0" bIns="0" rtlCol="0">
            <a:noAutofit/>
          </a:bodyPr>
          <a:lstStyle/>
          <a:p>
            <a:pPr marL="0" indent="0" algn="r">
              <a:spcBef>
                <a:spcPts val="600"/>
              </a:spcBef>
              <a:buSzPct val="100000"/>
              <a:buFont typeface="Arial"/>
              <a:buNone/>
            </a:pPr>
            <a:fld id="{C58DF478-B544-4ED8-9ED4-6A2648E2D233}" type="slidenum">
              <a:rPr lang="en-US" sz="800" noProof="0" smtClean="0">
                <a:solidFill>
                  <a:schemeClr val="tx1"/>
                </a:solidFill>
              </a:rPr>
              <a:pPr marL="0" indent="0" algn="r">
                <a:spcBef>
                  <a:spcPts val="600"/>
                </a:spcBef>
                <a:buSzPct val="100000"/>
                <a:buFont typeface="Arial"/>
                <a:buNone/>
              </a:pPr>
              <a:t>‹#›</a:t>
            </a:fld>
            <a:endParaRPr lang="en-US" sz="800" noProof="0" dirty="0">
              <a:solidFill>
                <a:schemeClr val="tx1"/>
              </a:solidFill>
            </a:endParaRPr>
          </a:p>
        </p:txBody>
      </p:sp>
      <p:sp>
        <p:nvSpPr>
          <p:cNvPr id="3" name="TextBox 2"/>
          <p:cNvSpPr txBox="1"/>
          <p:nvPr userDrawn="1"/>
        </p:nvSpPr>
        <p:spPr>
          <a:xfrm>
            <a:off x="637588" y="6477002"/>
            <a:ext cx="4016376" cy="123111"/>
          </a:xfrm>
          <a:prstGeom prst="rect">
            <a:avLst/>
          </a:prstGeom>
          <a:noFill/>
        </p:spPr>
        <p:txBody>
          <a:bodyPr wrap="square" lIns="0" tIns="0" rIns="0" bIns="0" rtlCol="0">
            <a:spAutoFit/>
          </a:bodyPr>
          <a:lstStyle/>
          <a:p>
            <a:pPr>
              <a:spcBef>
                <a:spcPts val="497"/>
              </a:spcBef>
              <a:buSzPct val="100000"/>
              <a:buFont typeface="Arial"/>
              <a:buNone/>
            </a:pPr>
            <a:r>
              <a:rPr lang="en-US" sz="800" dirty="0">
                <a:solidFill>
                  <a:prstClr val="black"/>
                </a:solidFill>
              </a:rPr>
              <a:t>2018 Deloitte &amp; Touche (M.E.) All rights reserved</a:t>
            </a:r>
            <a:endParaRPr lang="fr-FR" sz="800" dirty="0">
              <a:solidFill>
                <a:prstClr val="black"/>
              </a:solidFill>
            </a:endParaRPr>
          </a:p>
        </p:txBody>
      </p:sp>
    </p:spTree>
    <p:extLst>
      <p:ext uri="{BB962C8B-B14F-4D97-AF65-F5344CB8AC3E}">
        <p14:creationId xmlns:p14="http://schemas.microsoft.com/office/powerpoint/2010/main" val="2191632556"/>
      </p:ext>
    </p:extLst>
  </p:cSld>
  <p:clrMapOvr>
    <a:masterClrMapping/>
  </p:clrMapOvr>
  <p:transition>
    <p:fade/>
  </p:transition>
  <p:extLst>
    <p:ext uri="{DCECCB84-F9BA-43D5-87BE-67443E8EF086}">
      <p15:sldGuideLst xmlns:p15="http://schemas.microsoft.com/office/powerpoint/2012/main">
        <p15:guide id="1" orient="horz" pos="2160">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type="obj">
  <p:cSld name="Blank">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defRPr sz="600" b="0" i="0">
                <a:solidFill>
                  <a:schemeClr val="tx1"/>
                </a:solidFill>
                <a:latin typeface="Arial"/>
                <a:cs typeface="Arial"/>
              </a:defRPr>
            </a:lvl1pPr>
          </a:lstStyle>
          <a:p>
            <a:pPr marL="12700">
              <a:lnSpc>
                <a:spcPct val="100000"/>
              </a:lnSpc>
              <a:spcBef>
                <a:spcPts val="40"/>
              </a:spcBef>
            </a:pPr>
            <a:r>
              <a:rPr dirty="0"/>
              <a:t>© 2018 </a:t>
            </a:r>
            <a:r>
              <a:rPr spc="-5" dirty="0"/>
              <a:t>SAP SE </a:t>
            </a:r>
            <a:r>
              <a:rPr dirty="0"/>
              <a:t>or an </a:t>
            </a:r>
            <a:r>
              <a:rPr spc="-5" dirty="0"/>
              <a:t>SAP affiliate </a:t>
            </a:r>
            <a:r>
              <a:rPr dirty="0"/>
              <a:t>company. </a:t>
            </a:r>
            <a:r>
              <a:rPr spc="-5" dirty="0"/>
              <a:t>All rights </a:t>
            </a:r>
            <a:r>
              <a:rPr dirty="0"/>
              <a:t>reserved. ǀ</a:t>
            </a:r>
            <a:r>
              <a:rPr spc="160" dirty="0"/>
              <a:t> </a:t>
            </a:r>
            <a:r>
              <a:rPr spc="-5" dirty="0"/>
              <a:t>CONFIDENTIAL</a:t>
            </a: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1/10/2021</a:t>
            </a:fld>
            <a:endParaRPr lang="en-US"/>
          </a:p>
        </p:txBody>
      </p:sp>
      <p:sp>
        <p:nvSpPr>
          <p:cNvPr id="4" name="Holder 4"/>
          <p:cNvSpPr>
            <a:spLocks noGrp="1"/>
          </p:cNvSpPr>
          <p:nvPr>
            <p:ph type="sldNum" sz="quarter" idx="7"/>
          </p:nvPr>
        </p:nvSpPr>
        <p:spPr/>
        <p:txBody>
          <a:bodyPr lIns="0" tIns="0" rIns="0" bIns="0"/>
          <a:lstStyle>
            <a:lvl1pPr>
              <a:defRPr sz="900" b="0" i="0">
                <a:solidFill>
                  <a:schemeClr val="tx1"/>
                </a:solidFill>
                <a:latin typeface="Arial"/>
                <a:cs typeface="Arial"/>
              </a:defRPr>
            </a:lvl1pPr>
          </a:lstStyle>
          <a:p>
            <a:pPr marL="38100">
              <a:lnSpc>
                <a:spcPct val="100000"/>
              </a:lnSpc>
              <a:spcBef>
                <a:spcPts val="15"/>
              </a:spcBef>
            </a:pPr>
            <a:fld id="{81D60167-4931-47E6-BA6A-407CBD079E47}" type="slidenum">
              <a:rPr dirty="0"/>
              <a:t>‹#›</a:t>
            </a:fld>
            <a:endParaRPr dirty="0"/>
          </a:p>
        </p:txBody>
      </p:sp>
    </p:spTree>
    <p:extLst>
      <p:ext uri="{BB962C8B-B14F-4D97-AF65-F5344CB8AC3E}">
        <p14:creationId xmlns:p14="http://schemas.microsoft.com/office/powerpoint/2010/main" val="204733286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cSld name="Title and Text: 3 columns">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32000" y="324000"/>
            <a:ext cx="11328000" cy="756000"/>
          </a:xfrm>
        </p:spPr>
        <p:txBody>
          <a:bodyPr/>
          <a:lstStyle/>
          <a:p>
            <a:r>
              <a:rPr lang="en-US" noProof="0" dirty="0"/>
              <a:t>Insert page title</a:t>
            </a:r>
            <a:endParaRPr lang="en-US" dirty="0"/>
          </a:p>
        </p:txBody>
      </p:sp>
      <p:sp>
        <p:nvSpPr>
          <p:cNvPr id="4" name="Text Placeholder 3"/>
          <p:cNvSpPr>
            <a:spLocks noGrp="1"/>
          </p:cNvSpPr>
          <p:nvPr>
            <p:ph type="body" sz="quarter" idx="10" hasCustomPrompt="1"/>
          </p:nvPr>
        </p:nvSpPr>
        <p:spPr>
          <a:xfrm>
            <a:off x="432000" y="1691999"/>
            <a:ext cx="3628800" cy="4392000"/>
          </a:xfrm>
        </p:spPr>
        <p:txBody>
          <a:bodyPr/>
          <a:lstStyle>
            <a:lvl1pPr>
              <a:defRPr/>
            </a:lvl1pPr>
          </a:lstStyle>
          <a:p>
            <a:pPr lvl="0"/>
            <a:r>
              <a:rPr lang="en-US" noProof="0" dirty="0"/>
              <a:t>First level</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3"/>
          <p:cNvSpPr>
            <a:spLocks noGrp="1"/>
          </p:cNvSpPr>
          <p:nvPr>
            <p:ph type="body" sz="quarter" idx="11" hasCustomPrompt="1"/>
          </p:nvPr>
        </p:nvSpPr>
        <p:spPr>
          <a:xfrm>
            <a:off x="8131200" y="1691999"/>
            <a:ext cx="3628800" cy="4392000"/>
          </a:xfrm>
        </p:spPr>
        <p:txBody>
          <a:bodyPr/>
          <a:lstStyle>
            <a:lvl1pPr>
              <a:defRPr/>
            </a:lvl1pPr>
          </a:lstStyle>
          <a:p>
            <a:pPr lvl="0"/>
            <a:r>
              <a:rPr lang="en-US" noProof="0" dirty="0"/>
              <a:t>First level</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Text Placeholder 3"/>
          <p:cNvSpPr>
            <a:spLocks noGrp="1"/>
          </p:cNvSpPr>
          <p:nvPr>
            <p:ph type="body" sz="quarter" idx="12" hasCustomPrompt="1"/>
          </p:nvPr>
        </p:nvSpPr>
        <p:spPr>
          <a:xfrm>
            <a:off x="4294300" y="1691999"/>
            <a:ext cx="3628800" cy="4392000"/>
          </a:xfrm>
        </p:spPr>
        <p:txBody>
          <a:bodyPr/>
          <a:lstStyle>
            <a:lvl1pPr>
              <a:defRPr/>
            </a:lvl1pPr>
          </a:lstStyle>
          <a:p>
            <a:pPr lvl="0"/>
            <a:r>
              <a:rPr lang="en-US" noProof="0" dirty="0"/>
              <a:t>First level</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64787744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cSld name="Title and Tex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noProof="0" dirty="0"/>
              <a:t>Insert page title</a:t>
            </a:r>
            <a:endParaRPr lang="en-US" dirty="0"/>
          </a:p>
        </p:txBody>
      </p:sp>
      <p:sp>
        <p:nvSpPr>
          <p:cNvPr id="4" name="Text Placeholder 3"/>
          <p:cNvSpPr>
            <a:spLocks noGrp="1"/>
          </p:cNvSpPr>
          <p:nvPr>
            <p:ph type="body" sz="quarter" idx="10" hasCustomPrompt="1"/>
          </p:nvPr>
        </p:nvSpPr>
        <p:spPr>
          <a:xfrm>
            <a:off x="432001" y="1690687"/>
            <a:ext cx="11326284" cy="4391026"/>
          </a:xfrm>
        </p:spPr>
        <p:txBody>
          <a:bodyPr/>
          <a:lstStyle>
            <a:lvl1pPr>
              <a:defRPr/>
            </a:lvl1pPr>
          </a:lstStyle>
          <a:p>
            <a:pPr lvl="0"/>
            <a:r>
              <a:rPr lang="en-US" noProof="0" dirty="0"/>
              <a:t>First level</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99771418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oleObject" Target="../embeddings/oleObject1.bin"/><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ags" Target="../tags/tag1.xml"/><Relationship Id="rId2" Type="http://schemas.openxmlformats.org/officeDocument/2006/relationships/slideLayout" Target="../slideLayouts/slideLayout2.xml"/><Relationship Id="rId16" Type="http://schemas.microsoft.com/office/2007/relationships/hdphoto" Target="../media/hdphoto1.wdp"/><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vmlDrawing" Target="../drawings/vmlDrawing1.v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aphicFrame>
        <p:nvGraphicFramePr>
          <p:cNvPr id="4" name="Object 3" hidden="1"/>
          <p:cNvGraphicFramePr>
            <a:graphicFrameLocks noChangeAspect="1"/>
          </p:cNvGraphicFramePr>
          <p:nvPr>
            <p:custDataLst>
              <p:tags r:id="rId12"/>
            </p:custDataLst>
          </p:nvPr>
        </p:nvGraphicFramePr>
        <p:xfrm>
          <a:off x="2119" y="1589"/>
          <a:ext cx="2116" cy="1587"/>
        </p:xfrm>
        <a:graphic>
          <a:graphicData uri="http://schemas.openxmlformats.org/presentationml/2006/ole">
            <mc:AlternateContent xmlns:mc="http://schemas.openxmlformats.org/markup-compatibility/2006">
              <mc:Choice xmlns:v="urn:schemas-microsoft-com:vml" Requires="v">
                <p:oleObj spid="_x0000_s85085" name="think-cell Slide" r:id="rId13" imgW="270" imgH="270" progId="TCLayout.ActiveDocument.1">
                  <p:embed/>
                </p:oleObj>
              </mc:Choice>
              <mc:Fallback>
                <p:oleObj name="think-cell Slide" r:id="rId13" imgW="270" imgH="270" progId="TCLayout.ActiveDocument.1">
                  <p:embed/>
                  <p:pic>
                    <p:nvPicPr>
                      <p:cNvPr id="4" name="Object 3" hidden="1"/>
                      <p:cNvPicPr/>
                      <p:nvPr/>
                    </p:nvPicPr>
                    <p:blipFill>
                      <a:blip r:embed="rId14"/>
                      <a:stretch>
                        <a:fillRect/>
                      </a:stretch>
                    </p:blipFill>
                    <p:spPr>
                      <a:xfrm>
                        <a:off x="2119" y="1589"/>
                        <a:ext cx="2116" cy="1587"/>
                      </a:xfrm>
                      <a:prstGeom prst="rect">
                        <a:avLst/>
                      </a:prstGeom>
                    </p:spPr>
                  </p:pic>
                </p:oleObj>
              </mc:Fallback>
            </mc:AlternateContent>
          </a:graphicData>
        </a:graphic>
      </p:graphicFrame>
      <p:sp>
        <p:nvSpPr>
          <p:cNvPr id="2" name="Title Placeholder 1"/>
          <p:cNvSpPr>
            <a:spLocks noGrp="1"/>
          </p:cNvSpPr>
          <p:nvPr>
            <p:ph type="title"/>
          </p:nvPr>
        </p:nvSpPr>
        <p:spPr bwMode="gray">
          <a:xfrm>
            <a:off x="469900" y="402586"/>
            <a:ext cx="11252200" cy="692151"/>
          </a:xfrm>
          <a:prstGeom prst="rect">
            <a:avLst/>
          </a:prstGeom>
        </p:spPr>
        <p:txBody>
          <a:bodyPr vert="horz" lIns="0" tIns="0" rIns="0" bIns="0" rtlCol="0" anchor="t" anchorCtr="0">
            <a:noAutofit/>
          </a:bodyPr>
          <a:lstStyle/>
          <a:p>
            <a:r>
              <a:rPr lang="en-US" noProof="0"/>
              <a:t>Click to edit Master title style</a:t>
            </a:r>
            <a:endParaRPr lang="en-US" noProof="0" dirty="0"/>
          </a:p>
        </p:txBody>
      </p:sp>
      <p:sp>
        <p:nvSpPr>
          <p:cNvPr id="19" name="Text Placeholder 18"/>
          <p:cNvSpPr>
            <a:spLocks noGrp="1"/>
          </p:cNvSpPr>
          <p:nvPr>
            <p:ph type="body" idx="1"/>
          </p:nvPr>
        </p:nvSpPr>
        <p:spPr>
          <a:xfrm>
            <a:off x="469900" y="1665290"/>
            <a:ext cx="11252200" cy="4633911"/>
          </a:xfrm>
          <a:prstGeom prst="rect">
            <a:avLst/>
          </a:prstGeom>
        </p:spPr>
        <p:txBody>
          <a:bodyPr vert="horz" lIns="0" tIns="0" rIns="0" bIns="0" rtlCol="0">
            <a:noAutofit/>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US" noProof="0" dirty="0"/>
          </a:p>
        </p:txBody>
      </p:sp>
      <p:sp>
        <p:nvSpPr>
          <p:cNvPr id="10" name="TextBox 9"/>
          <p:cNvSpPr txBox="1"/>
          <p:nvPr userDrawn="1"/>
        </p:nvSpPr>
        <p:spPr>
          <a:xfrm>
            <a:off x="469900" y="6476999"/>
            <a:ext cx="4896560" cy="100027"/>
          </a:xfrm>
          <a:prstGeom prst="rect">
            <a:avLst/>
          </a:prstGeom>
          <a:noFill/>
        </p:spPr>
        <p:txBody>
          <a:bodyPr wrap="square" lIns="0" tIns="0" rIns="0" bIns="0" rtlCol="0">
            <a:spAutoFit/>
          </a:bodyPr>
          <a:lstStyle/>
          <a:p>
            <a:pPr marL="0" indent="0" algn="l">
              <a:spcBef>
                <a:spcPts val="0"/>
              </a:spcBef>
              <a:buSzPct val="100000"/>
              <a:buFont typeface="Arial"/>
              <a:buNone/>
            </a:pPr>
            <a:r>
              <a:rPr lang="en-US" sz="650" dirty="0" smtClean="0">
                <a:solidFill>
                  <a:schemeClr val="tx1"/>
                </a:solidFill>
              </a:rPr>
              <a:t>2021 </a:t>
            </a:r>
            <a:r>
              <a:rPr lang="en-US" sz="650" dirty="0">
                <a:solidFill>
                  <a:schemeClr val="tx1"/>
                </a:solidFill>
              </a:rPr>
              <a:t>Dragon</a:t>
            </a:r>
            <a:r>
              <a:rPr lang="en-US" sz="650" baseline="0" dirty="0">
                <a:solidFill>
                  <a:schemeClr val="tx1"/>
                </a:solidFill>
              </a:rPr>
              <a:t> oil Holdings limited</a:t>
            </a:r>
            <a:r>
              <a:rPr lang="en-US" sz="650" dirty="0">
                <a:solidFill>
                  <a:schemeClr val="tx1"/>
                </a:solidFill>
              </a:rPr>
              <a:t> All rights reserved</a:t>
            </a:r>
            <a:endParaRPr lang="en-GB" sz="650" dirty="0">
              <a:solidFill>
                <a:schemeClr val="tx1"/>
              </a:solidFill>
            </a:endParaRPr>
          </a:p>
        </p:txBody>
      </p:sp>
      <p:sp>
        <p:nvSpPr>
          <p:cNvPr id="12" name="TextBox 11"/>
          <p:cNvSpPr txBox="1"/>
          <p:nvPr userDrawn="1"/>
        </p:nvSpPr>
        <p:spPr>
          <a:xfrm>
            <a:off x="11403793" y="6476999"/>
            <a:ext cx="307975" cy="100027"/>
          </a:xfrm>
          <a:prstGeom prst="rect">
            <a:avLst/>
          </a:prstGeom>
          <a:noFill/>
        </p:spPr>
        <p:txBody>
          <a:bodyPr wrap="square" lIns="0" tIns="0" rIns="0" bIns="0" rtlCol="0">
            <a:spAutoFit/>
          </a:bodyPr>
          <a:lstStyle/>
          <a:p>
            <a:pPr marL="0" indent="0" algn="r">
              <a:spcBef>
                <a:spcPts val="800"/>
              </a:spcBef>
              <a:buSzPct val="100000"/>
              <a:buFont typeface="Arial"/>
              <a:buNone/>
            </a:pPr>
            <a:fld id="{C58DF478-B544-4ED8-9ED4-6A2648E2D233}" type="slidenum">
              <a:rPr lang="en-US" sz="650" noProof="0" smtClean="0">
                <a:solidFill>
                  <a:schemeClr val="tx1"/>
                </a:solidFill>
              </a:rPr>
              <a:pPr marL="0" indent="0" algn="r">
                <a:spcBef>
                  <a:spcPts val="800"/>
                </a:spcBef>
                <a:buSzPct val="100000"/>
                <a:buFont typeface="Arial"/>
                <a:buNone/>
              </a:pPr>
              <a:t>‹#›</a:t>
            </a:fld>
            <a:endParaRPr lang="en-US" sz="650" noProof="0" dirty="0">
              <a:solidFill>
                <a:schemeClr val="tx1"/>
              </a:solidFill>
            </a:endParaRPr>
          </a:p>
        </p:txBody>
      </p:sp>
      <p:pic>
        <p:nvPicPr>
          <p:cNvPr id="8" name="Picture 7">
            <a:extLst>
              <a:ext uri="{FF2B5EF4-FFF2-40B4-BE49-F238E27FC236}">
                <a16:creationId xmlns:a16="http://schemas.microsoft.com/office/drawing/2014/main" id="{5BEAC7E5-1530-4913-A40E-BFC429D6EEB3}"/>
              </a:ext>
            </a:extLst>
          </p:cNvPr>
          <p:cNvPicPr>
            <a:picLocks noChangeAspect="1"/>
          </p:cNvPicPr>
          <p:nvPr userDrawn="1"/>
        </p:nvPicPr>
        <p:blipFill>
          <a:blip r:embed="rId15" cstate="print">
            <a:extLst>
              <a:ext uri="{BEBA8EAE-BF5A-486C-A8C5-ECC9F3942E4B}">
                <a14:imgProps xmlns:a14="http://schemas.microsoft.com/office/drawing/2010/main">
                  <a14:imgLayer r:embed="rId16">
                    <a14:imgEffect>
                      <a14:backgroundRemoval t="0" b="100000" l="0" r="100000">
                        <a14:foregroundMark x1="13995" y1="77653" x2="13995" y2="77653"/>
                        <a14:foregroundMark x1="19625" y1="78589" x2="19625" y2="78589"/>
                        <a14:foregroundMark x1="41869" y1="47191" x2="41869" y2="47191"/>
                        <a14:foregroundMark x1="55825" y1="47316" x2="55825" y2="47316"/>
                        <a14:foregroundMark x1="30923" y1="83333" x2="30923" y2="83333"/>
                        <a14:foregroundMark x1="35379" y1="81898" x2="35379" y2="81898"/>
                        <a14:foregroundMark x1="47576" y1="80087" x2="47576" y2="80087"/>
                        <a14:foregroundMark x1="60164" y1="78589" x2="60164" y2="78589"/>
                        <a14:foregroundMark x1="77248" y1="75094" x2="77248" y2="75094"/>
                        <a14:foregroundMark x1="92611" y1="79026" x2="92611" y2="79026"/>
                        <a14:foregroundMark x1="94175" y1="70787" x2="94175" y2="70787"/>
                        <a14:foregroundMark x1="98006" y1="73970" x2="98006" y2="73970"/>
                      </a14:backgroundRemoval>
                    </a14:imgEffect>
                  </a14:imgLayer>
                </a14:imgProps>
              </a:ext>
              <a:ext uri="{28A0092B-C50C-407E-A947-70E740481C1C}">
                <a14:useLocalDpi xmlns:a14="http://schemas.microsoft.com/office/drawing/2010/main" val="0"/>
              </a:ext>
            </a:extLst>
          </a:blip>
          <a:stretch>
            <a:fillRect/>
          </a:stretch>
        </p:blipFill>
        <p:spPr>
          <a:xfrm>
            <a:off x="11186101" y="224787"/>
            <a:ext cx="743357" cy="465450"/>
          </a:xfrm>
          <a:prstGeom prst="rect">
            <a:avLst/>
          </a:prstGeom>
        </p:spPr>
      </p:pic>
    </p:spTree>
    <p:extLst>
      <p:ext uri="{BB962C8B-B14F-4D97-AF65-F5344CB8AC3E}">
        <p14:creationId xmlns:p14="http://schemas.microsoft.com/office/powerpoint/2010/main" val="1549881377"/>
      </p:ext>
    </p:extLst>
  </p:cSld>
  <p:clrMap bg1="lt1" tx1="dk1" bg2="lt2" tx2="dk2" accent1="accent1" accent2="accent2" accent3="accent3" accent4="accent4" accent5="accent5" accent6="accent6" hlink="hlink" folHlink="folHlink"/>
  <p:sldLayoutIdLst>
    <p:sldLayoutId id="2147483663" r:id="rId1"/>
    <p:sldLayoutId id="2147483677" r:id="rId2"/>
    <p:sldLayoutId id="2147483679" r:id="rId3"/>
    <p:sldLayoutId id="2147483680" r:id="rId4"/>
    <p:sldLayoutId id="2147483693" r:id="rId5"/>
    <p:sldLayoutId id="2147483702" r:id="rId6"/>
    <p:sldLayoutId id="2147483703" r:id="rId7"/>
    <p:sldLayoutId id="2147483707" r:id="rId8"/>
    <p:sldLayoutId id="2147483708" r:id="rId9"/>
  </p:sldLayoutIdLst>
  <p:transition>
    <p:fade/>
  </p:transition>
  <p:hf hdr="0" dt="0"/>
  <p:txStyles>
    <p:titleStyle>
      <a:lvl1pPr algn="l" defTabSz="1219170" rtl="0" eaLnBrk="1" latinLnBrk="0" hangingPunct="1">
        <a:spcBef>
          <a:spcPct val="0"/>
        </a:spcBef>
        <a:buNone/>
        <a:defRPr sz="2000" kern="1200">
          <a:solidFill>
            <a:schemeClr val="tx1"/>
          </a:solidFill>
          <a:latin typeface="+mj-lt"/>
          <a:ea typeface="+mj-ea"/>
          <a:cs typeface="+mj-cs"/>
        </a:defRPr>
      </a:lvl1pPr>
    </p:titleStyle>
    <p:bodyStyle>
      <a:lvl1pPr marL="0" indent="0" algn="l" defTabSz="1219170" rtl="0" eaLnBrk="1" latinLnBrk="0" hangingPunct="1">
        <a:spcBef>
          <a:spcPts val="0"/>
        </a:spcBef>
        <a:spcAft>
          <a:spcPts val="1333"/>
        </a:spcAft>
        <a:buSzPct val="100000"/>
        <a:buFont typeface="Arial" panose="020B0604020202020204" pitchFamily="34" charset="0"/>
        <a:buNone/>
        <a:defRPr sz="1200" b="0" kern="1200">
          <a:solidFill>
            <a:schemeClr val="tx1"/>
          </a:solidFill>
          <a:latin typeface="+mn-lt"/>
          <a:ea typeface="+mn-ea"/>
          <a:cs typeface="+mn-cs"/>
        </a:defRPr>
      </a:lvl1pPr>
      <a:lvl2pPr marL="0" indent="0" algn="l" defTabSz="1219170" rtl="0" eaLnBrk="1" latinLnBrk="0" hangingPunct="1">
        <a:spcBef>
          <a:spcPts val="0"/>
        </a:spcBef>
        <a:spcAft>
          <a:spcPts val="1333"/>
        </a:spcAft>
        <a:buClrTx/>
        <a:buSzPct val="100000"/>
        <a:buFont typeface="Arial"/>
        <a:buNone/>
        <a:defRPr lang="en-US" sz="1200" b="1" kern="1200" dirty="0" smtClean="0">
          <a:solidFill>
            <a:schemeClr val="tx1"/>
          </a:solidFill>
          <a:latin typeface="+mn-lt"/>
          <a:ea typeface="+mn-ea"/>
          <a:cs typeface="+mn-cs"/>
        </a:defRPr>
      </a:lvl2pPr>
      <a:lvl3pPr marL="235194" indent="-235194" algn="l" defTabSz="1219170" rtl="0" eaLnBrk="1" latinLnBrk="0" hangingPunct="1">
        <a:spcBef>
          <a:spcPts val="0"/>
        </a:spcBef>
        <a:spcAft>
          <a:spcPts val="1333"/>
        </a:spcAft>
        <a:buClrTx/>
        <a:buSzPct val="100000"/>
        <a:buFont typeface="Arial" panose="020B0604020202020204" pitchFamily="34" charset="0"/>
        <a:buChar char="•"/>
        <a:defRPr lang="en-US" sz="1200" kern="1200" dirty="0" smtClean="0">
          <a:solidFill>
            <a:schemeClr val="tx1"/>
          </a:solidFill>
          <a:latin typeface="+mn-lt"/>
          <a:ea typeface="+mn-ea"/>
          <a:cs typeface="+mn-cs"/>
        </a:defRPr>
      </a:lvl3pPr>
      <a:lvl4pPr marL="475188" indent="-235194" algn="l" defTabSz="1219170" rtl="0" eaLnBrk="1" latinLnBrk="0" hangingPunct="1">
        <a:spcBef>
          <a:spcPts val="0"/>
        </a:spcBef>
        <a:spcAft>
          <a:spcPts val="1333"/>
        </a:spcAft>
        <a:buClrTx/>
        <a:buSzPct val="100000"/>
        <a:buFont typeface="Verdana" panose="020B0604030504040204" pitchFamily="34" charset="0"/>
        <a:buChar char="−"/>
        <a:defRPr lang="en-US" sz="1200" kern="1200" baseline="0" dirty="0" smtClean="0">
          <a:solidFill>
            <a:schemeClr val="tx1"/>
          </a:solidFill>
          <a:latin typeface="+mn-lt"/>
          <a:ea typeface="+mn-ea"/>
          <a:cs typeface="+mn-cs"/>
        </a:defRPr>
      </a:lvl4pPr>
      <a:lvl5pPr marL="710382" indent="-235194" algn="l" defTabSz="1064657" rtl="0" eaLnBrk="1" latinLnBrk="0" hangingPunct="1">
        <a:spcBef>
          <a:spcPts val="0"/>
        </a:spcBef>
        <a:spcAft>
          <a:spcPts val="1333"/>
        </a:spcAft>
        <a:buClrTx/>
        <a:buSzPct val="100000"/>
        <a:buFont typeface="Verdana" panose="020B0604030504040204" pitchFamily="34" charset="0"/>
        <a:buChar char="−"/>
        <a:tabLst/>
        <a:defRPr lang="en-US" sz="1200" kern="1200" baseline="0" dirty="0" smtClean="0">
          <a:solidFill>
            <a:schemeClr val="tx1"/>
          </a:solidFill>
          <a:latin typeface="+mn-lt"/>
          <a:ea typeface="+mn-ea"/>
          <a:cs typeface="+mn-cs"/>
        </a:defRPr>
      </a:lvl5pPr>
      <a:lvl6pPr marL="710382" indent="-235194" algn="l" defTabSz="1219170" rtl="0" eaLnBrk="1" latinLnBrk="0" hangingPunct="1">
        <a:spcBef>
          <a:spcPts val="0"/>
        </a:spcBef>
        <a:spcAft>
          <a:spcPts val="1333"/>
        </a:spcAft>
        <a:buFont typeface="Verdana" panose="020B0604030504040204" pitchFamily="34" charset="0"/>
        <a:buChar char="−"/>
        <a:defRPr sz="1600" kern="1200" baseline="0">
          <a:solidFill>
            <a:schemeClr val="tx1"/>
          </a:solidFill>
          <a:latin typeface="+mn-lt"/>
          <a:ea typeface="+mn-ea"/>
          <a:cs typeface="+mn-cs"/>
        </a:defRPr>
      </a:lvl6pPr>
      <a:lvl7pPr marL="710382" indent="-235194" algn="l" defTabSz="1219170" rtl="0" eaLnBrk="1" latinLnBrk="0" hangingPunct="1">
        <a:spcBef>
          <a:spcPts val="0"/>
        </a:spcBef>
        <a:spcAft>
          <a:spcPts val="1333"/>
        </a:spcAft>
        <a:buFont typeface="Verdana" panose="020B0604030504040204" pitchFamily="34" charset="0"/>
        <a:buChar char="−"/>
        <a:defRPr sz="1600" kern="1200">
          <a:solidFill>
            <a:schemeClr val="tx1"/>
          </a:solidFill>
          <a:latin typeface="+mn-lt"/>
          <a:ea typeface="+mn-ea"/>
          <a:cs typeface="+mn-cs"/>
        </a:defRPr>
      </a:lvl7pPr>
      <a:lvl8pPr marL="710382" indent="-235194" algn="l" defTabSz="1219170" rtl="0" eaLnBrk="1" latinLnBrk="0" hangingPunct="1">
        <a:spcBef>
          <a:spcPts val="0"/>
        </a:spcBef>
        <a:spcAft>
          <a:spcPts val="1333"/>
        </a:spcAft>
        <a:buFont typeface="Verdana" panose="020B0604030504040204" pitchFamily="34" charset="0"/>
        <a:buChar char="−"/>
        <a:defRPr sz="1600" kern="1200" baseline="0">
          <a:solidFill>
            <a:schemeClr val="tx1"/>
          </a:solidFill>
          <a:latin typeface="+mn-lt"/>
          <a:ea typeface="+mn-ea"/>
          <a:cs typeface="+mn-cs"/>
        </a:defRPr>
      </a:lvl8pPr>
      <a:lvl9pPr marL="710382" indent="-235194" algn="l" defTabSz="1219170" rtl="0" eaLnBrk="1" latinLnBrk="0" hangingPunct="1">
        <a:spcBef>
          <a:spcPts val="0"/>
        </a:spcBef>
        <a:spcAft>
          <a:spcPts val="1333"/>
        </a:spcAft>
        <a:buFont typeface="Verdana" panose="020B0604030504040204" pitchFamily="34" charset="0"/>
        <a:buChar char="−"/>
        <a:defRPr sz="1600" kern="1200" baseline="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pos="5098">
          <p15:clr>
            <a:srgbClr val="F26B43"/>
          </p15:clr>
        </p15:guide>
        <p15:guide id="2" orient="horz" pos="2160">
          <p15:clr>
            <a:srgbClr val="F26B43"/>
          </p15:clr>
        </p15:guide>
        <p15:guide id="3" orient="horz" pos="3968">
          <p15:clr>
            <a:srgbClr val="F26B43"/>
          </p15:clr>
        </p15:guide>
        <p15:guide id="4" pos="296">
          <p15:clr>
            <a:srgbClr val="F26B43"/>
          </p15:clr>
        </p15:guide>
        <p15:guide id="5" pos="7384">
          <p15:clr>
            <a:srgbClr val="F26B43"/>
          </p15:clr>
        </p15:guide>
        <p15:guide id="6" orient="horz" pos="1071">
          <p15:clr>
            <a:srgbClr val="F26B43"/>
          </p15:clr>
        </p15:guide>
        <p15:guide id="7" orient="horz" pos="245">
          <p15:clr>
            <a:srgbClr val="F26B43"/>
          </p15:clr>
        </p15:guide>
        <p15:guide id="8" orient="horz" pos="4081">
          <p15:clr>
            <a:srgbClr val="F26B43"/>
          </p15:clr>
        </p15:guide>
        <p15:guide id="10" pos="4986">
          <p15:clr>
            <a:srgbClr val="F26B43"/>
          </p15:clr>
        </p15:guide>
        <p15:guide id="12" pos="1382">
          <p15:clr>
            <a:srgbClr val="F26B43"/>
          </p15:clr>
        </p15:guide>
        <p15:guide id="13" pos="1496">
          <p15:clr>
            <a:srgbClr val="F26B43"/>
          </p15:clr>
        </p15:guide>
        <p15:guide id="14" pos="2581">
          <p15:clr>
            <a:srgbClr val="F26B43"/>
          </p15:clr>
        </p15:guide>
        <p15:guide id="15" pos="2695">
          <p15:clr>
            <a:srgbClr val="F26B43"/>
          </p15:clr>
        </p15:guide>
        <p15:guide id="16" pos="6185">
          <p15:clr>
            <a:srgbClr val="F26B43"/>
          </p15:clr>
        </p15:guide>
        <p15:guide id="17" pos="3783">
          <p15:clr>
            <a:srgbClr val="F26B43"/>
          </p15:clr>
        </p15:guide>
        <p15:guide id="18" pos="3896">
          <p15:clr>
            <a:srgbClr val="F26B43"/>
          </p15:clr>
        </p15:guide>
        <p15:guide id="19" pos="3840">
          <p15:clr>
            <a:srgbClr val="F26B43"/>
          </p15:clr>
        </p15:guide>
        <p15:guide id="20" pos="6299">
          <p15:clr>
            <a:srgbClr val="F26B43"/>
          </p15:clr>
        </p15:guide>
        <p15:guide id="21" orient="horz" pos="1049">
          <p15:clr>
            <a:srgbClr val="F26B43"/>
          </p15:clr>
        </p15:guide>
        <p15:guide id="22" orient="horz" pos="641">
          <p15:clr>
            <a:srgbClr val="F26B43"/>
          </p15:clr>
        </p15:guide>
        <p15:guide id="23" orient="horz" pos="288">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microsoft.com/office/2007/relationships/hdphoto" Target="../media/hdphoto2.wdp"/><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4.xml"/><Relationship Id="rId5" Type="http://schemas.openxmlformats.org/officeDocument/2006/relationships/image" Target="../media/image9.png"/><Relationship Id="rId4" Type="http://schemas.openxmlformats.org/officeDocument/2006/relationships/image" Target="../media/image8.png"/></Relationships>
</file>

<file path=ppt/slides/_rels/slide7.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3" Type="http://schemas.openxmlformats.org/officeDocument/2006/relationships/slide" Target="slide17.xml"/><Relationship Id="rId2" Type="http://schemas.openxmlformats.org/officeDocument/2006/relationships/slide" Target="slide9.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jpeg"/><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5.png"/><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png"/><Relationship Id="rId1" Type="http://schemas.openxmlformats.org/officeDocument/2006/relationships/slideLayout" Target="../slideLayouts/slideLayout3.xml"/><Relationship Id="rId4" Type="http://schemas.openxmlformats.org/officeDocument/2006/relationships/image" Target="../media/image17.jpeg"/></Relationships>
</file>

<file path=ppt/slides/_rels/slide16.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3.xml"/><Relationship Id="rId4" Type="http://schemas.openxmlformats.org/officeDocument/2006/relationships/image" Target="../media/image20.png"/></Relationships>
</file>

<file path=ppt/slides/_rels/slide1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3.xml"/><Relationship Id="rId6" Type="http://schemas.openxmlformats.org/officeDocument/2006/relationships/image" Target="../media/image26.png"/><Relationship Id="rId5" Type="http://schemas.openxmlformats.org/officeDocument/2006/relationships/image" Target="../media/image25.png"/><Relationship Id="rId4" Type="http://schemas.openxmlformats.org/officeDocument/2006/relationships/image" Target="../media/image24.png"/></Relationships>
</file>

<file path=ppt/slides/_rels/slide21.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5.xml"/><Relationship Id="rId1" Type="http://schemas.openxmlformats.org/officeDocument/2006/relationships/slideLayout" Target="../slideLayouts/slideLayout8.xml"/><Relationship Id="rId4" Type="http://schemas.openxmlformats.org/officeDocument/2006/relationships/image" Target="../media/image28.png"/></Relationships>
</file>

<file path=ppt/slides/_rels/slide23.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6.xml"/><Relationship Id="rId1" Type="http://schemas.openxmlformats.org/officeDocument/2006/relationships/slideLayout" Target="../slideLayouts/slideLayout9.xml"/><Relationship Id="rId4" Type="http://schemas.openxmlformats.org/officeDocument/2006/relationships/image" Target="../media/image30.png"/></Relationships>
</file>

<file path=ppt/slides/_rels/slide24.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7.xml"/><Relationship Id="rId1" Type="http://schemas.openxmlformats.org/officeDocument/2006/relationships/slideLayout" Target="../slideLayouts/slideLayout8.xml"/><Relationship Id="rId4" Type="http://schemas.openxmlformats.org/officeDocument/2006/relationships/image" Target="../media/image32.png"/></Relationships>
</file>

<file path=ppt/slides/_rels/slide25.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8.xml"/><Relationship Id="rId1" Type="http://schemas.openxmlformats.org/officeDocument/2006/relationships/slideLayout" Target="../slideLayouts/slideLayout9.xml"/><Relationship Id="rId6" Type="http://schemas.openxmlformats.org/officeDocument/2006/relationships/image" Target="../media/image36.png"/><Relationship Id="rId5" Type="http://schemas.openxmlformats.org/officeDocument/2006/relationships/image" Target="../media/image35.png"/><Relationship Id="rId4" Type="http://schemas.openxmlformats.org/officeDocument/2006/relationships/image" Target="../media/image34.png"/></Relationships>
</file>

<file path=ppt/slides/_rels/slide26.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37.png"/><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39.png"/><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41.png"/><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42.png"/><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44.png"/><Relationship Id="rId1" Type="http://schemas.openxmlformats.org/officeDocument/2006/relationships/slideLayout" Target="../slideLayouts/slideLayout3.xml"/><Relationship Id="rId4" Type="http://schemas.openxmlformats.org/officeDocument/2006/relationships/image" Target="../media/image46.PNG"/></Relationships>
</file>

<file path=ppt/slides/_rels/slide32.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9.xml"/><Relationship Id="rId1" Type="http://schemas.openxmlformats.org/officeDocument/2006/relationships/slideLayout" Target="../slideLayouts/slideLayout9.xml"/><Relationship Id="rId4" Type="http://schemas.openxmlformats.org/officeDocument/2006/relationships/image" Target="../media/image48.png"/></Relationships>
</file>

<file path=ppt/slides/_rels/slide33.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34.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11.xml"/><Relationship Id="rId1" Type="http://schemas.openxmlformats.org/officeDocument/2006/relationships/slideLayout" Target="../slideLayouts/slideLayout9.xml"/></Relationships>
</file>

<file path=ppt/slides/_rels/slide35.xml.rels><?xml version="1.0" encoding="UTF-8" standalone="yes"?>
<Relationships xmlns="http://schemas.openxmlformats.org/package/2006/relationships"><Relationship Id="rId3" Type="http://schemas.openxmlformats.org/officeDocument/2006/relationships/image" Target="../media/image50.png"/><Relationship Id="rId7" Type="http://schemas.openxmlformats.org/officeDocument/2006/relationships/image" Target="../media/image53.png"/><Relationship Id="rId2" Type="http://schemas.openxmlformats.org/officeDocument/2006/relationships/notesSlide" Target="../notesSlides/notesSlide12.xml"/><Relationship Id="rId1" Type="http://schemas.openxmlformats.org/officeDocument/2006/relationships/slideLayout" Target="../slideLayouts/slideLayout9.xml"/><Relationship Id="rId6" Type="http://schemas.openxmlformats.org/officeDocument/2006/relationships/image" Target="../media/image52.png"/><Relationship Id="rId5" Type="http://schemas.openxmlformats.org/officeDocument/2006/relationships/image" Target="../media/image51.png"/><Relationship Id="rId4" Type="http://schemas.openxmlformats.org/officeDocument/2006/relationships/hyperlink" Target="https://uex.ariba.com/directnode/2101/SE" TargetMode="External"/></Relationships>
</file>

<file path=ppt/slides/_rels/slide36.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image" Target="../media/image54.png"/><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image" Target="../media/image56.png"/><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13.xml"/><Relationship Id="rId1" Type="http://schemas.openxmlformats.org/officeDocument/2006/relationships/slideLayout" Target="../slideLayouts/slideLayout6.xml"/></Relationships>
</file>

<file path=ppt/slides/_rels/slide39.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image" Target="../media/image58.png"/><Relationship Id="rId1" Type="http://schemas.openxmlformats.org/officeDocument/2006/relationships/slideLayout" Target="../slideLayouts/slideLayout3.xml"/><Relationship Id="rId4" Type="http://schemas.openxmlformats.org/officeDocument/2006/relationships/hyperlink" Target="https://uex.ariba.com/directnode/9621/SE" TargetMode="External"/></Relationships>
</file>

<file path=ppt/slides/_rels/slide40.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image" Target="../media/image60.png"/><Relationship Id="rId1" Type="http://schemas.openxmlformats.org/officeDocument/2006/relationships/slideLayout" Target="../slideLayouts/slideLayout3.xml"/><Relationship Id="rId4" Type="http://schemas.openxmlformats.org/officeDocument/2006/relationships/image" Target="../media/image62.png"/></Relationships>
</file>

<file path=ppt/slides/_rels/slide41.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image" Target="../media/image63.png"/><Relationship Id="rId1" Type="http://schemas.openxmlformats.org/officeDocument/2006/relationships/slideLayout" Target="../slideLayouts/slideLayout3.xml"/><Relationship Id="rId4" Type="http://schemas.openxmlformats.org/officeDocument/2006/relationships/image" Target="../media/image65.png"/></Relationships>
</file>

<file path=ppt/slides/_rels/slide42.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image" Target="../media/image66.png"/><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image" Target="../media/image68.png"/><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2" Type="http://schemas.openxmlformats.org/officeDocument/2006/relationships/image" Target="../media/image70.png"/><Relationship Id="rId1" Type="http://schemas.openxmlformats.org/officeDocument/2006/relationships/slideLayout" Target="../slideLayouts/slideLayout3.xml"/></Relationships>
</file>

<file path=ppt/slides/_rels/slide45.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image" Target="../media/image71.png"/><Relationship Id="rId1" Type="http://schemas.openxmlformats.org/officeDocument/2006/relationships/slideLayout" Target="../slideLayouts/slideLayout3.xml"/></Relationships>
</file>

<file path=ppt/slides/_rels/slide46.xml.rels><?xml version="1.0" encoding="UTF-8" standalone="yes"?>
<Relationships xmlns="http://schemas.openxmlformats.org/package/2006/relationships"><Relationship Id="rId3" Type="http://schemas.openxmlformats.org/officeDocument/2006/relationships/image" Target="../media/image74.png"/><Relationship Id="rId2" Type="http://schemas.openxmlformats.org/officeDocument/2006/relationships/image" Target="../media/image73.png"/><Relationship Id="rId1" Type="http://schemas.openxmlformats.org/officeDocument/2006/relationships/slideLayout" Target="../slideLayouts/slideLayout3.xml"/></Relationships>
</file>

<file path=ppt/slides/_rels/slide47.xml.rels><?xml version="1.0" encoding="UTF-8" standalone="yes"?>
<Relationships xmlns="http://schemas.openxmlformats.org/package/2006/relationships"><Relationship Id="rId2" Type="http://schemas.openxmlformats.org/officeDocument/2006/relationships/image" Target="../media/image75.png"/><Relationship Id="rId1" Type="http://schemas.openxmlformats.org/officeDocument/2006/relationships/slideLayout" Target="../slideLayouts/slideLayout3.xml"/></Relationships>
</file>

<file path=ppt/slides/_rels/slide48.xml.rels><?xml version="1.0" encoding="UTF-8" standalone="yes"?>
<Relationships xmlns="http://schemas.openxmlformats.org/package/2006/relationships"><Relationship Id="rId2" Type="http://schemas.openxmlformats.org/officeDocument/2006/relationships/image" Target="../media/image76.png"/><Relationship Id="rId1" Type="http://schemas.openxmlformats.org/officeDocument/2006/relationships/slideLayout" Target="../slideLayouts/slideLayout3.xml"/></Relationships>
</file>

<file path=ppt/slides/_rels/slide49.xml.rels><?xml version="1.0" encoding="UTF-8" standalone="yes"?>
<Relationships xmlns="http://schemas.openxmlformats.org/package/2006/relationships"><Relationship Id="rId3" Type="http://schemas.openxmlformats.org/officeDocument/2006/relationships/image" Target="../media/image78.png"/><Relationship Id="rId2" Type="http://schemas.openxmlformats.org/officeDocument/2006/relationships/image" Target="../media/image77.png"/><Relationship Id="rId1" Type="http://schemas.openxmlformats.org/officeDocument/2006/relationships/slideLayout" Target="../slideLayouts/slideLayout3.xml"/><Relationship Id="rId4" Type="http://schemas.openxmlformats.org/officeDocument/2006/relationships/image" Target="../media/image79.png"/></Relationships>
</file>

<file path=ppt/slides/_rels/slide50.xml.rels><?xml version="1.0" encoding="UTF-8" standalone="yes"?>
<Relationships xmlns="http://schemas.openxmlformats.org/package/2006/relationships"><Relationship Id="rId3" Type="http://schemas.openxmlformats.org/officeDocument/2006/relationships/image" Target="../media/image81.png"/><Relationship Id="rId2" Type="http://schemas.openxmlformats.org/officeDocument/2006/relationships/image" Target="../media/image80.png"/><Relationship Id="rId1" Type="http://schemas.openxmlformats.org/officeDocument/2006/relationships/slideLayout" Target="../slideLayouts/slideLayout3.xml"/><Relationship Id="rId5" Type="http://schemas.openxmlformats.org/officeDocument/2006/relationships/image" Target="../media/image83.png"/><Relationship Id="rId4" Type="http://schemas.openxmlformats.org/officeDocument/2006/relationships/image" Target="../media/image82.png"/></Relationships>
</file>

<file path=ppt/slides/_rels/slide51.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14.xml"/><Relationship Id="rId1" Type="http://schemas.openxmlformats.org/officeDocument/2006/relationships/slideLayout" Target="../slideLayouts/slideLayout6.xml"/></Relationships>
</file>

<file path=ppt/slides/_rels/slide52.xml.rels><?xml version="1.0" encoding="UTF-8" standalone="yes"?>
<Relationships xmlns="http://schemas.openxmlformats.org/package/2006/relationships"><Relationship Id="rId3" Type="http://schemas.openxmlformats.org/officeDocument/2006/relationships/image" Target="../media/image85.png"/><Relationship Id="rId2" Type="http://schemas.openxmlformats.org/officeDocument/2006/relationships/image" Target="../media/image84.png"/><Relationship Id="rId1" Type="http://schemas.openxmlformats.org/officeDocument/2006/relationships/slideLayout" Target="../slideLayouts/slideLayout3.xml"/><Relationship Id="rId4" Type="http://schemas.openxmlformats.org/officeDocument/2006/relationships/image" Target="../media/image86.png"/></Relationships>
</file>

<file path=ppt/slides/_rels/slide53.xml.rels><?xml version="1.0" encoding="UTF-8" standalone="yes"?>
<Relationships xmlns="http://schemas.openxmlformats.org/package/2006/relationships"><Relationship Id="rId2" Type="http://schemas.openxmlformats.org/officeDocument/2006/relationships/image" Target="../media/image87.png"/><Relationship Id="rId1" Type="http://schemas.openxmlformats.org/officeDocument/2006/relationships/slideLayout" Target="../slideLayouts/slideLayout3.xml"/></Relationships>
</file>

<file path=ppt/slides/_rels/slide54.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3.xml"/></Relationships>
</file>

<file path=ppt/slides/_rels/slide55.xml.rels><?xml version="1.0" encoding="UTF-8" standalone="yes"?>
<Relationships xmlns="http://schemas.openxmlformats.org/package/2006/relationships"><Relationship Id="rId2" Type="http://schemas.openxmlformats.org/officeDocument/2006/relationships/image" Target="../media/image88.png"/><Relationship Id="rId1" Type="http://schemas.openxmlformats.org/officeDocument/2006/relationships/slideLayout" Target="../slideLayouts/slideLayout3.xml"/></Relationships>
</file>

<file path=ppt/slides/_rels/slide56.xml.rels><?xml version="1.0" encoding="UTF-8" standalone="yes"?>
<Relationships xmlns="http://schemas.openxmlformats.org/package/2006/relationships"><Relationship Id="rId2" Type="http://schemas.openxmlformats.org/officeDocument/2006/relationships/image" Target="../media/image89.png"/><Relationship Id="rId1" Type="http://schemas.openxmlformats.org/officeDocument/2006/relationships/slideLayout" Target="../slideLayouts/slideLayout3.xml"/></Relationships>
</file>

<file path=ppt/slides/_rels/slide57.xml.rels><?xml version="1.0" encoding="UTF-8" standalone="yes"?>
<Relationships xmlns="http://schemas.openxmlformats.org/package/2006/relationships"><Relationship Id="rId3" Type="http://schemas.openxmlformats.org/officeDocument/2006/relationships/image" Target="../media/image91.png"/><Relationship Id="rId2" Type="http://schemas.openxmlformats.org/officeDocument/2006/relationships/image" Target="../media/image90.png"/><Relationship Id="rId1" Type="http://schemas.openxmlformats.org/officeDocument/2006/relationships/slideLayout" Target="../slideLayouts/slideLayout3.xml"/><Relationship Id="rId5" Type="http://schemas.openxmlformats.org/officeDocument/2006/relationships/image" Target="../media/image93.png"/><Relationship Id="rId4" Type="http://schemas.openxmlformats.org/officeDocument/2006/relationships/image" Target="../media/image92.png"/></Relationships>
</file>

<file path=ppt/slides/_rels/slide58.xml.rels><?xml version="1.0" encoding="UTF-8" standalone="yes"?>
<Relationships xmlns="http://schemas.openxmlformats.org/package/2006/relationships"><Relationship Id="rId3" Type="http://schemas.openxmlformats.org/officeDocument/2006/relationships/image" Target="../media/image95.png"/><Relationship Id="rId2" Type="http://schemas.openxmlformats.org/officeDocument/2006/relationships/image" Target="../media/image94.png"/><Relationship Id="rId1" Type="http://schemas.openxmlformats.org/officeDocument/2006/relationships/slideLayout" Target="../slideLayouts/slideLayout3.xml"/><Relationship Id="rId6" Type="http://schemas.openxmlformats.org/officeDocument/2006/relationships/image" Target="../media/image98.png"/><Relationship Id="rId5" Type="http://schemas.openxmlformats.org/officeDocument/2006/relationships/image" Target="../media/image97.png"/><Relationship Id="rId4" Type="http://schemas.openxmlformats.org/officeDocument/2006/relationships/image" Target="../media/image96.png"/></Relationships>
</file>

<file path=ppt/slides/_rels/slide59.xml.rels><?xml version="1.0" encoding="UTF-8" standalone="yes"?>
<Relationships xmlns="http://schemas.openxmlformats.org/package/2006/relationships"><Relationship Id="rId2" Type="http://schemas.openxmlformats.org/officeDocument/2006/relationships/image" Target="../media/image99.png"/><Relationship Id="rId1" Type="http://schemas.openxmlformats.org/officeDocument/2006/relationships/slideLayout" Target="../slideLayouts/slideLayout3.xml"/></Relationships>
</file>

<file path=ppt/slides/_rels/slide60.xml.rels><?xml version="1.0" encoding="UTF-8" standalone="yes"?>
<Relationships xmlns="http://schemas.openxmlformats.org/package/2006/relationships"><Relationship Id="rId2" Type="http://schemas.openxmlformats.org/officeDocument/2006/relationships/image" Target="../media/image100.png"/><Relationship Id="rId1" Type="http://schemas.openxmlformats.org/officeDocument/2006/relationships/slideLayout" Target="../slideLayouts/slideLayout3.xml"/></Relationships>
</file>

<file path=ppt/slides/_rels/slide61.xml.rels><?xml version="1.0" encoding="UTF-8" standalone="yes"?>
<Relationships xmlns="http://schemas.openxmlformats.org/package/2006/relationships"><Relationship Id="rId3" Type="http://schemas.openxmlformats.org/officeDocument/2006/relationships/image" Target="../media/image102.png"/><Relationship Id="rId2" Type="http://schemas.openxmlformats.org/officeDocument/2006/relationships/image" Target="../media/image101.png"/><Relationship Id="rId1" Type="http://schemas.openxmlformats.org/officeDocument/2006/relationships/slideLayout" Target="../slideLayouts/slideLayout3.xml"/><Relationship Id="rId5" Type="http://schemas.openxmlformats.org/officeDocument/2006/relationships/image" Target="../media/image104.PNG"/><Relationship Id="rId4" Type="http://schemas.openxmlformats.org/officeDocument/2006/relationships/image" Target="../media/image103.png"/></Relationships>
</file>

<file path=ppt/slides/_rels/slide62.xml.rels><?xml version="1.0" encoding="UTF-8" standalone="yes"?>
<Relationships xmlns="http://schemas.openxmlformats.org/package/2006/relationships"><Relationship Id="rId3" Type="http://schemas.openxmlformats.org/officeDocument/2006/relationships/image" Target="../media/image105.png"/><Relationship Id="rId2" Type="http://schemas.openxmlformats.org/officeDocument/2006/relationships/slide" Target="slide25.xml"/><Relationship Id="rId1" Type="http://schemas.openxmlformats.org/officeDocument/2006/relationships/slideLayout" Target="../slideLayouts/slideLayout3.xml"/></Relationships>
</file>

<file path=ppt/slides/_rels/slide63.xml.rels><?xml version="1.0" encoding="UTF-8" standalone="yes"?>
<Relationships xmlns="http://schemas.openxmlformats.org/package/2006/relationships"><Relationship Id="rId3" Type="http://schemas.openxmlformats.org/officeDocument/2006/relationships/image" Target="../media/image107.png"/><Relationship Id="rId2" Type="http://schemas.openxmlformats.org/officeDocument/2006/relationships/image" Target="../media/image106.png"/><Relationship Id="rId1" Type="http://schemas.openxmlformats.org/officeDocument/2006/relationships/slideLayout" Target="../slideLayouts/slideLayout3.xml"/><Relationship Id="rId4" Type="http://schemas.openxmlformats.org/officeDocument/2006/relationships/image" Target="../media/image108.png"/></Relationships>
</file>

<file path=ppt/slides/_rels/slide64.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15.xml"/><Relationship Id="rId1" Type="http://schemas.openxmlformats.org/officeDocument/2006/relationships/slideLayout" Target="../slideLayouts/slideLayout6.xml"/></Relationships>
</file>

<file path=ppt/slides/_rels/slide65.xml.rels><?xml version="1.0" encoding="UTF-8" standalone="yes"?>
<Relationships xmlns="http://schemas.openxmlformats.org/package/2006/relationships"><Relationship Id="rId3" Type="http://schemas.openxmlformats.org/officeDocument/2006/relationships/image" Target="../media/image109.png"/><Relationship Id="rId2" Type="http://schemas.openxmlformats.org/officeDocument/2006/relationships/notesSlide" Target="../notesSlides/notesSlide16.xml"/><Relationship Id="rId1" Type="http://schemas.openxmlformats.org/officeDocument/2006/relationships/slideLayout" Target="../slideLayouts/slideLayout9.xml"/><Relationship Id="rId6" Type="http://schemas.openxmlformats.org/officeDocument/2006/relationships/slide" Target="slide67.xml"/><Relationship Id="rId5" Type="http://schemas.openxmlformats.org/officeDocument/2006/relationships/image" Target="../media/image111.png"/><Relationship Id="rId4" Type="http://schemas.openxmlformats.org/officeDocument/2006/relationships/image" Target="../media/image110.png"/></Relationships>
</file>

<file path=ppt/slides/_rels/slide66.xml.rels><?xml version="1.0" encoding="UTF-8" standalone="yes"?>
<Relationships xmlns="http://schemas.openxmlformats.org/package/2006/relationships"><Relationship Id="rId3" Type="http://schemas.openxmlformats.org/officeDocument/2006/relationships/image" Target="../media/image111.png"/><Relationship Id="rId2" Type="http://schemas.openxmlformats.org/officeDocument/2006/relationships/notesSlide" Target="../notesSlides/notesSlide17.xml"/><Relationship Id="rId1" Type="http://schemas.openxmlformats.org/officeDocument/2006/relationships/slideLayout" Target="../slideLayouts/slideLayout9.xml"/><Relationship Id="rId5" Type="http://schemas.openxmlformats.org/officeDocument/2006/relationships/image" Target="../media/image110.png"/><Relationship Id="rId4" Type="http://schemas.openxmlformats.org/officeDocument/2006/relationships/slide" Target="slide67.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68.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112.png"/><Relationship Id="rId1" Type="http://schemas.openxmlformats.org/officeDocument/2006/relationships/slideLayout" Target="../slideLayouts/slideLayout3.xml"/></Relationships>
</file>

<file path=ppt/slides/_rels/slide69.xml.rels><?xml version="1.0" encoding="UTF-8" standalone="yes"?>
<Relationships xmlns="http://schemas.openxmlformats.org/package/2006/relationships"><Relationship Id="rId3" Type="http://schemas.openxmlformats.org/officeDocument/2006/relationships/hyperlink" Target="http://www.ariba.com/suppliers/ariba-network-fulfillment/pricing" TargetMode="External"/><Relationship Id="rId7" Type="http://schemas.openxmlformats.org/officeDocument/2006/relationships/hyperlink" Target="https://www.sap.com/about/trust-center/cloud-service-status.html#sap-ariba" TargetMode="External"/><Relationship Id="rId2" Type="http://schemas.openxmlformats.org/officeDocument/2006/relationships/notesSlide" Target="../notesSlides/notesSlide18.xml"/><Relationship Id="rId1" Type="http://schemas.openxmlformats.org/officeDocument/2006/relationships/slideLayout" Target="../slideLayouts/slideLayout9.xml"/><Relationship Id="rId6" Type="http://schemas.openxmlformats.org/officeDocument/2006/relationships/hyperlink" Target="http://www.ariba.com/solutions/discovery-for-suppliers.cfm" TargetMode="External"/><Relationship Id="rId5" Type="http://schemas.openxmlformats.org/officeDocument/2006/relationships/hyperlink" Target="http://trust.ariba.com/" TargetMode="External"/><Relationship Id="rId4" Type="http://schemas.openxmlformats.org/officeDocument/2006/relationships/hyperlink" Target="https://connect.ariba.com/anfaq.htm" TargetMode="External"/></Relationships>
</file>

<file path=ppt/slides/_rels/slide70.xml.rels><?xml version="1.0" encoding="UTF-8" standalone="yes"?>
<Relationships xmlns="http://schemas.openxmlformats.org/package/2006/relationships"><Relationship Id="rId8" Type="http://schemas.openxmlformats.org/officeDocument/2006/relationships/hyperlink" Target="https://uex.ariba.com/directnode/1281/SE" TargetMode="External"/><Relationship Id="rId3" Type="http://schemas.openxmlformats.org/officeDocument/2006/relationships/hyperlink" Target="https://uex.ariba.com/directnode/1805/SE" TargetMode="External"/><Relationship Id="rId7" Type="http://schemas.openxmlformats.org/officeDocument/2006/relationships/hyperlink" Target="https://uex.ariba.com/directnode/815/SE" TargetMode="External"/><Relationship Id="rId2" Type="http://schemas.openxmlformats.org/officeDocument/2006/relationships/notesSlide" Target="../notesSlides/notesSlide19.xml"/><Relationship Id="rId1" Type="http://schemas.openxmlformats.org/officeDocument/2006/relationships/slideLayout" Target="../slideLayouts/slideLayout9.xml"/><Relationship Id="rId6" Type="http://schemas.openxmlformats.org/officeDocument/2006/relationships/hyperlink" Target="https://uex.ariba.com/directnode/1039/SE" TargetMode="External"/><Relationship Id="rId5" Type="http://schemas.openxmlformats.org/officeDocument/2006/relationships/hyperlink" Target="https://uex.ariba.com/directnode/3211/SE" TargetMode="External"/><Relationship Id="rId4" Type="http://schemas.openxmlformats.org/officeDocument/2006/relationships/hyperlink" Target="https://uex.ariba.com/directnode/1598/SE" TargetMode="External"/><Relationship Id="rId9" Type="http://schemas.openxmlformats.org/officeDocument/2006/relationships/hyperlink" Target="https://uex.ariba.com/directnode/1559/SE" TargetMode="External"/></Relationships>
</file>

<file path=ppt/slides/_rels/slide71.xml.rels><?xml version="1.0" encoding="UTF-8" standalone="yes"?>
<Relationships xmlns="http://schemas.openxmlformats.org/package/2006/relationships"><Relationship Id="rId8" Type="http://schemas.openxmlformats.org/officeDocument/2006/relationships/slide" Target="slide54.xml"/><Relationship Id="rId3" Type="http://schemas.openxmlformats.org/officeDocument/2006/relationships/slide" Target="slide12.xml"/><Relationship Id="rId7" Type="http://schemas.openxmlformats.org/officeDocument/2006/relationships/slide" Target="slide62.xml"/><Relationship Id="rId2" Type="http://schemas.openxmlformats.org/officeDocument/2006/relationships/notesSlide" Target="../notesSlides/notesSlide20.xml"/><Relationship Id="rId1" Type="http://schemas.openxmlformats.org/officeDocument/2006/relationships/slideLayout" Target="../slideLayouts/slideLayout9.xml"/><Relationship Id="rId6" Type="http://schemas.openxmlformats.org/officeDocument/2006/relationships/slide" Target="slide34.xml"/><Relationship Id="rId5" Type="http://schemas.openxmlformats.org/officeDocument/2006/relationships/slide" Target="slide56.xml"/><Relationship Id="rId4" Type="http://schemas.openxmlformats.org/officeDocument/2006/relationships/slide" Target="slide53.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5" name="Text Placeholder 4"/>
          <p:cNvSpPr>
            <a:spLocks noGrp="1"/>
          </p:cNvSpPr>
          <p:nvPr>
            <p:ph type="body" sz="quarter" idx="10"/>
          </p:nvPr>
        </p:nvSpPr>
        <p:spPr/>
        <p:txBody>
          <a:bodyPr/>
          <a:lstStyle/>
          <a:p>
            <a:r>
              <a:rPr lang="en-US" dirty="0"/>
              <a:t>May, 2017</a:t>
            </a:r>
          </a:p>
        </p:txBody>
      </p:sp>
      <p:sp>
        <p:nvSpPr>
          <p:cNvPr id="4" name="Subtitle 3"/>
          <p:cNvSpPr>
            <a:spLocks noGrp="1"/>
          </p:cNvSpPr>
          <p:nvPr>
            <p:ph type="subTitle" idx="1"/>
          </p:nvPr>
        </p:nvSpPr>
        <p:spPr>
          <a:xfrm>
            <a:off x="475327" y="5845180"/>
            <a:ext cx="10320052" cy="505645"/>
          </a:xfrm>
        </p:spPr>
        <p:txBody>
          <a:bodyPr/>
          <a:lstStyle/>
          <a:p>
            <a:r>
              <a:rPr lang="en-US" dirty="0">
                <a:solidFill>
                  <a:schemeClr val="bg1"/>
                </a:solidFill>
                <a:latin typeface="Verdana" panose="020B0604030504040204" pitchFamily="34" charset="0"/>
                <a:ea typeface="Verdana" panose="020B0604030504040204" pitchFamily="34" charset="0"/>
                <a:cs typeface="Verdana" panose="020B0604030504040204" pitchFamily="34" charset="0"/>
              </a:rPr>
              <a:t>Dragon Oil SAP Transformation</a:t>
            </a:r>
          </a:p>
          <a:p>
            <a:r>
              <a:rPr lang="en-US" b="0" dirty="0">
                <a:solidFill>
                  <a:schemeClr val="bg1"/>
                </a:solidFill>
                <a:latin typeface="Verdana" panose="020B0604030504040204" pitchFamily="34" charset="0"/>
                <a:ea typeface="Verdana" panose="020B0604030504040204" pitchFamily="34" charset="0"/>
                <a:cs typeface="Verdana" panose="020B0604030504040204" pitchFamily="34" charset="0"/>
              </a:rPr>
              <a:t>SAP Ariba Supplier </a:t>
            </a:r>
            <a:r>
              <a:rPr lang="en-US" b="0" dirty="0" smtClean="0">
                <a:solidFill>
                  <a:schemeClr val="bg1"/>
                </a:solidFill>
                <a:latin typeface="Verdana" panose="020B0604030504040204" pitchFamily="34" charset="0"/>
                <a:ea typeface="Verdana" panose="020B0604030504040204" pitchFamily="34" charset="0"/>
                <a:cs typeface="Verdana" panose="020B0604030504040204" pitchFamily="34" charset="0"/>
              </a:rPr>
              <a:t>PO Transaction </a:t>
            </a:r>
            <a:r>
              <a:rPr lang="en-US" b="0" dirty="0">
                <a:solidFill>
                  <a:schemeClr val="bg1"/>
                </a:solidFill>
                <a:latin typeface="Verdana" panose="020B0604030504040204" pitchFamily="34" charset="0"/>
                <a:ea typeface="Verdana" panose="020B0604030504040204" pitchFamily="34" charset="0"/>
                <a:cs typeface="Verdana" panose="020B0604030504040204" pitchFamily="34" charset="0"/>
              </a:rPr>
              <a:t>Guide</a:t>
            </a:r>
          </a:p>
          <a:p>
            <a:r>
              <a:rPr lang="en-US" sz="1000" b="0" dirty="0">
                <a:solidFill>
                  <a:schemeClr val="bg1"/>
                </a:solidFill>
                <a:latin typeface="Verdana" panose="020B0604030504040204" pitchFamily="34" charset="0"/>
                <a:ea typeface="Verdana" panose="020B0604030504040204" pitchFamily="34" charset="0"/>
                <a:cs typeface="Verdana" panose="020B0604030504040204" pitchFamily="34" charset="0"/>
              </a:rPr>
              <a:t>January 2021</a:t>
            </a:r>
          </a:p>
        </p:txBody>
      </p:sp>
      <p:pic>
        <p:nvPicPr>
          <p:cNvPr id="12" name="Picture 1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618411" y="826696"/>
            <a:ext cx="4797852" cy="4468189"/>
          </a:xfrm>
          <a:prstGeom prst="rect">
            <a:avLst/>
          </a:prstGeom>
        </p:spPr>
      </p:pic>
      <p:pic>
        <p:nvPicPr>
          <p:cNvPr id="6" name="Picture 5"/>
          <p:cNvPicPr/>
          <p:nvPr/>
        </p:nvPicPr>
        <p:blipFill>
          <a:blip r:embed="rId4">
            <a:biLevel thresh="50000"/>
            <a:extLst>
              <a:ext uri="{BEBA8EAE-BF5A-486C-A8C5-ECC9F3942E4B}">
                <a14:imgProps xmlns:a14="http://schemas.microsoft.com/office/drawing/2010/main">
                  <a14:imgLayer r:embed="rId5">
                    <a14:imgEffect>
                      <a14:artisticPhotocopy/>
                    </a14:imgEffect>
                    <a14:imgEffect>
                      <a14:colorTemperature colorTemp="9146"/>
                    </a14:imgEffect>
                    <a14:imgEffect>
                      <a14:saturation sat="102000"/>
                    </a14:imgEffect>
                  </a14:imgLayer>
                </a14:imgProps>
              </a:ext>
              <a:ext uri="{28A0092B-C50C-407E-A947-70E740481C1C}">
                <a14:useLocalDpi xmlns:a14="http://schemas.microsoft.com/office/drawing/2010/main" val="0"/>
              </a:ext>
            </a:extLst>
          </a:blip>
          <a:srcRect/>
          <a:stretch>
            <a:fillRect/>
          </a:stretch>
        </p:blipFill>
        <p:spPr bwMode="auto">
          <a:xfrm>
            <a:off x="10144747" y="158005"/>
            <a:ext cx="1600255" cy="960154"/>
          </a:xfrm>
          <a:prstGeom prst="rect">
            <a:avLst/>
          </a:prstGeom>
          <a:noFill/>
        </p:spPr>
      </p:pic>
    </p:spTree>
    <p:extLst>
      <p:ext uri="{BB962C8B-B14F-4D97-AF65-F5344CB8AC3E}">
        <p14:creationId xmlns:p14="http://schemas.microsoft.com/office/powerpoint/2010/main" val="1699082738"/>
      </p:ext>
    </p:extLst>
  </p:cSld>
  <p:clrMapOvr>
    <a:masterClrMapping/>
  </p:clrMapOvr>
  <p:transition>
    <p:fad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8729A1C9-1EE0-45FD-BA18-8C10EF1237A6}"/>
              </a:ext>
            </a:extLst>
          </p:cNvPr>
          <p:cNvSpPr>
            <a:spLocks noGrp="1"/>
          </p:cNvSpPr>
          <p:nvPr>
            <p:ph type="title"/>
          </p:nvPr>
        </p:nvSpPr>
        <p:spPr/>
        <p:txBody>
          <a:bodyPr/>
          <a:lstStyle/>
          <a:p>
            <a:r>
              <a:rPr lang="en-US" dirty="0">
                <a:latin typeface="+mn-lt"/>
              </a:rPr>
              <a:t>About This Course	</a:t>
            </a:r>
          </a:p>
        </p:txBody>
      </p:sp>
      <p:sp>
        <p:nvSpPr>
          <p:cNvPr id="17" name="Round Same Side Corner Rectangle 16"/>
          <p:cNvSpPr/>
          <p:nvPr/>
        </p:nvSpPr>
        <p:spPr>
          <a:xfrm rot="10800000" flipV="1">
            <a:off x="1623056" y="3843380"/>
            <a:ext cx="9143006" cy="871343"/>
          </a:xfrm>
          <a:prstGeom prst="round2SameRect">
            <a:avLst>
              <a:gd name="adj1" fmla="val 0"/>
              <a:gd name="adj2" fmla="val 0"/>
            </a:avLst>
          </a:prstGeom>
          <a:solidFill>
            <a:srgbClr val="282828">
              <a:lumMod val="10000"/>
              <a:lumOff val="90000"/>
            </a:srgbClr>
          </a:solidFill>
          <a:ln w="25400" cap="flat" cmpd="sng" algn="ctr">
            <a:noFill/>
            <a:prstDash val="solid"/>
          </a:ln>
          <a:effectLst/>
        </p:spPr>
        <p:txBody>
          <a:bodyPr rtlCol="0" anchor="ctr"/>
          <a:lstStyle/>
          <a:p>
            <a:pPr algn="ctr" defTabSz="380985" fontAlgn="base">
              <a:spcBef>
                <a:spcPct val="0"/>
              </a:spcBef>
              <a:spcAft>
                <a:spcPct val="0"/>
              </a:spcAft>
              <a:defRPr/>
            </a:pPr>
            <a:endParaRPr lang="en-US" sz="2667" kern="0" dirty="0">
              <a:solidFill>
                <a:srgbClr val="005073"/>
              </a:solidFill>
            </a:endParaRPr>
          </a:p>
        </p:txBody>
      </p:sp>
      <p:sp>
        <p:nvSpPr>
          <p:cNvPr id="18" name="Rounded Rectangle 17"/>
          <p:cNvSpPr/>
          <p:nvPr/>
        </p:nvSpPr>
        <p:spPr>
          <a:xfrm>
            <a:off x="1623061" y="3822606"/>
            <a:ext cx="9143006" cy="369612"/>
          </a:xfrm>
          <a:prstGeom prst="roundRect">
            <a:avLst>
              <a:gd name="adj" fmla="val 0"/>
            </a:avLst>
          </a:prstGeom>
          <a:solidFill>
            <a:schemeClr val="accent4"/>
          </a:solidFill>
          <a:ln w="25400" cap="flat" cmpd="sng" algn="ctr">
            <a:noFill/>
            <a:prstDash val="solid"/>
          </a:ln>
          <a:effectLst/>
        </p:spPr>
        <p:txBody>
          <a:bodyPr tIns="76200" rtlCol="0" anchor="ctr"/>
          <a:lstStyle/>
          <a:p>
            <a:pPr algn="ctr" defTabSz="380985" fontAlgn="base">
              <a:spcBef>
                <a:spcPct val="0"/>
              </a:spcBef>
              <a:spcAft>
                <a:spcPct val="0"/>
              </a:spcAft>
              <a:defRPr/>
            </a:pPr>
            <a:endParaRPr lang="en-US" sz="2667" kern="0" dirty="0">
              <a:solidFill>
                <a:srgbClr val="005073"/>
              </a:solidFill>
            </a:endParaRPr>
          </a:p>
        </p:txBody>
      </p:sp>
      <p:sp>
        <p:nvSpPr>
          <p:cNvPr id="19" name="Title 3"/>
          <p:cNvSpPr txBox="1">
            <a:spLocks/>
          </p:cNvSpPr>
          <p:nvPr/>
        </p:nvSpPr>
        <p:spPr bwMode="auto">
          <a:xfrm>
            <a:off x="1820252" y="3914659"/>
            <a:ext cx="2964183" cy="20524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0" tIns="0" rIns="0" bIns="0" numCol="1" anchor="ctr" anchorCtr="0" compatLnSpc="1">
            <a:prstTxWarp prst="textNoShape">
              <a:avLst/>
            </a:prstTxWarp>
            <a:spAutoFit/>
          </a:bodyPr>
          <a:lstStyle>
            <a:lvl1pPr algn="l" defTabSz="684213" rtl="0" eaLnBrk="1" fontAlgn="base" hangingPunct="1">
              <a:lnSpc>
                <a:spcPct val="80000"/>
              </a:lnSpc>
              <a:spcBef>
                <a:spcPct val="0"/>
              </a:spcBef>
              <a:spcAft>
                <a:spcPct val="0"/>
              </a:spcAft>
              <a:defRPr lang="en-US" sz="1800" b="0" i="0" u="none" kern="1200">
                <a:solidFill>
                  <a:schemeClr val="tx2"/>
                </a:solidFill>
                <a:latin typeface="+mj-lt"/>
                <a:ea typeface="CiscoSansTT Thin" charset="0"/>
                <a:cs typeface="CiscoSansTT Thin" charset="0"/>
              </a:defRPr>
            </a:lvl1pPr>
            <a:lvl2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2pPr>
            <a:lvl3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3pPr>
            <a:lvl4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4pPr>
            <a:lvl5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5pPr>
            <a:lvl6pPr marL="4572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6pPr>
            <a:lvl7pPr marL="9144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7pPr>
            <a:lvl8pPr marL="13716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8pPr>
            <a:lvl9pPr marL="18288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9pPr>
          </a:lstStyle>
          <a:p>
            <a:pPr>
              <a:spcBef>
                <a:spcPct val="50000"/>
              </a:spcBef>
            </a:pPr>
            <a:r>
              <a:rPr sz="1667" b="1" dirty="0">
                <a:solidFill>
                  <a:schemeClr val="bg1"/>
                </a:solidFill>
                <a:latin typeface="+mn-lt"/>
                <a:cs typeface="Arial" panose="020B0604020202020204" pitchFamily="34" charset="0"/>
              </a:rPr>
              <a:t>Course Prerequisites</a:t>
            </a:r>
          </a:p>
        </p:txBody>
      </p:sp>
      <p:sp>
        <p:nvSpPr>
          <p:cNvPr id="20" name="Text Box 119">
            <a:extLst>
              <a:ext uri="{FF2B5EF4-FFF2-40B4-BE49-F238E27FC236}">
                <a16:creationId xmlns:a16="http://schemas.microsoft.com/office/drawing/2014/main" id="{F774B49B-434F-436E-8153-9DA1D96EA400}"/>
              </a:ext>
            </a:extLst>
          </p:cNvPr>
          <p:cNvSpPr txBox="1">
            <a:spLocks noChangeArrowheads="1"/>
          </p:cNvSpPr>
          <p:nvPr/>
        </p:nvSpPr>
        <p:spPr bwMode="auto">
          <a:xfrm>
            <a:off x="1800865" y="4350854"/>
            <a:ext cx="8378831" cy="219291"/>
          </a:xfrm>
          <a:prstGeom prst="rect">
            <a:avLst/>
          </a:prstGeom>
          <a:noFill/>
          <a:ln w="9525" algn="ctr">
            <a:noFill/>
            <a:miter lim="800000"/>
            <a:headEnd/>
            <a:tailEnd/>
          </a:ln>
          <a:effectLst/>
        </p:spPr>
        <p:txBody>
          <a:bodyPr wrap="square" lIns="0" tIns="0" rIns="0" bIns="0" anchor="ctr">
            <a:spAutoFit/>
          </a:bodyPr>
          <a:lstStyle/>
          <a:p>
            <a:pPr defTabSz="570155" fontAlgn="base">
              <a:lnSpc>
                <a:spcPct val="95000"/>
              </a:lnSpc>
              <a:spcBef>
                <a:spcPts val="896"/>
              </a:spcBef>
              <a:spcAft>
                <a:spcPct val="0"/>
              </a:spcAft>
              <a:buClr>
                <a:schemeClr val="tx2"/>
              </a:buClr>
              <a:buSzPct val="90000"/>
            </a:pPr>
            <a:r>
              <a:rPr lang="en-US" sz="1500" dirty="0">
                <a:solidFill>
                  <a:srgbClr val="282828"/>
                </a:solidFill>
                <a:ea typeface="ＭＳ Ｐゴシック" charset="0"/>
                <a:cs typeface="CiscoSans"/>
              </a:rPr>
              <a:t>No Prerequisites</a:t>
            </a:r>
          </a:p>
        </p:txBody>
      </p:sp>
      <p:sp>
        <p:nvSpPr>
          <p:cNvPr id="34" name="Round Same Side Corner Rectangle 33"/>
          <p:cNvSpPr/>
          <p:nvPr/>
        </p:nvSpPr>
        <p:spPr>
          <a:xfrm rot="10800000" flipV="1">
            <a:off x="1623056" y="4957806"/>
            <a:ext cx="9143006" cy="850566"/>
          </a:xfrm>
          <a:prstGeom prst="round2SameRect">
            <a:avLst>
              <a:gd name="adj1" fmla="val 0"/>
              <a:gd name="adj2" fmla="val 0"/>
            </a:avLst>
          </a:prstGeom>
          <a:solidFill>
            <a:srgbClr val="282828">
              <a:lumMod val="10000"/>
              <a:lumOff val="90000"/>
            </a:srgbClr>
          </a:solidFill>
          <a:ln w="25400" cap="flat" cmpd="sng" algn="ctr">
            <a:noFill/>
            <a:prstDash val="solid"/>
          </a:ln>
          <a:effectLst/>
        </p:spPr>
        <p:txBody>
          <a:bodyPr rtlCol="0" anchor="ctr"/>
          <a:lstStyle/>
          <a:p>
            <a:pPr algn="ctr" defTabSz="380985" fontAlgn="base">
              <a:spcBef>
                <a:spcPct val="0"/>
              </a:spcBef>
              <a:spcAft>
                <a:spcPct val="0"/>
              </a:spcAft>
              <a:defRPr/>
            </a:pPr>
            <a:endParaRPr lang="en-US" sz="2667" kern="0" dirty="0">
              <a:solidFill>
                <a:srgbClr val="005073"/>
              </a:solidFill>
            </a:endParaRPr>
          </a:p>
        </p:txBody>
      </p:sp>
      <p:sp>
        <p:nvSpPr>
          <p:cNvPr id="35" name="Rounded Rectangle 34"/>
          <p:cNvSpPr/>
          <p:nvPr/>
        </p:nvSpPr>
        <p:spPr>
          <a:xfrm>
            <a:off x="1623061" y="4957804"/>
            <a:ext cx="9143006" cy="369612"/>
          </a:xfrm>
          <a:prstGeom prst="roundRect">
            <a:avLst>
              <a:gd name="adj" fmla="val 0"/>
            </a:avLst>
          </a:prstGeom>
          <a:solidFill>
            <a:schemeClr val="accent4"/>
          </a:solidFill>
          <a:ln w="25400" cap="flat" cmpd="sng" algn="ctr">
            <a:noFill/>
            <a:prstDash val="solid"/>
          </a:ln>
          <a:effectLst/>
        </p:spPr>
        <p:txBody>
          <a:bodyPr tIns="76200" rtlCol="0" anchor="ctr"/>
          <a:lstStyle/>
          <a:p>
            <a:pPr algn="ctr" defTabSz="380985" fontAlgn="base">
              <a:spcBef>
                <a:spcPct val="0"/>
              </a:spcBef>
              <a:spcAft>
                <a:spcPct val="0"/>
              </a:spcAft>
              <a:defRPr/>
            </a:pPr>
            <a:endParaRPr lang="en-US" sz="2667" kern="0" dirty="0">
              <a:solidFill>
                <a:srgbClr val="005073"/>
              </a:solidFill>
            </a:endParaRPr>
          </a:p>
        </p:txBody>
      </p:sp>
      <p:sp>
        <p:nvSpPr>
          <p:cNvPr id="36" name="Title 3"/>
          <p:cNvSpPr txBox="1">
            <a:spLocks/>
          </p:cNvSpPr>
          <p:nvPr/>
        </p:nvSpPr>
        <p:spPr bwMode="auto">
          <a:xfrm>
            <a:off x="1820252" y="5049856"/>
            <a:ext cx="1714287" cy="20524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0" tIns="0" rIns="0" bIns="0" numCol="1" anchor="ctr" anchorCtr="0" compatLnSpc="1">
            <a:prstTxWarp prst="textNoShape">
              <a:avLst/>
            </a:prstTxWarp>
            <a:spAutoFit/>
          </a:bodyPr>
          <a:lstStyle>
            <a:lvl1pPr algn="l" defTabSz="684213" rtl="0" eaLnBrk="1" fontAlgn="base" hangingPunct="1">
              <a:lnSpc>
                <a:spcPct val="80000"/>
              </a:lnSpc>
              <a:spcBef>
                <a:spcPct val="0"/>
              </a:spcBef>
              <a:spcAft>
                <a:spcPct val="0"/>
              </a:spcAft>
              <a:defRPr lang="en-US" sz="1800" b="0" i="0" u="none" kern="1200">
                <a:solidFill>
                  <a:schemeClr val="tx2"/>
                </a:solidFill>
                <a:latin typeface="+mj-lt"/>
                <a:ea typeface="CiscoSansTT Thin" charset="0"/>
                <a:cs typeface="CiscoSansTT Thin" charset="0"/>
              </a:defRPr>
            </a:lvl1pPr>
            <a:lvl2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2pPr>
            <a:lvl3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3pPr>
            <a:lvl4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4pPr>
            <a:lvl5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5pPr>
            <a:lvl6pPr marL="4572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6pPr>
            <a:lvl7pPr marL="9144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7pPr>
            <a:lvl8pPr marL="13716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8pPr>
            <a:lvl9pPr marL="18288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9pPr>
          </a:lstStyle>
          <a:p>
            <a:pPr>
              <a:spcBef>
                <a:spcPct val="50000"/>
              </a:spcBef>
            </a:pPr>
            <a:r>
              <a:rPr sz="1667" b="1" dirty="0">
                <a:solidFill>
                  <a:schemeClr val="bg1"/>
                </a:solidFill>
                <a:latin typeface="+mn-lt"/>
                <a:cs typeface="Arial" panose="020B0604020202020204" pitchFamily="34" charset="0"/>
              </a:rPr>
              <a:t>Duration</a:t>
            </a:r>
          </a:p>
        </p:txBody>
      </p:sp>
      <p:sp>
        <p:nvSpPr>
          <p:cNvPr id="37" name="Text Placeholder 6"/>
          <p:cNvSpPr txBox="1">
            <a:spLocks/>
          </p:cNvSpPr>
          <p:nvPr/>
        </p:nvSpPr>
        <p:spPr>
          <a:xfrm>
            <a:off x="1800864" y="5485154"/>
            <a:ext cx="4683062" cy="219291"/>
          </a:xfrm>
          <a:prstGeom prst="rect">
            <a:avLst/>
          </a:prstGeom>
        </p:spPr>
        <p:txBody>
          <a:bodyPr wrap="square" lIns="0" tIns="0" rIns="0" bIns="0">
            <a:spAutoFit/>
          </a:bodyPr>
          <a:lstStyle>
            <a:lvl1pPr marL="169863" indent="-169863" algn="l" defTabSz="684213" rtl="0" eaLnBrk="1" fontAlgn="base" hangingPunct="1">
              <a:lnSpc>
                <a:spcPct val="95000"/>
              </a:lnSpc>
              <a:spcBef>
                <a:spcPts val="1075"/>
              </a:spcBef>
              <a:spcAft>
                <a:spcPct val="0"/>
              </a:spcAft>
              <a:buClr>
                <a:schemeClr val="tx2"/>
              </a:buClr>
              <a:buSzPct val="90000"/>
              <a:buFont typeface="Arial" charset="0"/>
              <a:buChar char="•"/>
              <a:defRPr lang="en-US" sz="1400" kern="1200" dirty="0">
                <a:solidFill>
                  <a:schemeClr val="tx1"/>
                </a:solidFill>
                <a:latin typeface="+mn-lt"/>
                <a:ea typeface="ＭＳ Ｐゴシック" charset="0"/>
                <a:cs typeface="CiscoSans"/>
              </a:defRPr>
            </a:lvl1pPr>
            <a:lvl2pPr marL="358775" indent="-215900" algn="l" defTabSz="684213" rtl="0" eaLnBrk="1" fontAlgn="base" hangingPunct="1">
              <a:lnSpc>
                <a:spcPct val="95000"/>
              </a:lnSpc>
              <a:spcBef>
                <a:spcPts val="600"/>
              </a:spcBef>
              <a:spcAft>
                <a:spcPct val="0"/>
              </a:spcAft>
              <a:buClr>
                <a:schemeClr val="tx2"/>
              </a:buClr>
              <a:buFont typeface="Arial" charset="0"/>
              <a:buChar char="•"/>
              <a:defRPr lang="en-US" sz="1400" kern="1200" dirty="0">
                <a:solidFill>
                  <a:schemeClr val="tx1"/>
                </a:solidFill>
                <a:latin typeface="+mn-lt"/>
                <a:ea typeface="ＭＳ Ｐゴシック" charset="0"/>
                <a:cs typeface="CiscoSans"/>
              </a:defRPr>
            </a:lvl2pPr>
            <a:lvl3pPr marL="431800" indent="-169863" algn="l" defTabSz="684213" rtl="0" eaLnBrk="1" fontAlgn="base" hangingPunct="1">
              <a:lnSpc>
                <a:spcPct val="95000"/>
              </a:lnSpc>
              <a:spcBef>
                <a:spcPts val="625"/>
              </a:spcBef>
              <a:spcAft>
                <a:spcPct val="0"/>
              </a:spcAft>
              <a:buFont typeface="Arial" charset="0"/>
              <a:buChar char="•"/>
              <a:defRPr lang="en-US" sz="1200" kern="1200" dirty="0">
                <a:solidFill>
                  <a:schemeClr val="tx1"/>
                </a:solidFill>
                <a:latin typeface="+mn-lt"/>
                <a:ea typeface="ＭＳ Ｐゴシック" charset="0"/>
                <a:cs typeface="CiscoSans"/>
              </a:defRPr>
            </a:lvl3pPr>
            <a:lvl4pPr marL="503238" indent="-169863" algn="l" defTabSz="684213" rtl="0" eaLnBrk="1" fontAlgn="base" hangingPunct="1">
              <a:lnSpc>
                <a:spcPct val="95000"/>
              </a:lnSpc>
              <a:spcBef>
                <a:spcPts val="625"/>
              </a:spcBef>
              <a:spcAft>
                <a:spcPct val="0"/>
              </a:spcAft>
              <a:buFont typeface="Arial" charset="0"/>
              <a:buChar char="•"/>
              <a:defRPr lang="en-US" sz="1100" kern="1200" dirty="0">
                <a:solidFill>
                  <a:schemeClr val="tx1"/>
                </a:solidFill>
                <a:latin typeface="+mn-lt"/>
                <a:ea typeface="ＭＳ Ｐゴシック" charset="0"/>
                <a:cs typeface="CiscoSans"/>
              </a:defRPr>
            </a:lvl4pPr>
            <a:lvl5pPr marL="574675" indent="-169863" algn="l" defTabSz="684213" rtl="0" eaLnBrk="1" fontAlgn="base" hangingPunct="1">
              <a:lnSpc>
                <a:spcPct val="95000"/>
              </a:lnSpc>
              <a:spcBef>
                <a:spcPts val="625"/>
              </a:spcBef>
              <a:spcAft>
                <a:spcPct val="0"/>
              </a:spcAft>
              <a:buFont typeface="Arial" charset="0"/>
              <a:buChar char="•"/>
              <a:defRPr lang="en-US" sz="1100" kern="1200" dirty="0">
                <a:solidFill>
                  <a:schemeClr val="tx1"/>
                </a:solidFill>
                <a:latin typeface="+mn-lt"/>
                <a:ea typeface="ＭＳ Ｐゴシック" charset="0"/>
                <a:cs typeface="CiscoSans"/>
              </a:defRPr>
            </a:lvl5pPr>
            <a:lvl6pPr marL="863856" indent="-171445" algn="l" defTabSz="685777" rtl="0" eaLnBrk="1" latinLnBrk="0" hangingPunct="1">
              <a:spcBef>
                <a:spcPts val="600"/>
              </a:spcBef>
              <a:buFont typeface="Arial" pitchFamily="34" charset="0"/>
              <a:buChar char="•"/>
              <a:defRPr sz="900" kern="1200" baseline="0">
                <a:solidFill>
                  <a:schemeClr val="tx1"/>
                </a:solidFill>
                <a:latin typeface="+mn-lt"/>
                <a:ea typeface="+mn-ea"/>
                <a:cs typeface="+mn-cs"/>
              </a:defRPr>
            </a:lvl6pPr>
            <a:lvl7pPr marL="935844" indent="-171422" algn="l" defTabSz="685777" rtl="0" eaLnBrk="1" latinLnBrk="0" hangingPunct="1">
              <a:spcBef>
                <a:spcPts val="600"/>
              </a:spcBef>
              <a:buFont typeface="Arial" pitchFamily="34" charset="0"/>
              <a:buChar char="•"/>
              <a:defRPr sz="800" kern="1200" baseline="0">
                <a:solidFill>
                  <a:schemeClr val="tx1"/>
                </a:solidFill>
                <a:latin typeface="+mn-lt"/>
                <a:ea typeface="+mn-ea"/>
                <a:cs typeface="+mn-cs"/>
              </a:defRPr>
            </a:lvl7pPr>
            <a:lvl8pPr marL="2400220" indent="0" algn="l" defTabSz="685777" rtl="0" eaLnBrk="1" latinLnBrk="0" hangingPunct="1">
              <a:spcBef>
                <a:spcPct val="20000"/>
              </a:spcBef>
              <a:buFont typeface="Arial" pitchFamily="34" charset="0"/>
              <a:buNone/>
              <a:defRPr sz="1500" kern="1200">
                <a:solidFill>
                  <a:schemeClr val="tx1"/>
                </a:solidFill>
                <a:latin typeface="+mn-lt"/>
                <a:ea typeface="+mn-ea"/>
                <a:cs typeface="+mn-cs"/>
              </a:defRPr>
            </a:lvl8pPr>
            <a:lvl9pPr marL="2914553" indent="-171445" algn="l" defTabSz="685777" rtl="0" eaLnBrk="1" latinLnBrk="0" hangingPunct="1">
              <a:spcBef>
                <a:spcPct val="20000"/>
              </a:spcBef>
              <a:buFont typeface="Arial" pitchFamily="34" charset="0"/>
              <a:buChar char="•"/>
              <a:defRPr sz="1500" kern="1200">
                <a:solidFill>
                  <a:schemeClr val="tx1"/>
                </a:solidFill>
                <a:latin typeface="+mn-lt"/>
                <a:ea typeface="+mn-ea"/>
                <a:cs typeface="+mn-cs"/>
              </a:defRPr>
            </a:lvl9pPr>
          </a:lstStyle>
          <a:p>
            <a:pPr marL="0" indent="0">
              <a:buClr>
                <a:srgbClr val="005073"/>
              </a:buClr>
              <a:buNone/>
            </a:pPr>
            <a:r>
              <a:rPr lang="en-US" sz="1500" dirty="0">
                <a:solidFill>
                  <a:srgbClr val="282828"/>
                </a:solidFill>
              </a:rPr>
              <a:t>This guide takes approximately 1 hour</a:t>
            </a:r>
          </a:p>
        </p:txBody>
      </p:sp>
      <p:sp>
        <p:nvSpPr>
          <p:cNvPr id="38" name="Round Same Side Corner Rectangle 37"/>
          <p:cNvSpPr/>
          <p:nvPr/>
        </p:nvSpPr>
        <p:spPr>
          <a:xfrm rot="10800000" flipV="1">
            <a:off x="1613569" y="2728956"/>
            <a:ext cx="9151032" cy="850566"/>
          </a:xfrm>
          <a:prstGeom prst="round2SameRect">
            <a:avLst>
              <a:gd name="adj1" fmla="val 0"/>
              <a:gd name="adj2" fmla="val 0"/>
            </a:avLst>
          </a:prstGeom>
          <a:solidFill>
            <a:srgbClr val="282828">
              <a:lumMod val="10000"/>
              <a:lumOff val="90000"/>
            </a:srgbClr>
          </a:solidFill>
          <a:ln w="25400" cap="flat" cmpd="sng" algn="ctr">
            <a:noFill/>
            <a:prstDash val="solid"/>
          </a:ln>
          <a:effectLst/>
        </p:spPr>
        <p:txBody>
          <a:bodyPr rtlCol="0" anchor="ctr"/>
          <a:lstStyle/>
          <a:p>
            <a:pPr algn="ctr" defTabSz="380985" fontAlgn="base">
              <a:spcBef>
                <a:spcPct val="0"/>
              </a:spcBef>
              <a:spcAft>
                <a:spcPct val="0"/>
              </a:spcAft>
              <a:defRPr/>
            </a:pPr>
            <a:endParaRPr lang="en-US" sz="2667" kern="0" dirty="0">
              <a:solidFill>
                <a:srgbClr val="005073"/>
              </a:solidFill>
            </a:endParaRPr>
          </a:p>
        </p:txBody>
      </p:sp>
      <p:sp>
        <p:nvSpPr>
          <p:cNvPr id="39" name="Rounded Rectangle 38"/>
          <p:cNvSpPr/>
          <p:nvPr/>
        </p:nvSpPr>
        <p:spPr>
          <a:xfrm>
            <a:off x="1613571" y="2728954"/>
            <a:ext cx="9151032" cy="369612"/>
          </a:xfrm>
          <a:prstGeom prst="roundRect">
            <a:avLst>
              <a:gd name="adj" fmla="val 0"/>
            </a:avLst>
          </a:prstGeom>
          <a:solidFill>
            <a:schemeClr val="accent4"/>
          </a:solidFill>
          <a:ln w="25400" cap="flat" cmpd="sng" algn="ctr">
            <a:noFill/>
            <a:prstDash val="solid"/>
          </a:ln>
          <a:effectLst/>
        </p:spPr>
        <p:txBody>
          <a:bodyPr tIns="76200" rtlCol="0" anchor="ctr"/>
          <a:lstStyle/>
          <a:p>
            <a:pPr algn="ctr" defTabSz="380985" fontAlgn="base">
              <a:spcBef>
                <a:spcPct val="0"/>
              </a:spcBef>
              <a:spcAft>
                <a:spcPct val="0"/>
              </a:spcAft>
              <a:defRPr/>
            </a:pPr>
            <a:endParaRPr lang="en-US" sz="2667" kern="0" dirty="0">
              <a:solidFill>
                <a:srgbClr val="005073"/>
              </a:solidFill>
            </a:endParaRPr>
          </a:p>
        </p:txBody>
      </p:sp>
      <p:sp>
        <p:nvSpPr>
          <p:cNvPr id="40" name="Title 3"/>
          <p:cNvSpPr txBox="1">
            <a:spLocks/>
          </p:cNvSpPr>
          <p:nvPr/>
        </p:nvSpPr>
        <p:spPr bwMode="auto">
          <a:xfrm>
            <a:off x="1810761" y="2821007"/>
            <a:ext cx="1714287" cy="20524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0" tIns="0" rIns="0" bIns="0" numCol="1" anchor="ctr" anchorCtr="0" compatLnSpc="1">
            <a:prstTxWarp prst="textNoShape">
              <a:avLst/>
            </a:prstTxWarp>
            <a:spAutoFit/>
          </a:bodyPr>
          <a:lstStyle>
            <a:lvl1pPr algn="l" defTabSz="684213" rtl="0" eaLnBrk="1" fontAlgn="base" hangingPunct="1">
              <a:lnSpc>
                <a:spcPct val="80000"/>
              </a:lnSpc>
              <a:spcBef>
                <a:spcPct val="0"/>
              </a:spcBef>
              <a:spcAft>
                <a:spcPct val="0"/>
              </a:spcAft>
              <a:defRPr lang="en-US" sz="1800" b="0" i="0" u="none" kern="1200">
                <a:solidFill>
                  <a:schemeClr val="tx2"/>
                </a:solidFill>
                <a:latin typeface="+mj-lt"/>
                <a:ea typeface="CiscoSansTT Thin" charset="0"/>
                <a:cs typeface="CiscoSansTT Thin" charset="0"/>
              </a:defRPr>
            </a:lvl1pPr>
            <a:lvl2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2pPr>
            <a:lvl3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3pPr>
            <a:lvl4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4pPr>
            <a:lvl5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5pPr>
            <a:lvl6pPr marL="4572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6pPr>
            <a:lvl7pPr marL="9144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7pPr>
            <a:lvl8pPr marL="13716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8pPr>
            <a:lvl9pPr marL="18288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9pPr>
          </a:lstStyle>
          <a:p>
            <a:pPr>
              <a:spcBef>
                <a:spcPct val="50000"/>
              </a:spcBef>
            </a:pPr>
            <a:r>
              <a:rPr sz="1667" b="1" dirty="0">
                <a:solidFill>
                  <a:schemeClr val="bg1"/>
                </a:solidFill>
                <a:latin typeface="+mn-lt"/>
                <a:cs typeface="Arial" panose="020B0604020202020204" pitchFamily="34" charset="0"/>
              </a:rPr>
              <a:t>Audience</a:t>
            </a:r>
          </a:p>
        </p:txBody>
      </p:sp>
      <p:sp>
        <p:nvSpPr>
          <p:cNvPr id="41" name="Text Placeholder 6"/>
          <p:cNvSpPr txBox="1">
            <a:spLocks/>
          </p:cNvSpPr>
          <p:nvPr/>
        </p:nvSpPr>
        <p:spPr>
          <a:xfrm>
            <a:off x="1800864" y="3256305"/>
            <a:ext cx="8801857" cy="219291"/>
          </a:xfrm>
          <a:prstGeom prst="rect">
            <a:avLst/>
          </a:prstGeom>
        </p:spPr>
        <p:txBody>
          <a:bodyPr wrap="square" lIns="0" tIns="0" rIns="0" bIns="0">
            <a:spAutoFit/>
          </a:bodyPr>
          <a:lstStyle>
            <a:lvl1pPr marL="169863" indent="-169863" algn="l" defTabSz="684213" rtl="0" eaLnBrk="1" fontAlgn="base" hangingPunct="1">
              <a:lnSpc>
                <a:spcPct val="95000"/>
              </a:lnSpc>
              <a:spcBef>
                <a:spcPts val="1075"/>
              </a:spcBef>
              <a:spcAft>
                <a:spcPct val="0"/>
              </a:spcAft>
              <a:buClr>
                <a:schemeClr val="tx2"/>
              </a:buClr>
              <a:buSzPct val="90000"/>
              <a:buFont typeface="Arial" charset="0"/>
              <a:buChar char="•"/>
              <a:defRPr lang="en-US" sz="1400" kern="1200" dirty="0">
                <a:solidFill>
                  <a:schemeClr val="tx1"/>
                </a:solidFill>
                <a:latin typeface="+mn-lt"/>
                <a:ea typeface="ＭＳ Ｐゴシック" charset="0"/>
                <a:cs typeface="CiscoSans"/>
              </a:defRPr>
            </a:lvl1pPr>
            <a:lvl2pPr marL="358775" indent="-215900" algn="l" defTabSz="684213" rtl="0" eaLnBrk="1" fontAlgn="base" hangingPunct="1">
              <a:lnSpc>
                <a:spcPct val="95000"/>
              </a:lnSpc>
              <a:spcBef>
                <a:spcPts val="600"/>
              </a:spcBef>
              <a:spcAft>
                <a:spcPct val="0"/>
              </a:spcAft>
              <a:buClr>
                <a:schemeClr val="tx2"/>
              </a:buClr>
              <a:buFont typeface="Arial" charset="0"/>
              <a:buChar char="•"/>
              <a:defRPr lang="en-US" sz="1400" kern="1200" dirty="0">
                <a:solidFill>
                  <a:schemeClr val="tx1"/>
                </a:solidFill>
                <a:latin typeface="+mn-lt"/>
                <a:ea typeface="ＭＳ Ｐゴシック" charset="0"/>
                <a:cs typeface="CiscoSans"/>
              </a:defRPr>
            </a:lvl2pPr>
            <a:lvl3pPr marL="431800" indent="-169863" algn="l" defTabSz="684213" rtl="0" eaLnBrk="1" fontAlgn="base" hangingPunct="1">
              <a:lnSpc>
                <a:spcPct val="95000"/>
              </a:lnSpc>
              <a:spcBef>
                <a:spcPts val="625"/>
              </a:spcBef>
              <a:spcAft>
                <a:spcPct val="0"/>
              </a:spcAft>
              <a:buFont typeface="Arial" charset="0"/>
              <a:buChar char="•"/>
              <a:defRPr lang="en-US" sz="1200" kern="1200" dirty="0">
                <a:solidFill>
                  <a:schemeClr val="tx1"/>
                </a:solidFill>
                <a:latin typeface="+mn-lt"/>
                <a:ea typeface="ＭＳ Ｐゴシック" charset="0"/>
                <a:cs typeface="CiscoSans"/>
              </a:defRPr>
            </a:lvl3pPr>
            <a:lvl4pPr marL="503238" indent="-169863" algn="l" defTabSz="684213" rtl="0" eaLnBrk="1" fontAlgn="base" hangingPunct="1">
              <a:lnSpc>
                <a:spcPct val="95000"/>
              </a:lnSpc>
              <a:spcBef>
                <a:spcPts val="625"/>
              </a:spcBef>
              <a:spcAft>
                <a:spcPct val="0"/>
              </a:spcAft>
              <a:buFont typeface="Arial" charset="0"/>
              <a:buChar char="•"/>
              <a:defRPr lang="en-US" sz="1100" kern="1200" dirty="0">
                <a:solidFill>
                  <a:schemeClr val="tx1"/>
                </a:solidFill>
                <a:latin typeface="+mn-lt"/>
                <a:ea typeface="ＭＳ Ｐゴシック" charset="0"/>
                <a:cs typeface="CiscoSans"/>
              </a:defRPr>
            </a:lvl4pPr>
            <a:lvl5pPr marL="574675" indent="-169863" algn="l" defTabSz="684213" rtl="0" eaLnBrk="1" fontAlgn="base" hangingPunct="1">
              <a:lnSpc>
                <a:spcPct val="95000"/>
              </a:lnSpc>
              <a:spcBef>
                <a:spcPts val="625"/>
              </a:spcBef>
              <a:spcAft>
                <a:spcPct val="0"/>
              </a:spcAft>
              <a:buFont typeface="Arial" charset="0"/>
              <a:buChar char="•"/>
              <a:defRPr lang="en-US" sz="1100" kern="1200" dirty="0">
                <a:solidFill>
                  <a:schemeClr val="tx1"/>
                </a:solidFill>
                <a:latin typeface="+mn-lt"/>
                <a:ea typeface="ＭＳ Ｐゴシック" charset="0"/>
                <a:cs typeface="CiscoSans"/>
              </a:defRPr>
            </a:lvl5pPr>
            <a:lvl6pPr marL="863856" indent="-171445" algn="l" defTabSz="685777" rtl="0" eaLnBrk="1" latinLnBrk="0" hangingPunct="1">
              <a:spcBef>
                <a:spcPts val="600"/>
              </a:spcBef>
              <a:buFont typeface="Arial" pitchFamily="34" charset="0"/>
              <a:buChar char="•"/>
              <a:defRPr sz="900" kern="1200" baseline="0">
                <a:solidFill>
                  <a:schemeClr val="tx1"/>
                </a:solidFill>
                <a:latin typeface="+mn-lt"/>
                <a:ea typeface="+mn-ea"/>
                <a:cs typeface="+mn-cs"/>
              </a:defRPr>
            </a:lvl6pPr>
            <a:lvl7pPr marL="935844" indent="-171422" algn="l" defTabSz="685777" rtl="0" eaLnBrk="1" latinLnBrk="0" hangingPunct="1">
              <a:spcBef>
                <a:spcPts val="600"/>
              </a:spcBef>
              <a:buFont typeface="Arial" pitchFamily="34" charset="0"/>
              <a:buChar char="•"/>
              <a:defRPr sz="800" kern="1200" baseline="0">
                <a:solidFill>
                  <a:schemeClr val="tx1"/>
                </a:solidFill>
                <a:latin typeface="+mn-lt"/>
                <a:ea typeface="+mn-ea"/>
                <a:cs typeface="+mn-cs"/>
              </a:defRPr>
            </a:lvl7pPr>
            <a:lvl8pPr marL="2400220" indent="0" algn="l" defTabSz="685777" rtl="0" eaLnBrk="1" latinLnBrk="0" hangingPunct="1">
              <a:spcBef>
                <a:spcPct val="20000"/>
              </a:spcBef>
              <a:buFont typeface="Arial" pitchFamily="34" charset="0"/>
              <a:buNone/>
              <a:defRPr sz="1500" kern="1200">
                <a:solidFill>
                  <a:schemeClr val="tx1"/>
                </a:solidFill>
                <a:latin typeface="+mn-lt"/>
                <a:ea typeface="+mn-ea"/>
                <a:cs typeface="+mn-cs"/>
              </a:defRPr>
            </a:lvl8pPr>
            <a:lvl9pPr marL="2914553" indent="-171445" algn="l" defTabSz="685777" rtl="0" eaLnBrk="1" latinLnBrk="0" hangingPunct="1">
              <a:spcBef>
                <a:spcPct val="20000"/>
              </a:spcBef>
              <a:buFont typeface="Arial" pitchFamily="34" charset="0"/>
              <a:buChar char="•"/>
              <a:defRPr sz="1500" kern="1200">
                <a:solidFill>
                  <a:schemeClr val="tx1"/>
                </a:solidFill>
                <a:latin typeface="+mn-lt"/>
                <a:ea typeface="+mn-ea"/>
                <a:cs typeface="+mn-cs"/>
              </a:defRPr>
            </a:lvl9pPr>
          </a:lstStyle>
          <a:p>
            <a:pPr marL="0" indent="0">
              <a:buClr>
                <a:srgbClr val="005073"/>
              </a:buClr>
              <a:buNone/>
            </a:pPr>
            <a:r>
              <a:rPr lang="en-US" sz="1500" dirty="0"/>
              <a:t>Dragon Oil Suppliers</a:t>
            </a:r>
            <a:endParaRPr sz="1500" dirty="0"/>
          </a:p>
        </p:txBody>
      </p:sp>
      <p:sp>
        <p:nvSpPr>
          <p:cNvPr id="45" name="Round Same Side Corner Rectangle 44"/>
          <p:cNvSpPr/>
          <p:nvPr/>
        </p:nvSpPr>
        <p:spPr>
          <a:xfrm rot="10800000" flipV="1">
            <a:off x="1618187" y="1597503"/>
            <a:ext cx="9151032" cy="994677"/>
          </a:xfrm>
          <a:prstGeom prst="round2SameRect">
            <a:avLst>
              <a:gd name="adj1" fmla="val 0"/>
              <a:gd name="adj2" fmla="val 0"/>
            </a:avLst>
          </a:prstGeom>
          <a:solidFill>
            <a:srgbClr val="282828">
              <a:lumMod val="10000"/>
              <a:lumOff val="90000"/>
            </a:srgbClr>
          </a:solidFill>
          <a:ln w="25400" cap="flat" cmpd="sng" algn="ctr">
            <a:noFill/>
            <a:prstDash val="solid"/>
          </a:ln>
          <a:effectLst/>
        </p:spPr>
        <p:txBody>
          <a:bodyPr rtlCol="0" anchor="ctr"/>
          <a:lstStyle/>
          <a:p>
            <a:pPr algn="ctr" defTabSz="380985" fontAlgn="base">
              <a:spcBef>
                <a:spcPct val="0"/>
              </a:spcBef>
              <a:spcAft>
                <a:spcPct val="0"/>
              </a:spcAft>
              <a:defRPr/>
            </a:pPr>
            <a:endParaRPr lang="en-US" sz="2667" kern="0" dirty="0">
              <a:solidFill>
                <a:srgbClr val="005073"/>
              </a:solidFill>
            </a:endParaRPr>
          </a:p>
        </p:txBody>
      </p:sp>
      <p:sp>
        <p:nvSpPr>
          <p:cNvPr id="46" name="Rounded Rectangle 45"/>
          <p:cNvSpPr/>
          <p:nvPr/>
        </p:nvSpPr>
        <p:spPr>
          <a:xfrm>
            <a:off x="1618189" y="1597502"/>
            <a:ext cx="9151032" cy="369612"/>
          </a:xfrm>
          <a:prstGeom prst="roundRect">
            <a:avLst>
              <a:gd name="adj" fmla="val 0"/>
            </a:avLst>
          </a:prstGeom>
          <a:solidFill>
            <a:schemeClr val="accent4"/>
          </a:solidFill>
          <a:ln w="25400" cap="flat" cmpd="sng" algn="ctr">
            <a:noFill/>
            <a:prstDash val="solid"/>
          </a:ln>
          <a:effectLst/>
        </p:spPr>
        <p:txBody>
          <a:bodyPr tIns="76200" rtlCol="0" anchor="ctr"/>
          <a:lstStyle/>
          <a:p>
            <a:pPr algn="ctr" defTabSz="380985" fontAlgn="base">
              <a:spcBef>
                <a:spcPct val="0"/>
              </a:spcBef>
              <a:spcAft>
                <a:spcPct val="0"/>
              </a:spcAft>
              <a:defRPr/>
            </a:pPr>
            <a:endParaRPr lang="en-US" sz="2667" kern="0" dirty="0">
              <a:solidFill>
                <a:srgbClr val="005073"/>
              </a:solidFill>
            </a:endParaRPr>
          </a:p>
        </p:txBody>
      </p:sp>
      <p:sp>
        <p:nvSpPr>
          <p:cNvPr id="47" name="Title 3"/>
          <p:cNvSpPr txBox="1">
            <a:spLocks/>
          </p:cNvSpPr>
          <p:nvPr/>
        </p:nvSpPr>
        <p:spPr bwMode="auto">
          <a:xfrm>
            <a:off x="1815379" y="1689555"/>
            <a:ext cx="1714287" cy="20524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0" tIns="0" rIns="0" bIns="0" numCol="1" anchor="ctr" anchorCtr="0" compatLnSpc="1">
            <a:prstTxWarp prst="textNoShape">
              <a:avLst/>
            </a:prstTxWarp>
            <a:spAutoFit/>
          </a:bodyPr>
          <a:lstStyle>
            <a:lvl1pPr algn="l" defTabSz="684213" rtl="0" eaLnBrk="1" fontAlgn="base" hangingPunct="1">
              <a:lnSpc>
                <a:spcPct val="80000"/>
              </a:lnSpc>
              <a:spcBef>
                <a:spcPct val="0"/>
              </a:spcBef>
              <a:spcAft>
                <a:spcPct val="0"/>
              </a:spcAft>
              <a:defRPr lang="en-US" sz="1800" b="0" i="0" u="none" kern="1200">
                <a:solidFill>
                  <a:schemeClr val="tx2"/>
                </a:solidFill>
                <a:latin typeface="+mj-lt"/>
                <a:ea typeface="CiscoSansTT Thin" charset="0"/>
                <a:cs typeface="CiscoSansTT Thin" charset="0"/>
              </a:defRPr>
            </a:lvl1pPr>
            <a:lvl2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2pPr>
            <a:lvl3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3pPr>
            <a:lvl4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4pPr>
            <a:lvl5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5pPr>
            <a:lvl6pPr marL="4572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6pPr>
            <a:lvl7pPr marL="9144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7pPr>
            <a:lvl8pPr marL="13716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8pPr>
            <a:lvl9pPr marL="18288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9pPr>
          </a:lstStyle>
          <a:p>
            <a:pPr>
              <a:spcBef>
                <a:spcPct val="50000"/>
              </a:spcBef>
            </a:pPr>
            <a:r>
              <a:rPr sz="1667" b="1" dirty="0">
                <a:solidFill>
                  <a:schemeClr val="bg1"/>
                </a:solidFill>
                <a:latin typeface="+mn-lt"/>
                <a:cs typeface="Arial" panose="020B0604020202020204" pitchFamily="34" charset="0"/>
              </a:rPr>
              <a:t>Purpose</a:t>
            </a:r>
          </a:p>
        </p:txBody>
      </p:sp>
      <p:sp>
        <p:nvSpPr>
          <p:cNvPr id="48" name="Text Placeholder 6"/>
          <p:cNvSpPr txBox="1">
            <a:spLocks/>
          </p:cNvSpPr>
          <p:nvPr/>
        </p:nvSpPr>
        <p:spPr>
          <a:xfrm>
            <a:off x="1788157" y="2035442"/>
            <a:ext cx="8391540" cy="219291"/>
          </a:xfrm>
          <a:prstGeom prst="rect">
            <a:avLst/>
          </a:prstGeom>
        </p:spPr>
        <p:txBody>
          <a:bodyPr wrap="square" lIns="0" tIns="0" rIns="0" bIns="0" anchor="t">
            <a:spAutoFit/>
          </a:bodyPr>
          <a:lstStyle>
            <a:lvl1pPr marL="169863" indent="-169863" algn="l" defTabSz="684213" rtl="0" eaLnBrk="1" fontAlgn="base" hangingPunct="1">
              <a:lnSpc>
                <a:spcPct val="95000"/>
              </a:lnSpc>
              <a:spcBef>
                <a:spcPts val="1075"/>
              </a:spcBef>
              <a:spcAft>
                <a:spcPct val="0"/>
              </a:spcAft>
              <a:buClr>
                <a:schemeClr val="tx2"/>
              </a:buClr>
              <a:buSzPct val="90000"/>
              <a:buFont typeface="Arial" charset="0"/>
              <a:buChar char="•"/>
              <a:defRPr lang="en-US" sz="1400" kern="1200" dirty="0">
                <a:solidFill>
                  <a:schemeClr val="tx1"/>
                </a:solidFill>
                <a:latin typeface="+mn-lt"/>
                <a:ea typeface="ＭＳ Ｐゴシック" charset="0"/>
                <a:cs typeface="CiscoSans"/>
              </a:defRPr>
            </a:lvl1pPr>
            <a:lvl2pPr marL="358775" indent="-215900" algn="l" defTabSz="684213" rtl="0" eaLnBrk="1" fontAlgn="base" hangingPunct="1">
              <a:lnSpc>
                <a:spcPct val="95000"/>
              </a:lnSpc>
              <a:spcBef>
                <a:spcPts val="600"/>
              </a:spcBef>
              <a:spcAft>
                <a:spcPct val="0"/>
              </a:spcAft>
              <a:buClr>
                <a:schemeClr val="tx2"/>
              </a:buClr>
              <a:buFont typeface="Arial" charset="0"/>
              <a:buChar char="•"/>
              <a:defRPr lang="en-US" sz="1400" kern="1200" dirty="0">
                <a:solidFill>
                  <a:schemeClr val="tx1"/>
                </a:solidFill>
                <a:latin typeface="+mn-lt"/>
                <a:ea typeface="ＭＳ Ｐゴシック" charset="0"/>
                <a:cs typeface="CiscoSans"/>
              </a:defRPr>
            </a:lvl2pPr>
            <a:lvl3pPr marL="431800" indent="-169863" algn="l" defTabSz="684213" rtl="0" eaLnBrk="1" fontAlgn="base" hangingPunct="1">
              <a:lnSpc>
                <a:spcPct val="95000"/>
              </a:lnSpc>
              <a:spcBef>
                <a:spcPts val="625"/>
              </a:spcBef>
              <a:spcAft>
                <a:spcPct val="0"/>
              </a:spcAft>
              <a:buFont typeface="Arial" charset="0"/>
              <a:buChar char="•"/>
              <a:defRPr lang="en-US" sz="1200" kern="1200" dirty="0">
                <a:solidFill>
                  <a:schemeClr val="tx1"/>
                </a:solidFill>
                <a:latin typeface="+mn-lt"/>
                <a:ea typeface="ＭＳ Ｐゴシック" charset="0"/>
                <a:cs typeface="CiscoSans"/>
              </a:defRPr>
            </a:lvl3pPr>
            <a:lvl4pPr marL="503238" indent="-169863" algn="l" defTabSz="684213" rtl="0" eaLnBrk="1" fontAlgn="base" hangingPunct="1">
              <a:lnSpc>
                <a:spcPct val="95000"/>
              </a:lnSpc>
              <a:spcBef>
                <a:spcPts val="625"/>
              </a:spcBef>
              <a:spcAft>
                <a:spcPct val="0"/>
              </a:spcAft>
              <a:buFont typeface="Arial" charset="0"/>
              <a:buChar char="•"/>
              <a:defRPr lang="en-US" sz="1100" kern="1200" dirty="0">
                <a:solidFill>
                  <a:schemeClr val="tx1"/>
                </a:solidFill>
                <a:latin typeface="+mn-lt"/>
                <a:ea typeface="ＭＳ Ｐゴシック" charset="0"/>
                <a:cs typeface="CiscoSans"/>
              </a:defRPr>
            </a:lvl4pPr>
            <a:lvl5pPr marL="574675" indent="-169863" algn="l" defTabSz="684213" rtl="0" eaLnBrk="1" fontAlgn="base" hangingPunct="1">
              <a:lnSpc>
                <a:spcPct val="95000"/>
              </a:lnSpc>
              <a:spcBef>
                <a:spcPts val="625"/>
              </a:spcBef>
              <a:spcAft>
                <a:spcPct val="0"/>
              </a:spcAft>
              <a:buFont typeface="Arial" charset="0"/>
              <a:buChar char="•"/>
              <a:defRPr lang="en-US" sz="1100" kern="1200" dirty="0">
                <a:solidFill>
                  <a:schemeClr val="tx1"/>
                </a:solidFill>
                <a:latin typeface="+mn-lt"/>
                <a:ea typeface="ＭＳ Ｐゴシック" charset="0"/>
                <a:cs typeface="CiscoSans"/>
              </a:defRPr>
            </a:lvl5pPr>
            <a:lvl6pPr marL="863856" indent="-171445" algn="l" defTabSz="685777" rtl="0" eaLnBrk="1" latinLnBrk="0" hangingPunct="1">
              <a:spcBef>
                <a:spcPts val="600"/>
              </a:spcBef>
              <a:buFont typeface="Arial" pitchFamily="34" charset="0"/>
              <a:buChar char="•"/>
              <a:defRPr sz="900" kern="1200" baseline="0">
                <a:solidFill>
                  <a:schemeClr val="tx1"/>
                </a:solidFill>
                <a:latin typeface="+mn-lt"/>
                <a:ea typeface="+mn-ea"/>
                <a:cs typeface="+mn-cs"/>
              </a:defRPr>
            </a:lvl6pPr>
            <a:lvl7pPr marL="935844" indent="-171422" algn="l" defTabSz="685777" rtl="0" eaLnBrk="1" latinLnBrk="0" hangingPunct="1">
              <a:spcBef>
                <a:spcPts val="600"/>
              </a:spcBef>
              <a:buFont typeface="Arial" pitchFamily="34" charset="0"/>
              <a:buChar char="•"/>
              <a:defRPr sz="800" kern="1200" baseline="0">
                <a:solidFill>
                  <a:schemeClr val="tx1"/>
                </a:solidFill>
                <a:latin typeface="+mn-lt"/>
                <a:ea typeface="+mn-ea"/>
                <a:cs typeface="+mn-cs"/>
              </a:defRPr>
            </a:lvl7pPr>
            <a:lvl8pPr marL="2400220" indent="0" algn="l" defTabSz="685777" rtl="0" eaLnBrk="1" latinLnBrk="0" hangingPunct="1">
              <a:spcBef>
                <a:spcPct val="20000"/>
              </a:spcBef>
              <a:buFont typeface="Arial" pitchFamily="34" charset="0"/>
              <a:buNone/>
              <a:defRPr sz="1500" kern="1200">
                <a:solidFill>
                  <a:schemeClr val="tx1"/>
                </a:solidFill>
                <a:latin typeface="+mn-lt"/>
                <a:ea typeface="+mn-ea"/>
                <a:cs typeface="+mn-cs"/>
              </a:defRPr>
            </a:lvl8pPr>
            <a:lvl9pPr marL="2914553" indent="-171445" algn="l" defTabSz="685777" rtl="0" eaLnBrk="1" latinLnBrk="0" hangingPunct="1">
              <a:spcBef>
                <a:spcPct val="20000"/>
              </a:spcBef>
              <a:buFont typeface="Arial" pitchFamily="34" charset="0"/>
              <a:buChar char="•"/>
              <a:defRPr sz="1500" kern="1200">
                <a:solidFill>
                  <a:schemeClr val="tx1"/>
                </a:solidFill>
                <a:latin typeface="+mn-lt"/>
                <a:ea typeface="+mn-ea"/>
                <a:cs typeface="+mn-cs"/>
              </a:defRPr>
            </a:lvl9pPr>
          </a:lstStyle>
          <a:p>
            <a:pPr marL="0" indent="0">
              <a:buClr>
                <a:srgbClr val="005073"/>
              </a:buClr>
              <a:buNone/>
            </a:pPr>
            <a:r>
              <a:rPr lang="en-US" sz="1500" dirty="0">
                <a:ea typeface="ＭＳ Ｐゴシック"/>
              </a:rPr>
              <a:t>This document will provide you with an step-by-step guide for PO transactions.</a:t>
            </a:r>
          </a:p>
        </p:txBody>
      </p:sp>
      <p:sp>
        <p:nvSpPr>
          <p:cNvPr id="50" name="Freeform 105"/>
          <p:cNvSpPr>
            <a:spLocks noChangeAspect="1" noEditPoints="1"/>
          </p:cNvSpPr>
          <p:nvPr/>
        </p:nvSpPr>
        <p:spPr bwMode="auto">
          <a:xfrm>
            <a:off x="861799" y="1733029"/>
            <a:ext cx="398932" cy="545973"/>
          </a:xfrm>
          <a:custGeom>
            <a:avLst/>
            <a:gdLst>
              <a:gd name="T0" fmla="*/ 128 w 132"/>
              <a:gd name="T1" fmla="*/ 164 h 181"/>
              <a:gd name="T2" fmla="*/ 123 w 132"/>
              <a:gd name="T3" fmla="*/ 98 h 181"/>
              <a:gd name="T4" fmla="*/ 130 w 132"/>
              <a:gd name="T5" fmla="*/ 51 h 181"/>
              <a:gd name="T6" fmla="*/ 115 w 132"/>
              <a:gd name="T7" fmla="*/ 49 h 181"/>
              <a:gd name="T8" fmla="*/ 117 w 132"/>
              <a:gd name="T9" fmla="*/ 33 h 181"/>
              <a:gd name="T10" fmla="*/ 56 w 132"/>
              <a:gd name="T11" fmla="*/ 55 h 181"/>
              <a:gd name="T12" fmla="*/ 52 w 132"/>
              <a:gd name="T13" fmla="*/ 44 h 181"/>
              <a:gd name="T14" fmla="*/ 39 w 132"/>
              <a:gd name="T15" fmla="*/ 24 h 181"/>
              <a:gd name="T16" fmla="*/ 32 w 132"/>
              <a:gd name="T17" fmla="*/ 14 h 181"/>
              <a:gd name="T18" fmla="*/ 26 w 132"/>
              <a:gd name="T19" fmla="*/ 0 h 181"/>
              <a:gd name="T20" fmla="*/ 6 w 132"/>
              <a:gd name="T21" fmla="*/ 22 h 181"/>
              <a:gd name="T22" fmla="*/ 15 w 132"/>
              <a:gd name="T23" fmla="*/ 27 h 181"/>
              <a:gd name="T24" fmla="*/ 19 w 132"/>
              <a:gd name="T25" fmla="*/ 25 h 181"/>
              <a:gd name="T26" fmla="*/ 21 w 132"/>
              <a:gd name="T27" fmla="*/ 42 h 181"/>
              <a:gd name="T28" fmla="*/ 45 w 132"/>
              <a:gd name="T29" fmla="*/ 51 h 181"/>
              <a:gd name="T30" fmla="*/ 47 w 132"/>
              <a:gd name="T31" fmla="*/ 59 h 181"/>
              <a:gd name="T32" fmla="*/ 4 w 132"/>
              <a:gd name="T33" fmla="*/ 57 h 181"/>
              <a:gd name="T34" fmla="*/ 6 w 132"/>
              <a:gd name="T35" fmla="*/ 66 h 181"/>
              <a:gd name="T36" fmla="*/ 4 w 132"/>
              <a:gd name="T37" fmla="*/ 101 h 181"/>
              <a:gd name="T38" fmla="*/ 2 w 132"/>
              <a:gd name="T39" fmla="*/ 148 h 181"/>
              <a:gd name="T40" fmla="*/ 19 w 132"/>
              <a:gd name="T41" fmla="*/ 153 h 181"/>
              <a:gd name="T42" fmla="*/ 8 w 132"/>
              <a:gd name="T43" fmla="*/ 144 h 181"/>
              <a:gd name="T44" fmla="*/ 8 w 132"/>
              <a:gd name="T45" fmla="*/ 61 h 181"/>
              <a:gd name="T46" fmla="*/ 52 w 132"/>
              <a:gd name="T47" fmla="*/ 62 h 181"/>
              <a:gd name="T48" fmla="*/ 58 w 132"/>
              <a:gd name="T49" fmla="*/ 66 h 181"/>
              <a:gd name="T50" fmla="*/ 58 w 132"/>
              <a:gd name="T51" fmla="*/ 61 h 181"/>
              <a:gd name="T52" fmla="*/ 111 w 132"/>
              <a:gd name="T53" fmla="*/ 38 h 181"/>
              <a:gd name="T54" fmla="*/ 104 w 132"/>
              <a:gd name="T55" fmla="*/ 151 h 181"/>
              <a:gd name="T56" fmla="*/ 67 w 132"/>
              <a:gd name="T57" fmla="*/ 155 h 181"/>
              <a:gd name="T58" fmla="*/ 41 w 132"/>
              <a:gd name="T59" fmla="*/ 157 h 181"/>
              <a:gd name="T60" fmla="*/ 19 w 132"/>
              <a:gd name="T61" fmla="*/ 153 h 181"/>
              <a:gd name="T62" fmla="*/ 26 w 132"/>
              <a:gd name="T63" fmla="*/ 175 h 181"/>
              <a:gd name="T64" fmla="*/ 74 w 132"/>
              <a:gd name="T65" fmla="*/ 174 h 181"/>
              <a:gd name="T66" fmla="*/ 76 w 132"/>
              <a:gd name="T67" fmla="*/ 172 h 181"/>
              <a:gd name="T68" fmla="*/ 76 w 132"/>
              <a:gd name="T69" fmla="*/ 174 h 181"/>
              <a:gd name="T70" fmla="*/ 130 w 132"/>
              <a:gd name="T71" fmla="*/ 181 h 181"/>
              <a:gd name="T72" fmla="*/ 128 w 132"/>
              <a:gd name="T73" fmla="*/ 164 h 181"/>
              <a:gd name="T74" fmla="*/ 13 w 132"/>
              <a:gd name="T75" fmla="*/ 24 h 181"/>
              <a:gd name="T76" fmla="*/ 10 w 132"/>
              <a:gd name="T77" fmla="*/ 22 h 181"/>
              <a:gd name="T78" fmla="*/ 32 w 132"/>
              <a:gd name="T79" fmla="*/ 7 h 181"/>
              <a:gd name="T80" fmla="*/ 13 w 132"/>
              <a:gd name="T81" fmla="*/ 24 h 181"/>
              <a:gd name="T82" fmla="*/ 24 w 132"/>
              <a:gd name="T83" fmla="*/ 24 h 181"/>
              <a:gd name="T84" fmla="*/ 39 w 132"/>
              <a:gd name="T85" fmla="*/ 29 h 181"/>
              <a:gd name="T86" fmla="*/ 24 w 132"/>
              <a:gd name="T87" fmla="*/ 24 h 181"/>
              <a:gd name="T88" fmla="*/ 30 w 132"/>
              <a:gd name="T89" fmla="*/ 49 h 181"/>
              <a:gd name="T90" fmla="*/ 26 w 132"/>
              <a:gd name="T91" fmla="*/ 37 h 181"/>
              <a:gd name="T92" fmla="*/ 32 w 132"/>
              <a:gd name="T93" fmla="*/ 40 h 181"/>
              <a:gd name="T94" fmla="*/ 43 w 132"/>
              <a:gd name="T95" fmla="*/ 31 h 181"/>
              <a:gd name="T96" fmla="*/ 41 w 132"/>
              <a:gd name="T97" fmla="*/ 27 h 181"/>
              <a:gd name="T98" fmla="*/ 30 w 132"/>
              <a:gd name="T99" fmla="*/ 49 h 181"/>
              <a:gd name="T100" fmla="*/ 30 w 132"/>
              <a:gd name="T101" fmla="*/ 161 h 181"/>
              <a:gd name="T102" fmla="*/ 30 w 132"/>
              <a:gd name="T103" fmla="*/ 161 h 181"/>
              <a:gd name="T104" fmla="*/ 69 w 132"/>
              <a:gd name="T105" fmla="*/ 172 h 181"/>
              <a:gd name="T106" fmla="*/ 69 w 132"/>
              <a:gd name="T107" fmla="*/ 172 h 181"/>
              <a:gd name="T108" fmla="*/ 124 w 132"/>
              <a:gd name="T109" fmla="*/ 168 h 181"/>
              <a:gd name="T110" fmla="*/ 124 w 132"/>
              <a:gd name="T111" fmla="*/ 164 h 181"/>
              <a:gd name="T112" fmla="*/ 124 w 132"/>
              <a:gd name="T113" fmla="*/ 168 h 1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32" h="181">
                <a:moveTo>
                  <a:pt x="128" y="164"/>
                </a:moveTo>
                <a:cubicBezTo>
                  <a:pt x="126" y="142"/>
                  <a:pt x="124" y="120"/>
                  <a:pt x="123" y="98"/>
                </a:cubicBezTo>
                <a:cubicBezTo>
                  <a:pt x="121" y="81"/>
                  <a:pt x="128" y="66"/>
                  <a:pt x="130" y="51"/>
                </a:cubicBezTo>
                <a:cubicBezTo>
                  <a:pt x="124" y="51"/>
                  <a:pt x="119" y="51"/>
                  <a:pt x="115" y="49"/>
                </a:cubicBezTo>
                <a:cubicBezTo>
                  <a:pt x="115" y="44"/>
                  <a:pt x="119" y="38"/>
                  <a:pt x="117" y="33"/>
                </a:cubicBezTo>
                <a:cubicBezTo>
                  <a:pt x="95" y="38"/>
                  <a:pt x="82" y="55"/>
                  <a:pt x="56" y="55"/>
                </a:cubicBezTo>
                <a:cubicBezTo>
                  <a:pt x="56" y="51"/>
                  <a:pt x="52" y="49"/>
                  <a:pt x="52" y="44"/>
                </a:cubicBezTo>
                <a:cubicBezTo>
                  <a:pt x="61" y="37"/>
                  <a:pt x="56" y="18"/>
                  <a:pt x="39" y="24"/>
                </a:cubicBezTo>
                <a:cubicBezTo>
                  <a:pt x="37" y="22"/>
                  <a:pt x="34" y="18"/>
                  <a:pt x="32" y="14"/>
                </a:cubicBezTo>
                <a:cubicBezTo>
                  <a:pt x="37" y="9"/>
                  <a:pt x="34" y="1"/>
                  <a:pt x="26" y="0"/>
                </a:cubicBezTo>
                <a:cubicBezTo>
                  <a:pt x="17" y="5"/>
                  <a:pt x="8" y="9"/>
                  <a:pt x="6" y="22"/>
                </a:cubicBezTo>
                <a:cubicBezTo>
                  <a:pt x="10" y="24"/>
                  <a:pt x="13" y="27"/>
                  <a:pt x="15" y="27"/>
                </a:cubicBezTo>
                <a:cubicBezTo>
                  <a:pt x="15" y="27"/>
                  <a:pt x="17" y="25"/>
                  <a:pt x="19" y="25"/>
                </a:cubicBezTo>
                <a:cubicBezTo>
                  <a:pt x="26" y="29"/>
                  <a:pt x="21" y="35"/>
                  <a:pt x="21" y="42"/>
                </a:cubicBezTo>
                <a:cubicBezTo>
                  <a:pt x="21" y="53"/>
                  <a:pt x="34" y="57"/>
                  <a:pt x="45" y="51"/>
                </a:cubicBezTo>
                <a:cubicBezTo>
                  <a:pt x="45" y="53"/>
                  <a:pt x="48" y="55"/>
                  <a:pt x="47" y="59"/>
                </a:cubicBezTo>
                <a:cubicBezTo>
                  <a:pt x="32" y="62"/>
                  <a:pt x="15" y="61"/>
                  <a:pt x="4" y="57"/>
                </a:cubicBezTo>
                <a:cubicBezTo>
                  <a:pt x="2" y="59"/>
                  <a:pt x="6" y="62"/>
                  <a:pt x="6" y="66"/>
                </a:cubicBezTo>
                <a:cubicBezTo>
                  <a:pt x="6" y="77"/>
                  <a:pt x="2" y="88"/>
                  <a:pt x="4" y="101"/>
                </a:cubicBezTo>
                <a:cubicBezTo>
                  <a:pt x="6" y="118"/>
                  <a:pt x="10" y="135"/>
                  <a:pt x="2" y="148"/>
                </a:cubicBezTo>
                <a:cubicBezTo>
                  <a:pt x="8" y="149"/>
                  <a:pt x="11" y="155"/>
                  <a:pt x="19" y="153"/>
                </a:cubicBezTo>
                <a:cubicBezTo>
                  <a:pt x="15" y="151"/>
                  <a:pt x="11" y="148"/>
                  <a:pt x="8" y="144"/>
                </a:cubicBezTo>
                <a:cubicBezTo>
                  <a:pt x="13" y="116"/>
                  <a:pt x="0" y="88"/>
                  <a:pt x="8" y="61"/>
                </a:cubicBezTo>
                <a:cubicBezTo>
                  <a:pt x="19" y="66"/>
                  <a:pt x="39" y="64"/>
                  <a:pt x="52" y="62"/>
                </a:cubicBezTo>
                <a:cubicBezTo>
                  <a:pt x="54" y="62"/>
                  <a:pt x="54" y="68"/>
                  <a:pt x="58" y="66"/>
                </a:cubicBezTo>
                <a:cubicBezTo>
                  <a:pt x="60" y="64"/>
                  <a:pt x="56" y="61"/>
                  <a:pt x="58" y="61"/>
                </a:cubicBezTo>
                <a:cubicBezTo>
                  <a:pt x="80" y="57"/>
                  <a:pt x="95" y="46"/>
                  <a:pt x="111" y="38"/>
                </a:cubicBezTo>
                <a:cubicBezTo>
                  <a:pt x="110" y="75"/>
                  <a:pt x="124" y="124"/>
                  <a:pt x="104" y="151"/>
                </a:cubicBezTo>
                <a:cubicBezTo>
                  <a:pt x="93" y="155"/>
                  <a:pt x="80" y="155"/>
                  <a:pt x="67" y="155"/>
                </a:cubicBezTo>
                <a:cubicBezTo>
                  <a:pt x="58" y="157"/>
                  <a:pt x="50" y="159"/>
                  <a:pt x="41" y="157"/>
                </a:cubicBezTo>
                <a:cubicBezTo>
                  <a:pt x="32" y="157"/>
                  <a:pt x="26" y="153"/>
                  <a:pt x="19" y="153"/>
                </a:cubicBezTo>
                <a:cubicBezTo>
                  <a:pt x="28" y="155"/>
                  <a:pt x="21" y="170"/>
                  <a:pt x="26" y="175"/>
                </a:cubicBezTo>
                <a:cubicBezTo>
                  <a:pt x="45" y="175"/>
                  <a:pt x="58" y="175"/>
                  <a:pt x="74" y="174"/>
                </a:cubicBezTo>
                <a:cubicBezTo>
                  <a:pt x="76" y="174"/>
                  <a:pt x="72" y="172"/>
                  <a:pt x="76" y="172"/>
                </a:cubicBezTo>
                <a:cubicBezTo>
                  <a:pt x="78" y="172"/>
                  <a:pt x="74" y="174"/>
                  <a:pt x="76" y="174"/>
                </a:cubicBezTo>
                <a:cubicBezTo>
                  <a:pt x="98" y="174"/>
                  <a:pt x="115" y="175"/>
                  <a:pt x="130" y="181"/>
                </a:cubicBezTo>
                <a:cubicBezTo>
                  <a:pt x="132" y="175"/>
                  <a:pt x="130" y="170"/>
                  <a:pt x="128" y="164"/>
                </a:cubicBezTo>
                <a:close/>
                <a:moveTo>
                  <a:pt x="13" y="24"/>
                </a:moveTo>
                <a:cubicBezTo>
                  <a:pt x="11" y="24"/>
                  <a:pt x="10" y="24"/>
                  <a:pt x="10" y="22"/>
                </a:cubicBezTo>
                <a:cubicBezTo>
                  <a:pt x="10" y="12"/>
                  <a:pt x="21" y="1"/>
                  <a:pt x="32" y="7"/>
                </a:cubicBezTo>
                <a:cubicBezTo>
                  <a:pt x="34" y="20"/>
                  <a:pt x="19" y="18"/>
                  <a:pt x="13" y="24"/>
                </a:cubicBezTo>
                <a:close/>
                <a:moveTo>
                  <a:pt x="24" y="24"/>
                </a:moveTo>
                <a:cubicBezTo>
                  <a:pt x="24" y="12"/>
                  <a:pt x="37" y="25"/>
                  <a:pt x="39" y="29"/>
                </a:cubicBezTo>
                <a:cubicBezTo>
                  <a:pt x="35" y="38"/>
                  <a:pt x="22" y="29"/>
                  <a:pt x="24" y="24"/>
                </a:cubicBezTo>
                <a:close/>
                <a:moveTo>
                  <a:pt x="30" y="49"/>
                </a:moveTo>
                <a:cubicBezTo>
                  <a:pt x="26" y="48"/>
                  <a:pt x="22" y="40"/>
                  <a:pt x="26" y="37"/>
                </a:cubicBezTo>
                <a:cubicBezTo>
                  <a:pt x="30" y="37"/>
                  <a:pt x="28" y="40"/>
                  <a:pt x="32" y="40"/>
                </a:cubicBezTo>
                <a:cubicBezTo>
                  <a:pt x="35" y="37"/>
                  <a:pt x="41" y="35"/>
                  <a:pt x="43" y="31"/>
                </a:cubicBezTo>
                <a:cubicBezTo>
                  <a:pt x="45" y="29"/>
                  <a:pt x="41" y="27"/>
                  <a:pt x="41" y="27"/>
                </a:cubicBezTo>
                <a:cubicBezTo>
                  <a:pt x="65" y="25"/>
                  <a:pt x="47" y="53"/>
                  <a:pt x="30" y="49"/>
                </a:cubicBezTo>
                <a:close/>
                <a:moveTo>
                  <a:pt x="30" y="161"/>
                </a:moveTo>
                <a:cubicBezTo>
                  <a:pt x="30" y="159"/>
                  <a:pt x="32" y="161"/>
                  <a:pt x="30" y="161"/>
                </a:cubicBezTo>
                <a:close/>
                <a:moveTo>
                  <a:pt x="69" y="172"/>
                </a:moveTo>
                <a:cubicBezTo>
                  <a:pt x="67" y="175"/>
                  <a:pt x="67" y="170"/>
                  <a:pt x="69" y="172"/>
                </a:cubicBezTo>
                <a:close/>
                <a:moveTo>
                  <a:pt x="124" y="168"/>
                </a:moveTo>
                <a:cubicBezTo>
                  <a:pt x="124" y="168"/>
                  <a:pt x="124" y="166"/>
                  <a:pt x="124" y="164"/>
                </a:cubicBezTo>
                <a:cubicBezTo>
                  <a:pt x="126" y="164"/>
                  <a:pt x="124" y="166"/>
                  <a:pt x="124" y="168"/>
                </a:cubicBezTo>
                <a:close/>
              </a:path>
            </a:pathLst>
          </a:custGeom>
          <a:solidFill>
            <a:schemeClr val="accent4"/>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51" name="Freeform 114"/>
          <p:cNvSpPr>
            <a:spLocks noChangeAspect="1" noEditPoints="1"/>
          </p:cNvSpPr>
          <p:nvPr/>
        </p:nvSpPr>
        <p:spPr bwMode="auto">
          <a:xfrm>
            <a:off x="869143" y="2888654"/>
            <a:ext cx="384244" cy="419824"/>
          </a:xfrm>
          <a:custGeom>
            <a:avLst/>
            <a:gdLst>
              <a:gd name="T0" fmla="*/ 115 w 131"/>
              <a:gd name="T1" fmla="*/ 0 h 146"/>
              <a:gd name="T2" fmla="*/ 17 w 131"/>
              <a:gd name="T3" fmla="*/ 0 h 146"/>
              <a:gd name="T4" fmla="*/ 0 w 131"/>
              <a:gd name="T5" fmla="*/ 16 h 146"/>
              <a:gd name="T6" fmla="*/ 0 w 131"/>
              <a:gd name="T7" fmla="*/ 130 h 146"/>
              <a:gd name="T8" fmla="*/ 17 w 131"/>
              <a:gd name="T9" fmla="*/ 146 h 146"/>
              <a:gd name="T10" fmla="*/ 115 w 131"/>
              <a:gd name="T11" fmla="*/ 146 h 146"/>
              <a:gd name="T12" fmla="*/ 131 w 131"/>
              <a:gd name="T13" fmla="*/ 130 h 146"/>
              <a:gd name="T14" fmla="*/ 131 w 131"/>
              <a:gd name="T15" fmla="*/ 16 h 146"/>
              <a:gd name="T16" fmla="*/ 115 w 131"/>
              <a:gd name="T17" fmla="*/ 0 h 146"/>
              <a:gd name="T18" fmla="*/ 115 w 131"/>
              <a:gd name="T19" fmla="*/ 130 h 146"/>
              <a:gd name="T20" fmla="*/ 17 w 131"/>
              <a:gd name="T21" fmla="*/ 130 h 146"/>
              <a:gd name="T22" fmla="*/ 17 w 131"/>
              <a:gd name="T23" fmla="*/ 16 h 146"/>
              <a:gd name="T24" fmla="*/ 115 w 131"/>
              <a:gd name="T25" fmla="*/ 16 h 146"/>
              <a:gd name="T26" fmla="*/ 115 w 131"/>
              <a:gd name="T27" fmla="*/ 130 h 146"/>
              <a:gd name="T28" fmla="*/ 74 w 131"/>
              <a:gd name="T29" fmla="*/ 89 h 146"/>
              <a:gd name="T30" fmla="*/ 33 w 131"/>
              <a:gd name="T31" fmla="*/ 89 h 146"/>
              <a:gd name="T32" fmla="*/ 33 w 131"/>
              <a:gd name="T33" fmla="*/ 97 h 146"/>
              <a:gd name="T34" fmla="*/ 74 w 131"/>
              <a:gd name="T35" fmla="*/ 97 h 146"/>
              <a:gd name="T36" fmla="*/ 74 w 131"/>
              <a:gd name="T37" fmla="*/ 89 h 146"/>
              <a:gd name="T38" fmla="*/ 98 w 131"/>
              <a:gd name="T39" fmla="*/ 57 h 146"/>
              <a:gd name="T40" fmla="*/ 66 w 131"/>
              <a:gd name="T41" fmla="*/ 57 h 146"/>
              <a:gd name="T42" fmla="*/ 66 w 131"/>
              <a:gd name="T43" fmla="*/ 65 h 146"/>
              <a:gd name="T44" fmla="*/ 98 w 131"/>
              <a:gd name="T45" fmla="*/ 65 h 146"/>
              <a:gd name="T46" fmla="*/ 98 w 131"/>
              <a:gd name="T47" fmla="*/ 57 h 146"/>
              <a:gd name="T48" fmla="*/ 66 w 131"/>
              <a:gd name="T49" fmla="*/ 48 h 146"/>
              <a:gd name="T50" fmla="*/ 98 w 131"/>
              <a:gd name="T51" fmla="*/ 48 h 146"/>
              <a:gd name="T52" fmla="*/ 98 w 131"/>
              <a:gd name="T53" fmla="*/ 32 h 146"/>
              <a:gd name="T54" fmla="*/ 66 w 131"/>
              <a:gd name="T55" fmla="*/ 32 h 146"/>
              <a:gd name="T56" fmla="*/ 66 w 131"/>
              <a:gd name="T57" fmla="*/ 48 h 146"/>
              <a:gd name="T58" fmla="*/ 58 w 131"/>
              <a:gd name="T59" fmla="*/ 32 h 146"/>
              <a:gd name="T60" fmla="*/ 33 w 131"/>
              <a:gd name="T61" fmla="*/ 32 h 146"/>
              <a:gd name="T62" fmla="*/ 33 w 131"/>
              <a:gd name="T63" fmla="*/ 65 h 146"/>
              <a:gd name="T64" fmla="*/ 58 w 131"/>
              <a:gd name="T65" fmla="*/ 65 h 146"/>
              <a:gd name="T66" fmla="*/ 58 w 131"/>
              <a:gd name="T67" fmla="*/ 32 h 146"/>
              <a:gd name="T68" fmla="*/ 49 w 131"/>
              <a:gd name="T69" fmla="*/ 73 h 146"/>
              <a:gd name="T70" fmla="*/ 33 w 131"/>
              <a:gd name="T71" fmla="*/ 73 h 146"/>
              <a:gd name="T72" fmla="*/ 33 w 131"/>
              <a:gd name="T73" fmla="*/ 81 h 146"/>
              <a:gd name="T74" fmla="*/ 49 w 131"/>
              <a:gd name="T75" fmla="*/ 81 h 146"/>
              <a:gd name="T76" fmla="*/ 49 w 131"/>
              <a:gd name="T77" fmla="*/ 73 h 146"/>
              <a:gd name="T78" fmla="*/ 58 w 131"/>
              <a:gd name="T79" fmla="*/ 81 h 146"/>
              <a:gd name="T80" fmla="*/ 98 w 131"/>
              <a:gd name="T81" fmla="*/ 81 h 146"/>
              <a:gd name="T82" fmla="*/ 98 w 131"/>
              <a:gd name="T83" fmla="*/ 73 h 146"/>
              <a:gd name="T84" fmla="*/ 58 w 131"/>
              <a:gd name="T85" fmla="*/ 73 h 146"/>
              <a:gd name="T86" fmla="*/ 58 w 131"/>
              <a:gd name="T87" fmla="*/ 81 h 146"/>
              <a:gd name="T88" fmla="*/ 98 w 131"/>
              <a:gd name="T89" fmla="*/ 106 h 146"/>
              <a:gd name="T90" fmla="*/ 33 w 131"/>
              <a:gd name="T91" fmla="*/ 106 h 146"/>
              <a:gd name="T92" fmla="*/ 33 w 131"/>
              <a:gd name="T93" fmla="*/ 114 h 146"/>
              <a:gd name="T94" fmla="*/ 98 w 131"/>
              <a:gd name="T95" fmla="*/ 114 h 146"/>
              <a:gd name="T96" fmla="*/ 98 w 131"/>
              <a:gd name="T97" fmla="*/ 106 h 146"/>
              <a:gd name="T98" fmla="*/ 82 w 131"/>
              <a:gd name="T99" fmla="*/ 97 h 146"/>
              <a:gd name="T100" fmla="*/ 98 w 131"/>
              <a:gd name="T101" fmla="*/ 97 h 146"/>
              <a:gd name="T102" fmla="*/ 98 w 131"/>
              <a:gd name="T103" fmla="*/ 89 h 146"/>
              <a:gd name="T104" fmla="*/ 82 w 131"/>
              <a:gd name="T105" fmla="*/ 89 h 146"/>
              <a:gd name="T106" fmla="*/ 82 w 131"/>
              <a:gd name="T107" fmla="*/ 97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31" h="146">
                <a:moveTo>
                  <a:pt x="115" y="0"/>
                </a:moveTo>
                <a:cubicBezTo>
                  <a:pt x="17" y="0"/>
                  <a:pt x="17" y="0"/>
                  <a:pt x="17" y="0"/>
                </a:cubicBezTo>
                <a:cubicBezTo>
                  <a:pt x="8" y="0"/>
                  <a:pt x="0" y="7"/>
                  <a:pt x="0" y="16"/>
                </a:cubicBezTo>
                <a:cubicBezTo>
                  <a:pt x="0" y="130"/>
                  <a:pt x="0" y="130"/>
                  <a:pt x="0" y="130"/>
                </a:cubicBezTo>
                <a:cubicBezTo>
                  <a:pt x="0" y="139"/>
                  <a:pt x="8" y="146"/>
                  <a:pt x="17" y="146"/>
                </a:cubicBezTo>
                <a:cubicBezTo>
                  <a:pt x="115" y="146"/>
                  <a:pt x="115" y="146"/>
                  <a:pt x="115" y="146"/>
                </a:cubicBezTo>
                <a:cubicBezTo>
                  <a:pt x="124" y="146"/>
                  <a:pt x="131" y="139"/>
                  <a:pt x="131" y="130"/>
                </a:cubicBezTo>
                <a:cubicBezTo>
                  <a:pt x="131" y="16"/>
                  <a:pt x="131" y="16"/>
                  <a:pt x="131" y="16"/>
                </a:cubicBezTo>
                <a:cubicBezTo>
                  <a:pt x="131" y="7"/>
                  <a:pt x="124" y="0"/>
                  <a:pt x="115" y="0"/>
                </a:cubicBezTo>
                <a:close/>
                <a:moveTo>
                  <a:pt x="115" y="130"/>
                </a:moveTo>
                <a:cubicBezTo>
                  <a:pt x="17" y="130"/>
                  <a:pt x="17" y="130"/>
                  <a:pt x="17" y="130"/>
                </a:cubicBezTo>
                <a:cubicBezTo>
                  <a:pt x="17" y="16"/>
                  <a:pt x="17" y="16"/>
                  <a:pt x="17" y="16"/>
                </a:cubicBezTo>
                <a:cubicBezTo>
                  <a:pt x="115" y="16"/>
                  <a:pt x="115" y="16"/>
                  <a:pt x="115" y="16"/>
                </a:cubicBezTo>
                <a:lnTo>
                  <a:pt x="115" y="130"/>
                </a:lnTo>
                <a:close/>
                <a:moveTo>
                  <a:pt x="74" y="89"/>
                </a:moveTo>
                <a:cubicBezTo>
                  <a:pt x="33" y="89"/>
                  <a:pt x="33" y="89"/>
                  <a:pt x="33" y="89"/>
                </a:cubicBezTo>
                <a:cubicBezTo>
                  <a:pt x="33" y="97"/>
                  <a:pt x="33" y="97"/>
                  <a:pt x="33" y="97"/>
                </a:cubicBezTo>
                <a:cubicBezTo>
                  <a:pt x="74" y="97"/>
                  <a:pt x="74" y="97"/>
                  <a:pt x="74" y="97"/>
                </a:cubicBezTo>
                <a:lnTo>
                  <a:pt x="74" y="89"/>
                </a:lnTo>
                <a:close/>
                <a:moveTo>
                  <a:pt x="98" y="57"/>
                </a:moveTo>
                <a:cubicBezTo>
                  <a:pt x="66" y="57"/>
                  <a:pt x="66" y="57"/>
                  <a:pt x="66" y="57"/>
                </a:cubicBezTo>
                <a:cubicBezTo>
                  <a:pt x="66" y="65"/>
                  <a:pt x="66" y="65"/>
                  <a:pt x="66" y="65"/>
                </a:cubicBezTo>
                <a:cubicBezTo>
                  <a:pt x="98" y="65"/>
                  <a:pt x="98" y="65"/>
                  <a:pt x="98" y="65"/>
                </a:cubicBezTo>
                <a:lnTo>
                  <a:pt x="98" y="57"/>
                </a:lnTo>
                <a:close/>
                <a:moveTo>
                  <a:pt x="66" y="48"/>
                </a:moveTo>
                <a:cubicBezTo>
                  <a:pt x="98" y="48"/>
                  <a:pt x="98" y="48"/>
                  <a:pt x="98" y="48"/>
                </a:cubicBezTo>
                <a:cubicBezTo>
                  <a:pt x="98" y="32"/>
                  <a:pt x="98" y="32"/>
                  <a:pt x="98" y="32"/>
                </a:cubicBezTo>
                <a:cubicBezTo>
                  <a:pt x="66" y="32"/>
                  <a:pt x="66" y="32"/>
                  <a:pt x="66" y="32"/>
                </a:cubicBezTo>
                <a:lnTo>
                  <a:pt x="66" y="48"/>
                </a:lnTo>
                <a:close/>
                <a:moveTo>
                  <a:pt x="58" y="32"/>
                </a:moveTo>
                <a:cubicBezTo>
                  <a:pt x="33" y="32"/>
                  <a:pt x="33" y="32"/>
                  <a:pt x="33" y="32"/>
                </a:cubicBezTo>
                <a:cubicBezTo>
                  <a:pt x="33" y="65"/>
                  <a:pt x="33" y="65"/>
                  <a:pt x="33" y="65"/>
                </a:cubicBezTo>
                <a:cubicBezTo>
                  <a:pt x="58" y="65"/>
                  <a:pt x="58" y="65"/>
                  <a:pt x="58" y="65"/>
                </a:cubicBezTo>
                <a:lnTo>
                  <a:pt x="58" y="32"/>
                </a:lnTo>
                <a:close/>
                <a:moveTo>
                  <a:pt x="49" y="73"/>
                </a:moveTo>
                <a:cubicBezTo>
                  <a:pt x="33" y="73"/>
                  <a:pt x="33" y="73"/>
                  <a:pt x="33" y="73"/>
                </a:cubicBezTo>
                <a:cubicBezTo>
                  <a:pt x="33" y="81"/>
                  <a:pt x="33" y="81"/>
                  <a:pt x="33" y="81"/>
                </a:cubicBezTo>
                <a:cubicBezTo>
                  <a:pt x="49" y="81"/>
                  <a:pt x="49" y="81"/>
                  <a:pt x="49" y="81"/>
                </a:cubicBezTo>
                <a:lnTo>
                  <a:pt x="49" y="73"/>
                </a:lnTo>
                <a:close/>
                <a:moveTo>
                  <a:pt x="58" y="81"/>
                </a:moveTo>
                <a:cubicBezTo>
                  <a:pt x="98" y="81"/>
                  <a:pt x="98" y="81"/>
                  <a:pt x="98" y="81"/>
                </a:cubicBezTo>
                <a:cubicBezTo>
                  <a:pt x="98" y="73"/>
                  <a:pt x="98" y="73"/>
                  <a:pt x="98" y="73"/>
                </a:cubicBezTo>
                <a:cubicBezTo>
                  <a:pt x="58" y="73"/>
                  <a:pt x="58" y="73"/>
                  <a:pt x="58" y="73"/>
                </a:cubicBezTo>
                <a:lnTo>
                  <a:pt x="58" y="81"/>
                </a:lnTo>
                <a:close/>
                <a:moveTo>
                  <a:pt x="98" y="106"/>
                </a:moveTo>
                <a:cubicBezTo>
                  <a:pt x="33" y="106"/>
                  <a:pt x="33" y="106"/>
                  <a:pt x="33" y="106"/>
                </a:cubicBezTo>
                <a:cubicBezTo>
                  <a:pt x="33" y="114"/>
                  <a:pt x="33" y="114"/>
                  <a:pt x="33" y="114"/>
                </a:cubicBezTo>
                <a:cubicBezTo>
                  <a:pt x="98" y="114"/>
                  <a:pt x="98" y="114"/>
                  <a:pt x="98" y="114"/>
                </a:cubicBezTo>
                <a:lnTo>
                  <a:pt x="98" y="106"/>
                </a:lnTo>
                <a:close/>
                <a:moveTo>
                  <a:pt x="82" y="97"/>
                </a:moveTo>
                <a:cubicBezTo>
                  <a:pt x="98" y="97"/>
                  <a:pt x="98" y="97"/>
                  <a:pt x="98" y="97"/>
                </a:cubicBezTo>
                <a:cubicBezTo>
                  <a:pt x="98" y="89"/>
                  <a:pt x="98" y="89"/>
                  <a:pt x="98" y="89"/>
                </a:cubicBezTo>
                <a:cubicBezTo>
                  <a:pt x="82" y="89"/>
                  <a:pt x="82" y="89"/>
                  <a:pt x="82" y="89"/>
                </a:cubicBezTo>
                <a:lnTo>
                  <a:pt x="82" y="97"/>
                </a:lnTo>
                <a:close/>
              </a:path>
            </a:pathLst>
          </a:custGeom>
          <a:solidFill>
            <a:schemeClr val="accent4"/>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52" name="Freeform 6"/>
          <p:cNvSpPr>
            <a:spLocks noChangeAspect="1" noEditPoints="1"/>
          </p:cNvSpPr>
          <p:nvPr/>
        </p:nvSpPr>
        <p:spPr bwMode="auto">
          <a:xfrm>
            <a:off x="842743" y="4033120"/>
            <a:ext cx="437044" cy="393953"/>
          </a:xfrm>
          <a:custGeom>
            <a:avLst/>
            <a:gdLst>
              <a:gd name="T0" fmla="*/ 90 w 203"/>
              <a:gd name="T1" fmla="*/ 15 h 188"/>
              <a:gd name="T2" fmla="*/ 60 w 203"/>
              <a:gd name="T3" fmla="*/ 15 h 188"/>
              <a:gd name="T4" fmla="*/ 127 w 203"/>
              <a:gd name="T5" fmla="*/ 35 h 188"/>
              <a:gd name="T6" fmla="*/ 127 w 203"/>
              <a:gd name="T7" fmla="*/ 4 h 188"/>
              <a:gd name="T8" fmla="*/ 127 w 203"/>
              <a:gd name="T9" fmla="*/ 35 h 188"/>
              <a:gd name="T10" fmla="*/ 39 w 203"/>
              <a:gd name="T11" fmla="*/ 32 h 188"/>
              <a:gd name="T12" fmla="*/ 14 w 203"/>
              <a:gd name="T13" fmla="*/ 32 h 188"/>
              <a:gd name="T14" fmla="*/ 175 w 203"/>
              <a:gd name="T15" fmla="*/ 41 h 188"/>
              <a:gd name="T16" fmla="*/ 175 w 203"/>
              <a:gd name="T17" fmla="*/ 16 h 188"/>
              <a:gd name="T18" fmla="*/ 175 w 203"/>
              <a:gd name="T19" fmla="*/ 41 h 188"/>
              <a:gd name="T20" fmla="*/ 161 w 203"/>
              <a:gd name="T21" fmla="*/ 46 h 188"/>
              <a:gd name="T22" fmla="*/ 142 w 203"/>
              <a:gd name="T23" fmla="*/ 41 h 188"/>
              <a:gd name="T24" fmla="*/ 101 w 203"/>
              <a:gd name="T25" fmla="*/ 44 h 188"/>
              <a:gd name="T26" fmla="*/ 61 w 203"/>
              <a:gd name="T27" fmla="*/ 38 h 188"/>
              <a:gd name="T28" fmla="*/ 37 w 203"/>
              <a:gd name="T29" fmla="*/ 50 h 188"/>
              <a:gd name="T30" fmla="*/ 0 w 203"/>
              <a:gd name="T31" fmla="*/ 66 h 188"/>
              <a:gd name="T32" fmla="*/ 4 w 203"/>
              <a:gd name="T33" fmla="*/ 111 h 188"/>
              <a:gd name="T34" fmla="*/ 9 w 203"/>
              <a:gd name="T35" fmla="*/ 63 h 188"/>
              <a:gd name="T36" fmla="*/ 15 w 203"/>
              <a:gd name="T37" fmla="*/ 164 h 188"/>
              <a:gd name="T38" fmla="*/ 30 w 203"/>
              <a:gd name="T39" fmla="*/ 174 h 188"/>
              <a:gd name="T40" fmla="*/ 39 w 203"/>
              <a:gd name="T41" fmla="*/ 63 h 188"/>
              <a:gd name="T42" fmla="*/ 45 w 203"/>
              <a:gd name="T43" fmla="*/ 106 h 188"/>
              <a:gd name="T44" fmla="*/ 54 w 203"/>
              <a:gd name="T45" fmla="*/ 105 h 188"/>
              <a:gd name="T46" fmla="*/ 59 w 203"/>
              <a:gd name="T47" fmla="*/ 56 h 188"/>
              <a:gd name="T48" fmla="*/ 70 w 203"/>
              <a:gd name="T49" fmla="*/ 188 h 188"/>
              <a:gd name="T50" fmla="*/ 91 w 203"/>
              <a:gd name="T51" fmla="*/ 172 h 188"/>
              <a:gd name="T52" fmla="*/ 97 w 203"/>
              <a:gd name="T53" fmla="*/ 56 h 188"/>
              <a:gd name="T54" fmla="*/ 101 w 203"/>
              <a:gd name="T55" fmla="*/ 111 h 188"/>
              <a:gd name="T56" fmla="*/ 105 w 203"/>
              <a:gd name="T57" fmla="*/ 59 h 188"/>
              <a:gd name="T58" fmla="*/ 111 w 203"/>
              <a:gd name="T59" fmla="*/ 172 h 188"/>
              <a:gd name="T60" fmla="*/ 133 w 203"/>
              <a:gd name="T61" fmla="*/ 187 h 188"/>
              <a:gd name="T62" fmla="*/ 144 w 203"/>
              <a:gd name="T63" fmla="*/ 59 h 188"/>
              <a:gd name="T64" fmla="*/ 149 w 203"/>
              <a:gd name="T65" fmla="*/ 104 h 188"/>
              <a:gd name="T66" fmla="*/ 158 w 203"/>
              <a:gd name="T67" fmla="*/ 106 h 188"/>
              <a:gd name="T68" fmla="*/ 164 w 203"/>
              <a:gd name="T69" fmla="*/ 63 h 188"/>
              <a:gd name="T70" fmla="*/ 171 w 203"/>
              <a:gd name="T71" fmla="*/ 171 h 188"/>
              <a:gd name="T72" fmla="*/ 188 w 203"/>
              <a:gd name="T73" fmla="*/ 157 h 188"/>
              <a:gd name="T74" fmla="*/ 194 w 203"/>
              <a:gd name="T75" fmla="*/ 63 h 188"/>
              <a:gd name="T76" fmla="*/ 198 w 203"/>
              <a:gd name="T77" fmla="*/ 111 h 188"/>
              <a:gd name="T78" fmla="*/ 203 w 203"/>
              <a:gd name="T79" fmla="*/ 65 h 1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203" h="188">
                <a:moveTo>
                  <a:pt x="75" y="30"/>
                </a:moveTo>
                <a:cubicBezTo>
                  <a:pt x="83" y="30"/>
                  <a:pt x="90" y="23"/>
                  <a:pt x="90" y="15"/>
                </a:cubicBezTo>
                <a:cubicBezTo>
                  <a:pt x="90" y="7"/>
                  <a:pt x="83" y="0"/>
                  <a:pt x="75" y="0"/>
                </a:cubicBezTo>
                <a:cubicBezTo>
                  <a:pt x="66" y="0"/>
                  <a:pt x="60" y="7"/>
                  <a:pt x="60" y="15"/>
                </a:cubicBezTo>
                <a:cubicBezTo>
                  <a:pt x="60" y="23"/>
                  <a:pt x="66" y="30"/>
                  <a:pt x="75" y="30"/>
                </a:cubicBezTo>
                <a:close/>
                <a:moveTo>
                  <a:pt x="127" y="35"/>
                </a:moveTo>
                <a:cubicBezTo>
                  <a:pt x="135" y="35"/>
                  <a:pt x="142" y="28"/>
                  <a:pt x="142" y="19"/>
                </a:cubicBezTo>
                <a:cubicBezTo>
                  <a:pt x="142" y="11"/>
                  <a:pt x="135" y="4"/>
                  <a:pt x="127" y="4"/>
                </a:cubicBezTo>
                <a:cubicBezTo>
                  <a:pt x="119" y="4"/>
                  <a:pt x="112" y="11"/>
                  <a:pt x="112" y="19"/>
                </a:cubicBezTo>
                <a:cubicBezTo>
                  <a:pt x="112" y="28"/>
                  <a:pt x="119" y="35"/>
                  <a:pt x="127" y="35"/>
                </a:cubicBezTo>
                <a:close/>
                <a:moveTo>
                  <a:pt x="26" y="44"/>
                </a:moveTo>
                <a:cubicBezTo>
                  <a:pt x="33" y="44"/>
                  <a:pt x="39" y="38"/>
                  <a:pt x="39" y="32"/>
                </a:cubicBezTo>
                <a:cubicBezTo>
                  <a:pt x="39" y="25"/>
                  <a:pt x="33" y="19"/>
                  <a:pt x="26" y="19"/>
                </a:cubicBezTo>
                <a:cubicBezTo>
                  <a:pt x="19" y="19"/>
                  <a:pt x="14" y="25"/>
                  <a:pt x="14" y="32"/>
                </a:cubicBezTo>
                <a:cubicBezTo>
                  <a:pt x="14" y="38"/>
                  <a:pt x="19" y="44"/>
                  <a:pt x="26" y="44"/>
                </a:cubicBezTo>
                <a:close/>
                <a:moveTo>
                  <a:pt x="175" y="41"/>
                </a:moveTo>
                <a:cubicBezTo>
                  <a:pt x="182" y="41"/>
                  <a:pt x="188" y="35"/>
                  <a:pt x="188" y="28"/>
                </a:cubicBezTo>
                <a:cubicBezTo>
                  <a:pt x="188" y="21"/>
                  <a:pt x="182" y="16"/>
                  <a:pt x="175" y="16"/>
                </a:cubicBezTo>
                <a:cubicBezTo>
                  <a:pt x="168" y="16"/>
                  <a:pt x="163" y="21"/>
                  <a:pt x="163" y="28"/>
                </a:cubicBezTo>
                <a:cubicBezTo>
                  <a:pt x="163" y="35"/>
                  <a:pt x="168" y="41"/>
                  <a:pt x="175" y="41"/>
                </a:cubicBezTo>
                <a:close/>
                <a:moveTo>
                  <a:pt x="189" y="46"/>
                </a:moveTo>
                <a:cubicBezTo>
                  <a:pt x="161" y="46"/>
                  <a:pt x="161" y="46"/>
                  <a:pt x="161" y="46"/>
                </a:cubicBezTo>
                <a:cubicBezTo>
                  <a:pt x="159" y="46"/>
                  <a:pt x="157" y="47"/>
                  <a:pt x="156" y="48"/>
                </a:cubicBezTo>
                <a:cubicBezTo>
                  <a:pt x="153" y="42"/>
                  <a:pt x="148" y="41"/>
                  <a:pt x="142" y="41"/>
                </a:cubicBezTo>
                <a:cubicBezTo>
                  <a:pt x="113" y="41"/>
                  <a:pt x="113" y="41"/>
                  <a:pt x="113" y="41"/>
                </a:cubicBezTo>
                <a:cubicBezTo>
                  <a:pt x="109" y="41"/>
                  <a:pt x="104" y="41"/>
                  <a:pt x="101" y="44"/>
                </a:cubicBezTo>
                <a:cubicBezTo>
                  <a:pt x="98" y="41"/>
                  <a:pt x="94" y="38"/>
                  <a:pt x="89" y="38"/>
                </a:cubicBezTo>
                <a:cubicBezTo>
                  <a:pt x="61" y="38"/>
                  <a:pt x="61" y="38"/>
                  <a:pt x="61" y="38"/>
                </a:cubicBezTo>
                <a:cubicBezTo>
                  <a:pt x="54" y="38"/>
                  <a:pt x="48" y="44"/>
                  <a:pt x="46" y="51"/>
                </a:cubicBezTo>
                <a:cubicBezTo>
                  <a:pt x="44" y="50"/>
                  <a:pt x="39" y="50"/>
                  <a:pt x="37" y="50"/>
                </a:cubicBezTo>
                <a:cubicBezTo>
                  <a:pt x="13" y="50"/>
                  <a:pt x="13" y="50"/>
                  <a:pt x="13" y="50"/>
                </a:cubicBezTo>
                <a:cubicBezTo>
                  <a:pt x="6" y="50"/>
                  <a:pt x="0" y="57"/>
                  <a:pt x="0" y="66"/>
                </a:cubicBezTo>
                <a:cubicBezTo>
                  <a:pt x="0" y="105"/>
                  <a:pt x="0" y="105"/>
                  <a:pt x="0" y="105"/>
                </a:cubicBezTo>
                <a:cubicBezTo>
                  <a:pt x="0" y="108"/>
                  <a:pt x="0" y="111"/>
                  <a:pt x="4" y="111"/>
                </a:cubicBezTo>
                <a:cubicBezTo>
                  <a:pt x="8" y="111"/>
                  <a:pt x="9" y="108"/>
                  <a:pt x="9" y="105"/>
                </a:cubicBezTo>
                <a:cubicBezTo>
                  <a:pt x="9" y="101"/>
                  <a:pt x="9" y="63"/>
                  <a:pt x="9" y="63"/>
                </a:cubicBezTo>
                <a:cubicBezTo>
                  <a:pt x="15" y="63"/>
                  <a:pt x="15" y="63"/>
                  <a:pt x="15" y="63"/>
                </a:cubicBezTo>
                <a:cubicBezTo>
                  <a:pt x="15" y="63"/>
                  <a:pt x="14" y="159"/>
                  <a:pt x="15" y="164"/>
                </a:cubicBezTo>
                <a:cubicBezTo>
                  <a:pt x="15" y="174"/>
                  <a:pt x="21" y="174"/>
                  <a:pt x="24" y="174"/>
                </a:cubicBezTo>
                <a:cubicBezTo>
                  <a:pt x="30" y="174"/>
                  <a:pt x="30" y="174"/>
                  <a:pt x="30" y="174"/>
                </a:cubicBezTo>
                <a:cubicBezTo>
                  <a:pt x="33" y="174"/>
                  <a:pt x="38" y="174"/>
                  <a:pt x="39" y="162"/>
                </a:cubicBezTo>
                <a:cubicBezTo>
                  <a:pt x="39" y="157"/>
                  <a:pt x="39" y="63"/>
                  <a:pt x="39" y="63"/>
                </a:cubicBezTo>
                <a:cubicBezTo>
                  <a:pt x="45" y="63"/>
                  <a:pt x="45" y="63"/>
                  <a:pt x="45" y="63"/>
                </a:cubicBezTo>
                <a:cubicBezTo>
                  <a:pt x="45" y="106"/>
                  <a:pt x="45" y="106"/>
                  <a:pt x="45" y="106"/>
                </a:cubicBezTo>
                <a:cubicBezTo>
                  <a:pt x="45" y="110"/>
                  <a:pt x="46" y="111"/>
                  <a:pt x="49" y="111"/>
                </a:cubicBezTo>
                <a:cubicBezTo>
                  <a:pt x="52" y="111"/>
                  <a:pt x="54" y="109"/>
                  <a:pt x="54" y="105"/>
                </a:cubicBezTo>
                <a:cubicBezTo>
                  <a:pt x="54" y="103"/>
                  <a:pt x="54" y="56"/>
                  <a:pt x="54" y="56"/>
                </a:cubicBezTo>
                <a:cubicBezTo>
                  <a:pt x="59" y="56"/>
                  <a:pt x="59" y="56"/>
                  <a:pt x="59" y="56"/>
                </a:cubicBezTo>
                <a:cubicBezTo>
                  <a:pt x="59" y="56"/>
                  <a:pt x="59" y="167"/>
                  <a:pt x="59" y="174"/>
                </a:cubicBezTo>
                <a:cubicBezTo>
                  <a:pt x="60" y="186"/>
                  <a:pt x="66" y="188"/>
                  <a:pt x="70" y="188"/>
                </a:cubicBezTo>
                <a:cubicBezTo>
                  <a:pt x="81" y="188"/>
                  <a:pt x="81" y="188"/>
                  <a:pt x="81" y="188"/>
                </a:cubicBezTo>
                <a:cubicBezTo>
                  <a:pt x="85" y="188"/>
                  <a:pt x="91" y="186"/>
                  <a:pt x="91" y="172"/>
                </a:cubicBezTo>
                <a:cubicBezTo>
                  <a:pt x="92" y="166"/>
                  <a:pt x="91" y="56"/>
                  <a:pt x="91" y="56"/>
                </a:cubicBezTo>
                <a:cubicBezTo>
                  <a:pt x="97" y="56"/>
                  <a:pt x="97" y="56"/>
                  <a:pt x="97" y="56"/>
                </a:cubicBezTo>
                <a:cubicBezTo>
                  <a:pt x="97" y="56"/>
                  <a:pt x="97" y="100"/>
                  <a:pt x="97" y="104"/>
                </a:cubicBezTo>
                <a:cubicBezTo>
                  <a:pt x="97" y="109"/>
                  <a:pt x="97" y="111"/>
                  <a:pt x="101" y="111"/>
                </a:cubicBezTo>
                <a:cubicBezTo>
                  <a:pt x="104" y="111"/>
                  <a:pt x="105" y="109"/>
                  <a:pt x="105" y="104"/>
                </a:cubicBezTo>
                <a:cubicBezTo>
                  <a:pt x="105" y="102"/>
                  <a:pt x="105" y="59"/>
                  <a:pt x="105" y="59"/>
                </a:cubicBezTo>
                <a:cubicBezTo>
                  <a:pt x="110" y="59"/>
                  <a:pt x="110" y="59"/>
                  <a:pt x="110" y="59"/>
                </a:cubicBezTo>
                <a:cubicBezTo>
                  <a:pt x="110" y="59"/>
                  <a:pt x="111" y="165"/>
                  <a:pt x="111" y="172"/>
                </a:cubicBezTo>
                <a:cubicBezTo>
                  <a:pt x="111" y="185"/>
                  <a:pt x="118" y="187"/>
                  <a:pt x="122" y="187"/>
                </a:cubicBezTo>
                <a:cubicBezTo>
                  <a:pt x="133" y="187"/>
                  <a:pt x="133" y="187"/>
                  <a:pt x="133" y="187"/>
                </a:cubicBezTo>
                <a:cubicBezTo>
                  <a:pt x="137" y="187"/>
                  <a:pt x="143" y="185"/>
                  <a:pt x="144" y="170"/>
                </a:cubicBezTo>
                <a:cubicBezTo>
                  <a:pt x="144" y="164"/>
                  <a:pt x="144" y="59"/>
                  <a:pt x="144" y="59"/>
                </a:cubicBezTo>
                <a:cubicBezTo>
                  <a:pt x="149" y="59"/>
                  <a:pt x="149" y="59"/>
                  <a:pt x="149" y="59"/>
                </a:cubicBezTo>
                <a:cubicBezTo>
                  <a:pt x="149" y="59"/>
                  <a:pt x="149" y="100"/>
                  <a:pt x="149" y="104"/>
                </a:cubicBezTo>
                <a:cubicBezTo>
                  <a:pt x="149" y="108"/>
                  <a:pt x="150" y="111"/>
                  <a:pt x="153" y="111"/>
                </a:cubicBezTo>
                <a:cubicBezTo>
                  <a:pt x="157" y="111"/>
                  <a:pt x="158" y="109"/>
                  <a:pt x="158" y="106"/>
                </a:cubicBezTo>
                <a:cubicBezTo>
                  <a:pt x="158" y="112"/>
                  <a:pt x="158" y="63"/>
                  <a:pt x="158" y="63"/>
                </a:cubicBezTo>
                <a:cubicBezTo>
                  <a:pt x="164" y="63"/>
                  <a:pt x="164" y="63"/>
                  <a:pt x="164" y="63"/>
                </a:cubicBezTo>
                <a:cubicBezTo>
                  <a:pt x="164" y="63"/>
                  <a:pt x="164" y="157"/>
                  <a:pt x="164" y="159"/>
                </a:cubicBezTo>
                <a:cubicBezTo>
                  <a:pt x="164" y="169"/>
                  <a:pt x="167" y="171"/>
                  <a:pt x="171" y="171"/>
                </a:cubicBezTo>
                <a:cubicBezTo>
                  <a:pt x="181" y="171"/>
                  <a:pt x="181" y="171"/>
                  <a:pt x="181" y="171"/>
                </a:cubicBezTo>
                <a:cubicBezTo>
                  <a:pt x="184" y="171"/>
                  <a:pt x="188" y="169"/>
                  <a:pt x="188" y="157"/>
                </a:cubicBezTo>
                <a:cubicBezTo>
                  <a:pt x="189" y="151"/>
                  <a:pt x="188" y="63"/>
                  <a:pt x="188" y="63"/>
                </a:cubicBezTo>
                <a:cubicBezTo>
                  <a:pt x="194" y="63"/>
                  <a:pt x="194" y="63"/>
                  <a:pt x="194" y="63"/>
                </a:cubicBezTo>
                <a:cubicBezTo>
                  <a:pt x="194" y="63"/>
                  <a:pt x="194" y="104"/>
                  <a:pt x="194" y="106"/>
                </a:cubicBezTo>
                <a:cubicBezTo>
                  <a:pt x="194" y="109"/>
                  <a:pt x="196" y="111"/>
                  <a:pt x="198" y="111"/>
                </a:cubicBezTo>
                <a:cubicBezTo>
                  <a:pt x="201" y="111"/>
                  <a:pt x="203" y="109"/>
                  <a:pt x="203" y="106"/>
                </a:cubicBezTo>
                <a:cubicBezTo>
                  <a:pt x="203" y="65"/>
                  <a:pt x="203" y="65"/>
                  <a:pt x="203" y="65"/>
                </a:cubicBezTo>
                <a:cubicBezTo>
                  <a:pt x="203" y="56"/>
                  <a:pt x="196" y="46"/>
                  <a:pt x="189" y="46"/>
                </a:cubicBezTo>
                <a:close/>
              </a:path>
            </a:pathLst>
          </a:custGeom>
          <a:solidFill>
            <a:schemeClr val="accent4"/>
          </a:solidFill>
          <a:ln>
            <a:noFill/>
          </a:ln>
        </p:spPr>
        <p:txBody>
          <a:bodyPr vert="horz" wrap="square" lIns="91440" tIns="45720" rIns="91440" bIns="45720" numCol="1" anchor="t" anchorCtr="0" compatLnSpc="1">
            <a:prstTxWarp prst="textNoShape">
              <a:avLst/>
            </a:prstTxWarp>
          </a:bodyPr>
          <a:lstStyle/>
          <a:p>
            <a:endParaRPr lang="en-US" dirty="0"/>
          </a:p>
        </p:txBody>
      </p:sp>
      <p:grpSp>
        <p:nvGrpSpPr>
          <p:cNvPr id="53" name="Group 52"/>
          <p:cNvGrpSpPr/>
          <p:nvPr/>
        </p:nvGrpSpPr>
        <p:grpSpPr>
          <a:xfrm>
            <a:off x="815220" y="5083428"/>
            <a:ext cx="492090" cy="490704"/>
            <a:chOff x="4056062" y="3546476"/>
            <a:chExt cx="1112839" cy="1103312"/>
          </a:xfrm>
          <a:solidFill>
            <a:schemeClr val="accent4"/>
          </a:solidFill>
        </p:grpSpPr>
        <p:sp>
          <p:nvSpPr>
            <p:cNvPr id="54" name="Oval 150"/>
            <p:cNvSpPr>
              <a:spLocks noChangeArrowheads="1"/>
            </p:cNvSpPr>
            <p:nvPr/>
          </p:nvSpPr>
          <p:spPr bwMode="auto">
            <a:xfrm>
              <a:off x="5048250" y="3603625"/>
              <a:ext cx="57150" cy="58737"/>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14300" tIns="57150" rIns="114300" bIns="57150" numCol="1" anchor="t" anchorCtr="0" compatLnSpc="1">
              <a:prstTxWarp prst="textNoShape">
                <a:avLst/>
              </a:prstTxWarp>
            </a:bodyPr>
            <a:lstStyle/>
            <a:p>
              <a:endParaRPr lang="en-US" sz="2250" dirty="0"/>
            </a:p>
          </p:txBody>
        </p:sp>
        <p:sp>
          <p:nvSpPr>
            <p:cNvPr id="55" name="Oval 151"/>
            <p:cNvSpPr>
              <a:spLocks noChangeArrowheads="1"/>
            </p:cNvSpPr>
            <p:nvPr/>
          </p:nvSpPr>
          <p:spPr bwMode="auto">
            <a:xfrm>
              <a:off x="4113213" y="3600450"/>
              <a:ext cx="60325" cy="60325"/>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14300" tIns="57150" rIns="114300" bIns="57150" numCol="1" anchor="t" anchorCtr="0" compatLnSpc="1">
              <a:prstTxWarp prst="textNoShape">
                <a:avLst/>
              </a:prstTxWarp>
            </a:bodyPr>
            <a:lstStyle/>
            <a:p>
              <a:endParaRPr lang="en-US" sz="2250" dirty="0"/>
            </a:p>
          </p:txBody>
        </p:sp>
        <p:sp>
          <p:nvSpPr>
            <p:cNvPr id="56" name="Freeform 152"/>
            <p:cNvSpPr>
              <a:spLocks/>
            </p:cNvSpPr>
            <p:nvPr/>
          </p:nvSpPr>
          <p:spPr bwMode="auto">
            <a:xfrm>
              <a:off x="4056062" y="3546476"/>
              <a:ext cx="379413" cy="376237"/>
            </a:xfrm>
            <a:custGeom>
              <a:avLst/>
              <a:gdLst>
                <a:gd name="T0" fmla="*/ 170 w 179"/>
                <a:gd name="T1" fmla="*/ 41 h 178"/>
                <a:gd name="T2" fmla="*/ 179 w 179"/>
                <a:gd name="T3" fmla="*/ 33 h 178"/>
                <a:gd name="T4" fmla="*/ 47 w 179"/>
                <a:gd name="T5" fmla="*/ 46 h 178"/>
                <a:gd name="T6" fmla="*/ 33 w 179"/>
                <a:gd name="T7" fmla="*/ 178 h 178"/>
                <a:gd name="T8" fmla="*/ 43 w 179"/>
                <a:gd name="T9" fmla="*/ 167 h 178"/>
                <a:gd name="T10" fmla="*/ 170 w 179"/>
                <a:gd name="T11" fmla="*/ 41 h 178"/>
              </a:gdLst>
              <a:ahLst/>
              <a:cxnLst>
                <a:cxn ang="0">
                  <a:pos x="T0" y="T1"/>
                </a:cxn>
                <a:cxn ang="0">
                  <a:pos x="T2" y="T3"/>
                </a:cxn>
                <a:cxn ang="0">
                  <a:pos x="T4" y="T5"/>
                </a:cxn>
                <a:cxn ang="0">
                  <a:pos x="T6" y="T7"/>
                </a:cxn>
                <a:cxn ang="0">
                  <a:pos x="T8" y="T9"/>
                </a:cxn>
                <a:cxn ang="0">
                  <a:pos x="T10" y="T11"/>
                </a:cxn>
              </a:cxnLst>
              <a:rect l="0" t="0" r="r" b="b"/>
              <a:pathLst>
                <a:path w="179" h="178">
                  <a:moveTo>
                    <a:pt x="170" y="41"/>
                  </a:moveTo>
                  <a:cubicBezTo>
                    <a:pt x="179" y="33"/>
                    <a:pt x="179" y="33"/>
                    <a:pt x="179" y="33"/>
                  </a:cubicBezTo>
                  <a:cubicBezTo>
                    <a:pt x="146" y="0"/>
                    <a:pt x="87" y="6"/>
                    <a:pt x="47" y="46"/>
                  </a:cubicBezTo>
                  <a:cubicBezTo>
                    <a:pt x="7" y="87"/>
                    <a:pt x="0" y="146"/>
                    <a:pt x="33" y="178"/>
                  </a:cubicBezTo>
                  <a:cubicBezTo>
                    <a:pt x="43" y="167"/>
                    <a:pt x="43" y="167"/>
                    <a:pt x="43" y="167"/>
                  </a:cubicBezTo>
                  <a:cubicBezTo>
                    <a:pt x="67" y="111"/>
                    <a:pt x="113" y="65"/>
                    <a:pt x="170" y="4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14300" tIns="57150" rIns="114300" bIns="57150" numCol="1" anchor="t" anchorCtr="0" compatLnSpc="1">
              <a:prstTxWarp prst="textNoShape">
                <a:avLst/>
              </a:prstTxWarp>
            </a:bodyPr>
            <a:lstStyle/>
            <a:p>
              <a:endParaRPr lang="en-US" sz="2250" dirty="0"/>
            </a:p>
          </p:txBody>
        </p:sp>
        <p:sp>
          <p:nvSpPr>
            <p:cNvPr id="57" name="Freeform 153"/>
            <p:cNvSpPr>
              <a:spLocks/>
            </p:cNvSpPr>
            <p:nvPr/>
          </p:nvSpPr>
          <p:spPr bwMode="auto">
            <a:xfrm>
              <a:off x="4792663" y="3548063"/>
              <a:ext cx="376238" cy="377825"/>
            </a:xfrm>
            <a:custGeom>
              <a:avLst/>
              <a:gdLst>
                <a:gd name="T0" fmla="*/ 131 w 178"/>
                <a:gd name="T1" fmla="*/ 46 h 178"/>
                <a:gd name="T2" fmla="*/ 0 w 178"/>
                <a:gd name="T3" fmla="*/ 32 h 178"/>
                <a:gd name="T4" fmla="*/ 9 w 178"/>
                <a:gd name="T5" fmla="*/ 41 h 178"/>
                <a:gd name="T6" fmla="*/ 83 w 178"/>
                <a:gd name="T7" fmla="*/ 92 h 178"/>
                <a:gd name="T8" fmla="*/ 133 w 178"/>
                <a:gd name="T9" fmla="*/ 165 h 178"/>
                <a:gd name="T10" fmla="*/ 145 w 178"/>
                <a:gd name="T11" fmla="*/ 178 h 178"/>
                <a:gd name="T12" fmla="*/ 131 w 178"/>
                <a:gd name="T13" fmla="*/ 46 h 178"/>
              </a:gdLst>
              <a:ahLst/>
              <a:cxnLst>
                <a:cxn ang="0">
                  <a:pos x="T0" y="T1"/>
                </a:cxn>
                <a:cxn ang="0">
                  <a:pos x="T2" y="T3"/>
                </a:cxn>
                <a:cxn ang="0">
                  <a:pos x="T4" y="T5"/>
                </a:cxn>
                <a:cxn ang="0">
                  <a:pos x="T6" y="T7"/>
                </a:cxn>
                <a:cxn ang="0">
                  <a:pos x="T8" y="T9"/>
                </a:cxn>
                <a:cxn ang="0">
                  <a:pos x="T10" y="T11"/>
                </a:cxn>
                <a:cxn ang="0">
                  <a:pos x="T12" y="T13"/>
                </a:cxn>
              </a:cxnLst>
              <a:rect l="0" t="0" r="r" b="b"/>
              <a:pathLst>
                <a:path w="178" h="178">
                  <a:moveTo>
                    <a:pt x="131" y="46"/>
                  </a:moveTo>
                  <a:cubicBezTo>
                    <a:pt x="91" y="6"/>
                    <a:pt x="32" y="0"/>
                    <a:pt x="0" y="32"/>
                  </a:cubicBezTo>
                  <a:cubicBezTo>
                    <a:pt x="9" y="41"/>
                    <a:pt x="9" y="41"/>
                    <a:pt x="9" y="41"/>
                  </a:cubicBezTo>
                  <a:cubicBezTo>
                    <a:pt x="36" y="53"/>
                    <a:pt x="61" y="70"/>
                    <a:pt x="83" y="92"/>
                  </a:cubicBezTo>
                  <a:cubicBezTo>
                    <a:pt x="104" y="113"/>
                    <a:pt x="121" y="138"/>
                    <a:pt x="133" y="165"/>
                  </a:cubicBezTo>
                  <a:cubicBezTo>
                    <a:pt x="145" y="178"/>
                    <a:pt x="145" y="178"/>
                    <a:pt x="145" y="178"/>
                  </a:cubicBezTo>
                  <a:cubicBezTo>
                    <a:pt x="178" y="146"/>
                    <a:pt x="172" y="87"/>
                    <a:pt x="131" y="4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14300" tIns="57150" rIns="114300" bIns="57150" numCol="1" anchor="t" anchorCtr="0" compatLnSpc="1">
              <a:prstTxWarp prst="textNoShape">
                <a:avLst/>
              </a:prstTxWarp>
            </a:bodyPr>
            <a:lstStyle/>
            <a:p>
              <a:endParaRPr lang="en-US" sz="2250" dirty="0"/>
            </a:p>
          </p:txBody>
        </p:sp>
        <p:sp>
          <p:nvSpPr>
            <p:cNvPr id="58" name="Freeform 154"/>
            <p:cNvSpPr>
              <a:spLocks/>
            </p:cNvSpPr>
            <p:nvPr/>
          </p:nvSpPr>
          <p:spPr bwMode="auto">
            <a:xfrm>
              <a:off x="4800600" y="4484688"/>
              <a:ext cx="176213" cy="165100"/>
            </a:xfrm>
            <a:custGeom>
              <a:avLst/>
              <a:gdLst>
                <a:gd name="T0" fmla="*/ 61 w 83"/>
                <a:gd name="T1" fmla="*/ 0 h 78"/>
                <a:gd name="T2" fmla="*/ 0 w 83"/>
                <a:gd name="T3" fmla="*/ 37 h 78"/>
                <a:gd name="T4" fmla="*/ 41 w 83"/>
                <a:gd name="T5" fmla="*/ 78 h 78"/>
                <a:gd name="T6" fmla="*/ 83 w 83"/>
                <a:gd name="T7" fmla="*/ 37 h 78"/>
                <a:gd name="T8" fmla="*/ 61 w 83"/>
                <a:gd name="T9" fmla="*/ 0 h 78"/>
              </a:gdLst>
              <a:ahLst/>
              <a:cxnLst>
                <a:cxn ang="0">
                  <a:pos x="T0" y="T1"/>
                </a:cxn>
                <a:cxn ang="0">
                  <a:pos x="T2" y="T3"/>
                </a:cxn>
                <a:cxn ang="0">
                  <a:pos x="T4" y="T5"/>
                </a:cxn>
                <a:cxn ang="0">
                  <a:pos x="T6" y="T7"/>
                </a:cxn>
                <a:cxn ang="0">
                  <a:pos x="T8" y="T9"/>
                </a:cxn>
              </a:cxnLst>
              <a:rect l="0" t="0" r="r" b="b"/>
              <a:pathLst>
                <a:path w="83" h="78">
                  <a:moveTo>
                    <a:pt x="61" y="0"/>
                  </a:moveTo>
                  <a:cubicBezTo>
                    <a:pt x="42" y="16"/>
                    <a:pt x="22" y="28"/>
                    <a:pt x="0" y="37"/>
                  </a:cubicBezTo>
                  <a:cubicBezTo>
                    <a:pt x="0" y="60"/>
                    <a:pt x="18" y="78"/>
                    <a:pt x="41" y="78"/>
                  </a:cubicBezTo>
                  <a:cubicBezTo>
                    <a:pt x="64" y="78"/>
                    <a:pt x="83" y="60"/>
                    <a:pt x="83" y="37"/>
                  </a:cubicBezTo>
                  <a:cubicBezTo>
                    <a:pt x="83" y="21"/>
                    <a:pt x="74" y="7"/>
                    <a:pt x="6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14300" tIns="57150" rIns="114300" bIns="57150" numCol="1" anchor="t" anchorCtr="0" compatLnSpc="1">
              <a:prstTxWarp prst="textNoShape">
                <a:avLst/>
              </a:prstTxWarp>
            </a:bodyPr>
            <a:lstStyle/>
            <a:p>
              <a:endParaRPr lang="en-US" sz="2250" dirty="0"/>
            </a:p>
          </p:txBody>
        </p:sp>
        <p:sp>
          <p:nvSpPr>
            <p:cNvPr id="59" name="Freeform 155"/>
            <p:cNvSpPr>
              <a:spLocks/>
            </p:cNvSpPr>
            <p:nvPr/>
          </p:nvSpPr>
          <p:spPr bwMode="auto">
            <a:xfrm>
              <a:off x="4246563" y="4484688"/>
              <a:ext cx="176213" cy="165100"/>
            </a:xfrm>
            <a:custGeom>
              <a:avLst/>
              <a:gdLst>
                <a:gd name="T0" fmla="*/ 0 w 83"/>
                <a:gd name="T1" fmla="*/ 36 h 78"/>
                <a:gd name="T2" fmla="*/ 41 w 83"/>
                <a:gd name="T3" fmla="*/ 78 h 78"/>
                <a:gd name="T4" fmla="*/ 83 w 83"/>
                <a:gd name="T5" fmla="*/ 37 h 78"/>
                <a:gd name="T6" fmla="*/ 21 w 83"/>
                <a:gd name="T7" fmla="*/ 0 h 78"/>
                <a:gd name="T8" fmla="*/ 0 w 83"/>
                <a:gd name="T9" fmla="*/ 36 h 78"/>
              </a:gdLst>
              <a:ahLst/>
              <a:cxnLst>
                <a:cxn ang="0">
                  <a:pos x="T0" y="T1"/>
                </a:cxn>
                <a:cxn ang="0">
                  <a:pos x="T2" y="T3"/>
                </a:cxn>
                <a:cxn ang="0">
                  <a:pos x="T4" y="T5"/>
                </a:cxn>
                <a:cxn ang="0">
                  <a:pos x="T6" y="T7"/>
                </a:cxn>
                <a:cxn ang="0">
                  <a:pos x="T8" y="T9"/>
                </a:cxn>
              </a:cxnLst>
              <a:rect l="0" t="0" r="r" b="b"/>
              <a:pathLst>
                <a:path w="83" h="78">
                  <a:moveTo>
                    <a:pt x="0" y="36"/>
                  </a:moveTo>
                  <a:cubicBezTo>
                    <a:pt x="0" y="59"/>
                    <a:pt x="18" y="78"/>
                    <a:pt x="41" y="78"/>
                  </a:cubicBezTo>
                  <a:cubicBezTo>
                    <a:pt x="64" y="78"/>
                    <a:pt x="82" y="60"/>
                    <a:pt x="83" y="37"/>
                  </a:cubicBezTo>
                  <a:cubicBezTo>
                    <a:pt x="61" y="28"/>
                    <a:pt x="40" y="16"/>
                    <a:pt x="21" y="0"/>
                  </a:cubicBezTo>
                  <a:cubicBezTo>
                    <a:pt x="8" y="7"/>
                    <a:pt x="0" y="21"/>
                    <a:pt x="0" y="3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14300" tIns="57150" rIns="114300" bIns="57150" numCol="1" anchor="t" anchorCtr="0" compatLnSpc="1">
              <a:prstTxWarp prst="textNoShape">
                <a:avLst/>
              </a:prstTxWarp>
            </a:bodyPr>
            <a:lstStyle/>
            <a:p>
              <a:endParaRPr lang="en-US" sz="2250" dirty="0"/>
            </a:p>
          </p:txBody>
        </p:sp>
        <p:sp>
          <p:nvSpPr>
            <p:cNvPr id="60" name="Freeform 156"/>
            <p:cNvSpPr>
              <a:spLocks noEditPoints="1"/>
            </p:cNvSpPr>
            <p:nvPr/>
          </p:nvSpPr>
          <p:spPr bwMode="auto">
            <a:xfrm>
              <a:off x="4144963" y="3632200"/>
              <a:ext cx="931863" cy="928687"/>
            </a:xfrm>
            <a:custGeom>
              <a:avLst/>
              <a:gdLst>
                <a:gd name="T0" fmla="*/ 375 w 439"/>
                <a:gd name="T1" fmla="*/ 64 h 438"/>
                <a:gd name="T2" fmla="*/ 220 w 439"/>
                <a:gd name="T3" fmla="*/ 0 h 438"/>
                <a:gd name="T4" fmla="*/ 0 w 439"/>
                <a:gd name="T5" fmla="*/ 218 h 438"/>
                <a:gd name="T6" fmla="*/ 64 w 439"/>
                <a:gd name="T7" fmla="*/ 374 h 438"/>
                <a:gd name="T8" fmla="*/ 219 w 439"/>
                <a:gd name="T9" fmla="*/ 438 h 438"/>
                <a:gd name="T10" fmla="*/ 374 w 439"/>
                <a:gd name="T11" fmla="*/ 374 h 438"/>
                <a:gd name="T12" fmla="*/ 439 w 439"/>
                <a:gd name="T13" fmla="*/ 219 h 438"/>
                <a:gd name="T14" fmla="*/ 375 w 439"/>
                <a:gd name="T15" fmla="*/ 64 h 438"/>
                <a:gd name="T16" fmla="*/ 350 w 439"/>
                <a:gd name="T17" fmla="*/ 350 h 438"/>
                <a:gd name="T18" fmla="*/ 220 w 439"/>
                <a:gd name="T19" fmla="*/ 403 h 438"/>
                <a:gd name="T20" fmla="*/ 90 w 439"/>
                <a:gd name="T21" fmla="*/ 349 h 438"/>
                <a:gd name="T22" fmla="*/ 36 w 439"/>
                <a:gd name="T23" fmla="*/ 219 h 438"/>
                <a:gd name="T24" fmla="*/ 221 w 439"/>
                <a:gd name="T25" fmla="*/ 35 h 438"/>
                <a:gd name="T26" fmla="*/ 405 w 439"/>
                <a:gd name="T27" fmla="*/ 219 h 438"/>
                <a:gd name="T28" fmla="*/ 350 w 439"/>
                <a:gd name="T29" fmla="*/ 350 h 4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439" h="438">
                  <a:moveTo>
                    <a:pt x="375" y="64"/>
                  </a:moveTo>
                  <a:cubicBezTo>
                    <a:pt x="334" y="23"/>
                    <a:pt x="279" y="0"/>
                    <a:pt x="220" y="0"/>
                  </a:cubicBezTo>
                  <a:cubicBezTo>
                    <a:pt x="99" y="0"/>
                    <a:pt x="1" y="98"/>
                    <a:pt x="0" y="218"/>
                  </a:cubicBezTo>
                  <a:cubicBezTo>
                    <a:pt x="0" y="277"/>
                    <a:pt x="23" y="332"/>
                    <a:pt x="64" y="374"/>
                  </a:cubicBezTo>
                  <a:cubicBezTo>
                    <a:pt x="106" y="415"/>
                    <a:pt x="161" y="438"/>
                    <a:pt x="219" y="438"/>
                  </a:cubicBezTo>
                  <a:cubicBezTo>
                    <a:pt x="278" y="438"/>
                    <a:pt x="333" y="416"/>
                    <a:pt x="374" y="374"/>
                  </a:cubicBezTo>
                  <a:cubicBezTo>
                    <a:pt x="416" y="333"/>
                    <a:pt x="439" y="278"/>
                    <a:pt x="439" y="219"/>
                  </a:cubicBezTo>
                  <a:cubicBezTo>
                    <a:pt x="439" y="161"/>
                    <a:pt x="416" y="106"/>
                    <a:pt x="375" y="64"/>
                  </a:cubicBezTo>
                  <a:close/>
                  <a:moveTo>
                    <a:pt x="350" y="350"/>
                  </a:moveTo>
                  <a:cubicBezTo>
                    <a:pt x="315" y="384"/>
                    <a:pt x="269" y="403"/>
                    <a:pt x="220" y="403"/>
                  </a:cubicBezTo>
                  <a:cubicBezTo>
                    <a:pt x="171" y="403"/>
                    <a:pt x="124" y="384"/>
                    <a:pt x="90" y="349"/>
                  </a:cubicBezTo>
                  <a:cubicBezTo>
                    <a:pt x="55" y="314"/>
                    <a:pt x="36" y="268"/>
                    <a:pt x="36" y="219"/>
                  </a:cubicBezTo>
                  <a:cubicBezTo>
                    <a:pt x="36" y="117"/>
                    <a:pt x="119" y="34"/>
                    <a:pt x="221" y="35"/>
                  </a:cubicBezTo>
                  <a:cubicBezTo>
                    <a:pt x="322" y="35"/>
                    <a:pt x="405" y="118"/>
                    <a:pt x="405" y="219"/>
                  </a:cubicBezTo>
                  <a:cubicBezTo>
                    <a:pt x="405" y="269"/>
                    <a:pt x="385" y="315"/>
                    <a:pt x="350" y="35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14300" tIns="57150" rIns="114300" bIns="57150" numCol="1" anchor="t" anchorCtr="0" compatLnSpc="1">
              <a:prstTxWarp prst="textNoShape">
                <a:avLst/>
              </a:prstTxWarp>
            </a:bodyPr>
            <a:lstStyle/>
            <a:p>
              <a:endParaRPr lang="en-US" sz="2250" dirty="0"/>
            </a:p>
          </p:txBody>
        </p:sp>
        <p:sp>
          <p:nvSpPr>
            <p:cNvPr id="61" name="Freeform 157"/>
            <p:cNvSpPr>
              <a:spLocks noEditPoints="1"/>
            </p:cNvSpPr>
            <p:nvPr/>
          </p:nvSpPr>
          <p:spPr bwMode="auto">
            <a:xfrm>
              <a:off x="4275138" y="3759200"/>
              <a:ext cx="676275" cy="674687"/>
            </a:xfrm>
            <a:custGeom>
              <a:avLst/>
              <a:gdLst>
                <a:gd name="T0" fmla="*/ 0 w 319"/>
                <a:gd name="T1" fmla="*/ 159 h 318"/>
                <a:gd name="T2" fmla="*/ 159 w 319"/>
                <a:gd name="T3" fmla="*/ 318 h 318"/>
                <a:gd name="T4" fmla="*/ 318 w 319"/>
                <a:gd name="T5" fmla="*/ 159 h 318"/>
                <a:gd name="T6" fmla="*/ 227 w 319"/>
                <a:gd name="T7" fmla="*/ 33 h 318"/>
                <a:gd name="T8" fmla="*/ 237 w 319"/>
                <a:gd name="T9" fmla="*/ 43 h 318"/>
                <a:gd name="T10" fmla="*/ 227 w 319"/>
                <a:gd name="T11" fmla="*/ 53 h 318"/>
                <a:gd name="T12" fmla="*/ 216 w 319"/>
                <a:gd name="T13" fmla="*/ 43 h 318"/>
                <a:gd name="T14" fmla="*/ 153 w 319"/>
                <a:gd name="T15" fmla="*/ 16 h 318"/>
                <a:gd name="T16" fmla="*/ 170 w 319"/>
                <a:gd name="T17" fmla="*/ 16 h 318"/>
                <a:gd name="T18" fmla="*/ 161 w 319"/>
                <a:gd name="T19" fmla="*/ 37 h 318"/>
                <a:gd name="T20" fmla="*/ 153 w 319"/>
                <a:gd name="T21" fmla="*/ 16 h 318"/>
                <a:gd name="T22" fmla="*/ 96 w 319"/>
                <a:gd name="T23" fmla="*/ 33 h 318"/>
                <a:gd name="T24" fmla="*/ 106 w 319"/>
                <a:gd name="T25" fmla="*/ 43 h 318"/>
                <a:gd name="T26" fmla="*/ 86 w 319"/>
                <a:gd name="T27" fmla="*/ 43 h 318"/>
                <a:gd name="T28" fmla="*/ 22 w 319"/>
                <a:gd name="T29" fmla="*/ 166 h 318"/>
                <a:gd name="T30" fmla="*/ 22 w 319"/>
                <a:gd name="T31" fmla="*/ 149 h 318"/>
                <a:gd name="T32" fmla="*/ 40 w 319"/>
                <a:gd name="T33" fmla="*/ 149 h 318"/>
                <a:gd name="T34" fmla="*/ 39 w 319"/>
                <a:gd name="T35" fmla="*/ 166 h 318"/>
                <a:gd name="T36" fmla="*/ 22 w 319"/>
                <a:gd name="T37" fmla="*/ 166 h 318"/>
                <a:gd name="T38" fmla="*/ 38 w 319"/>
                <a:gd name="T39" fmla="*/ 224 h 318"/>
                <a:gd name="T40" fmla="*/ 58 w 319"/>
                <a:gd name="T41" fmla="*/ 224 h 318"/>
                <a:gd name="T42" fmla="*/ 56 w 319"/>
                <a:gd name="T43" fmla="*/ 98 h 318"/>
                <a:gd name="T44" fmla="*/ 39 w 319"/>
                <a:gd name="T45" fmla="*/ 91 h 318"/>
                <a:gd name="T46" fmla="*/ 49 w 319"/>
                <a:gd name="T47" fmla="*/ 81 h 318"/>
                <a:gd name="T48" fmla="*/ 59 w 319"/>
                <a:gd name="T49" fmla="*/ 91 h 318"/>
                <a:gd name="T50" fmla="*/ 94 w 319"/>
                <a:gd name="T51" fmla="*/ 282 h 318"/>
                <a:gd name="T52" fmla="*/ 94 w 319"/>
                <a:gd name="T53" fmla="*/ 262 h 318"/>
                <a:gd name="T54" fmla="*/ 94 w 319"/>
                <a:gd name="T55" fmla="*/ 282 h 318"/>
                <a:gd name="T56" fmla="*/ 152 w 319"/>
                <a:gd name="T57" fmla="*/ 299 h 318"/>
                <a:gd name="T58" fmla="*/ 161 w 319"/>
                <a:gd name="T59" fmla="*/ 278 h 318"/>
                <a:gd name="T60" fmla="*/ 161 w 319"/>
                <a:gd name="T61" fmla="*/ 302 h 318"/>
                <a:gd name="T62" fmla="*/ 177 w 319"/>
                <a:gd name="T63" fmla="*/ 199 h 318"/>
                <a:gd name="T64" fmla="*/ 177 w 319"/>
                <a:gd name="T65" fmla="*/ 198 h 318"/>
                <a:gd name="T66" fmla="*/ 85 w 319"/>
                <a:gd name="T67" fmla="*/ 214 h 318"/>
                <a:gd name="T68" fmla="*/ 65 w 319"/>
                <a:gd name="T69" fmla="*/ 221 h 318"/>
                <a:gd name="T70" fmla="*/ 79 w 319"/>
                <a:gd name="T71" fmla="*/ 205 h 318"/>
                <a:gd name="T72" fmla="*/ 188 w 319"/>
                <a:gd name="T73" fmla="*/ 106 h 318"/>
                <a:gd name="T74" fmla="*/ 188 w 319"/>
                <a:gd name="T75" fmla="*/ 106 h 318"/>
                <a:gd name="T76" fmla="*/ 230 w 319"/>
                <a:gd name="T77" fmla="*/ 66 h 318"/>
                <a:gd name="T78" fmla="*/ 201 w 319"/>
                <a:gd name="T79" fmla="*/ 114 h 318"/>
                <a:gd name="T80" fmla="*/ 189 w 319"/>
                <a:gd name="T81" fmla="*/ 132 h 318"/>
                <a:gd name="T82" fmla="*/ 201 w 319"/>
                <a:gd name="T83" fmla="*/ 139 h 318"/>
                <a:gd name="T84" fmla="*/ 186 w 319"/>
                <a:gd name="T85" fmla="*/ 152 h 318"/>
                <a:gd name="T86" fmla="*/ 178 w 319"/>
                <a:gd name="T87" fmla="*/ 155 h 318"/>
                <a:gd name="T88" fmla="*/ 191 w 319"/>
                <a:gd name="T89" fmla="*/ 191 h 318"/>
                <a:gd name="T90" fmla="*/ 192 w 319"/>
                <a:gd name="T91" fmla="*/ 191 h 318"/>
                <a:gd name="T92" fmla="*/ 200 w 319"/>
                <a:gd name="T93" fmla="*/ 235 h 318"/>
                <a:gd name="T94" fmla="*/ 227 w 319"/>
                <a:gd name="T95" fmla="*/ 282 h 318"/>
                <a:gd name="T96" fmla="*/ 217 w 319"/>
                <a:gd name="T97" fmla="*/ 272 h 318"/>
                <a:gd name="T98" fmla="*/ 234 w 319"/>
                <a:gd name="T99" fmla="*/ 265 h 318"/>
                <a:gd name="T100" fmla="*/ 234 w 319"/>
                <a:gd name="T101" fmla="*/ 279 h 318"/>
                <a:gd name="T102" fmla="*/ 283 w 319"/>
                <a:gd name="T103" fmla="*/ 92 h 318"/>
                <a:gd name="T104" fmla="*/ 273 w 319"/>
                <a:gd name="T105" fmla="*/ 102 h 318"/>
                <a:gd name="T106" fmla="*/ 273 w 319"/>
                <a:gd name="T107" fmla="*/ 82 h 318"/>
                <a:gd name="T108" fmla="*/ 264 w 319"/>
                <a:gd name="T109" fmla="*/ 225 h 318"/>
                <a:gd name="T110" fmla="*/ 281 w 319"/>
                <a:gd name="T111" fmla="*/ 218 h 318"/>
                <a:gd name="T112" fmla="*/ 274 w 319"/>
                <a:gd name="T113" fmla="*/ 235 h 318"/>
                <a:gd name="T114" fmla="*/ 279 w 319"/>
                <a:gd name="T115" fmla="*/ 158 h 318"/>
                <a:gd name="T116" fmla="*/ 291 w 319"/>
                <a:gd name="T117" fmla="*/ 146 h 318"/>
                <a:gd name="T118" fmla="*/ 304 w 319"/>
                <a:gd name="T119" fmla="*/ 158 h 318"/>
                <a:gd name="T120" fmla="*/ 291 w 319"/>
                <a:gd name="T121" fmla="*/ 171 h 3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319" h="318">
                  <a:moveTo>
                    <a:pt x="160" y="0"/>
                  </a:moveTo>
                  <a:cubicBezTo>
                    <a:pt x="72" y="0"/>
                    <a:pt x="0" y="71"/>
                    <a:pt x="0" y="159"/>
                  </a:cubicBezTo>
                  <a:cubicBezTo>
                    <a:pt x="0" y="201"/>
                    <a:pt x="17" y="241"/>
                    <a:pt x="47" y="271"/>
                  </a:cubicBezTo>
                  <a:cubicBezTo>
                    <a:pt x="77" y="301"/>
                    <a:pt x="117" y="318"/>
                    <a:pt x="159" y="318"/>
                  </a:cubicBezTo>
                  <a:cubicBezTo>
                    <a:pt x="201" y="318"/>
                    <a:pt x="241" y="302"/>
                    <a:pt x="271" y="272"/>
                  </a:cubicBezTo>
                  <a:cubicBezTo>
                    <a:pt x="302" y="242"/>
                    <a:pt x="318" y="202"/>
                    <a:pt x="318" y="159"/>
                  </a:cubicBezTo>
                  <a:cubicBezTo>
                    <a:pt x="319" y="72"/>
                    <a:pt x="247" y="0"/>
                    <a:pt x="160" y="0"/>
                  </a:cubicBezTo>
                  <a:close/>
                  <a:moveTo>
                    <a:pt x="227" y="33"/>
                  </a:moveTo>
                  <a:cubicBezTo>
                    <a:pt x="229" y="33"/>
                    <a:pt x="232" y="34"/>
                    <a:pt x="234" y="36"/>
                  </a:cubicBezTo>
                  <a:cubicBezTo>
                    <a:pt x="236" y="38"/>
                    <a:pt x="237" y="41"/>
                    <a:pt x="237" y="43"/>
                  </a:cubicBezTo>
                  <a:cubicBezTo>
                    <a:pt x="237" y="46"/>
                    <a:pt x="236" y="49"/>
                    <a:pt x="234" y="50"/>
                  </a:cubicBezTo>
                  <a:cubicBezTo>
                    <a:pt x="232" y="52"/>
                    <a:pt x="229" y="53"/>
                    <a:pt x="227" y="53"/>
                  </a:cubicBezTo>
                  <a:cubicBezTo>
                    <a:pt x="224" y="53"/>
                    <a:pt x="221" y="52"/>
                    <a:pt x="219" y="50"/>
                  </a:cubicBezTo>
                  <a:cubicBezTo>
                    <a:pt x="217" y="49"/>
                    <a:pt x="216" y="46"/>
                    <a:pt x="216" y="43"/>
                  </a:cubicBezTo>
                  <a:cubicBezTo>
                    <a:pt x="216" y="38"/>
                    <a:pt x="221" y="33"/>
                    <a:pt x="227" y="33"/>
                  </a:cubicBezTo>
                  <a:close/>
                  <a:moveTo>
                    <a:pt x="153" y="16"/>
                  </a:moveTo>
                  <a:cubicBezTo>
                    <a:pt x="155" y="13"/>
                    <a:pt x="158" y="12"/>
                    <a:pt x="161" y="12"/>
                  </a:cubicBezTo>
                  <a:cubicBezTo>
                    <a:pt x="165" y="12"/>
                    <a:pt x="168" y="14"/>
                    <a:pt x="170" y="16"/>
                  </a:cubicBezTo>
                  <a:cubicBezTo>
                    <a:pt x="172" y="18"/>
                    <a:pt x="174" y="21"/>
                    <a:pt x="174" y="25"/>
                  </a:cubicBezTo>
                  <a:cubicBezTo>
                    <a:pt x="174" y="31"/>
                    <a:pt x="168" y="37"/>
                    <a:pt x="161" y="37"/>
                  </a:cubicBezTo>
                  <a:cubicBezTo>
                    <a:pt x="154" y="37"/>
                    <a:pt x="149" y="31"/>
                    <a:pt x="149" y="25"/>
                  </a:cubicBezTo>
                  <a:cubicBezTo>
                    <a:pt x="149" y="21"/>
                    <a:pt x="150" y="18"/>
                    <a:pt x="153" y="16"/>
                  </a:cubicBezTo>
                  <a:close/>
                  <a:moveTo>
                    <a:pt x="89" y="36"/>
                  </a:moveTo>
                  <a:cubicBezTo>
                    <a:pt x="91" y="34"/>
                    <a:pt x="93" y="33"/>
                    <a:pt x="96" y="33"/>
                  </a:cubicBezTo>
                  <a:cubicBezTo>
                    <a:pt x="99" y="33"/>
                    <a:pt x="101" y="34"/>
                    <a:pt x="103" y="36"/>
                  </a:cubicBezTo>
                  <a:cubicBezTo>
                    <a:pt x="105" y="38"/>
                    <a:pt x="106" y="40"/>
                    <a:pt x="106" y="43"/>
                  </a:cubicBezTo>
                  <a:cubicBezTo>
                    <a:pt x="106" y="49"/>
                    <a:pt x="101" y="53"/>
                    <a:pt x="96" y="53"/>
                  </a:cubicBezTo>
                  <a:cubicBezTo>
                    <a:pt x="90" y="53"/>
                    <a:pt x="86" y="49"/>
                    <a:pt x="86" y="43"/>
                  </a:cubicBezTo>
                  <a:cubicBezTo>
                    <a:pt x="86" y="40"/>
                    <a:pt x="87" y="38"/>
                    <a:pt x="89" y="36"/>
                  </a:cubicBezTo>
                  <a:close/>
                  <a:moveTo>
                    <a:pt x="22" y="166"/>
                  </a:moveTo>
                  <a:cubicBezTo>
                    <a:pt x="20" y="164"/>
                    <a:pt x="18" y="161"/>
                    <a:pt x="18" y="158"/>
                  </a:cubicBezTo>
                  <a:cubicBezTo>
                    <a:pt x="18" y="154"/>
                    <a:pt x="20" y="151"/>
                    <a:pt x="22" y="149"/>
                  </a:cubicBezTo>
                  <a:cubicBezTo>
                    <a:pt x="24" y="146"/>
                    <a:pt x="27" y="145"/>
                    <a:pt x="31" y="145"/>
                  </a:cubicBezTo>
                  <a:cubicBezTo>
                    <a:pt x="34" y="145"/>
                    <a:pt x="37" y="146"/>
                    <a:pt x="40" y="149"/>
                  </a:cubicBezTo>
                  <a:cubicBezTo>
                    <a:pt x="42" y="151"/>
                    <a:pt x="43" y="154"/>
                    <a:pt x="43" y="158"/>
                  </a:cubicBezTo>
                  <a:cubicBezTo>
                    <a:pt x="43" y="161"/>
                    <a:pt x="42" y="164"/>
                    <a:pt x="39" y="166"/>
                  </a:cubicBezTo>
                  <a:cubicBezTo>
                    <a:pt x="37" y="169"/>
                    <a:pt x="34" y="170"/>
                    <a:pt x="31" y="170"/>
                  </a:cubicBezTo>
                  <a:cubicBezTo>
                    <a:pt x="27" y="170"/>
                    <a:pt x="24" y="169"/>
                    <a:pt x="22" y="166"/>
                  </a:cubicBezTo>
                  <a:close/>
                  <a:moveTo>
                    <a:pt x="48" y="234"/>
                  </a:moveTo>
                  <a:cubicBezTo>
                    <a:pt x="42" y="234"/>
                    <a:pt x="38" y="230"/>
                    <a:pt x="38" y="224"/>
                  </a:cubicBezTo>
                  <a:cubicBezTo>
                    <a:pt x="38" y="219"/>
                    <a:pt x="42" y="214"/>
                    <a:pt x="48" y="214"/>
                  </a:cubicBezTo>
                  <a:cubicBezTo>
                    <a:pt x="53" y="214"/>
                    <a:pt x="58" y="219"/>
                    <a:pt x="58" y="224"/>
                  </a:cubicBezTo>
                  <a:cubicBezTo>
                    <a:pt x="58" y="230"/>
                    <a:pt x="53" y="234"/>
                    <a:pt x="48" y="234"/>
                  </a:cubicBezTo>
                  <a:close/>
                  <a:moveTo>
                    <a:pt x="56" y="98"/>
                  </a:moveTo>
                  <a:cubicBezTo>
                    <a:pt x="54" y="100"/>
                    <a:pt x="52" y="101"/>
                    <a:pt x="49" y="101"/>
                  </a:cubicBezTo>
                  <a:cubicBezTo>
                    <a:pt x="44" y="101"/>
                    <a:pt x="39" y="97"/>
                    <a:pt x="39" y="91"/>
                  </a:cubicBezTo>
                  <a:cubicBezTo>
                    <a:pt x="39" y="89"/>
                    <a:pt x="40" y="86"/>
                    <a:pt x="42" y="84"/>
                  </a:cubicBezTo>
                  <a:cubicBezTo>
                    <a:pt x="44" y="82"/>
                    <a:pt x="47" y="81"/>
                    <a:pt x="49" y="81"/>
                  </a:cubicBezTo>
                  <a:cubicBezTo>
                    <a:pt x="52" y="81"/>
                    <a:pt x="54" y="82"/>
                    <a:pt x="56" y="84"/>
                  </a:cubicBezTo>
                  <a:cubicBezTo>
                    <a:pt x="58" y="86"/>
                    <a:pt x="59" y="89"/>
                    <a:pt x="59" y="91"/>
                  </a:cubicBezTo>
                  <a:cubicBezTo>
                    <a:pt x="59" y="94"/>
                    <a:pt x="58" y="97"/>
                    <a:pt x="56" y="98"/>
                  </a:cubicBezTo>
                  <a:close/>
                  <a:moveTo>
                    <a:pt x="94" y="282"/>
                  </a:moveTo>
                  <a:cubicBezTo>
                    <a:pt x="89" y="282"/>
                    <a:pt x="84" y="277"/>
                    <a:pt x="84" y="272"/>
                  </a:cubicBezTo>
                  <a:cubicBezTo>
                    <a:pt x="84" y="266"/>
                    <a:pt x="89" y="262"/>
                    <a:pt x="94" y="262"/>
                  </a:cubicBezTo>
                  <a:cubicBezTo>
                    <a:pt x="100" y="262"/>
                    <a:pt x="104" y="266"/>
                    <a:pt x="105" y="272"/>
                  </a:cubicBezTo>
                  <a:cubicBezTo>
                    <a:pt x="104" y="277"/>
                    <a:pt x="100" y="282"/>
                    <a:pt x="94" y="282"/>
                  </a:cubicBezTo>
                  <a:close/>
                  <a:moveTo>
                    <a:pt x="161" y="302"/>
                  </a:moveTo>
                  <a:cubicBezTo>
                    <a:pt x="157" y="302"/>
                    <a:pt x="154" y="301"/>
                    <a:pt x="152" y="299"/>
                  </a:cubicBezTo>
                  <a:cubicBezTo>
                    <a:pt x="150" y="296"/>
                    <a:pt x="148" y="293"/>
                    <a:pt x="148" y="290"/>
                  </a:cubicBezTo>
                  <a:cubicBezTo>
                    <a:pt x="148" y="283"/>
                    <a:pt x="154" y="277"/>
                    <a:pt x="161" y="278"/>
                  </a:cubicBezTo>
                  <a:cubicBezTo>
                    <a:pt x="168" y="278"/>
                    <a:pt x="173" y="283"/>
                    <a:pt x="173" y="290"/>
                  </a:cubicBezTo>
                  <a:cubicBezTo>
                    <a:pt x="173" y="297"/>
                    <a:pt x="168" y="302"/>
                    <a:pt x="161" y="302"/>
                  </a:cubicBezTo>
                  <a:close/>
                  <a:moveTo>
                    <a:pt x="200" y="235"/>
                  </a:moveTo>
                  <a:cubicBezTo>
                    <a:pt x="177" y="199"/>
                    <a:pt x="177" y="199"/>
                    <a:pt x="177" y="199"/>
                  </a:cubicBezTo>
                  <a:cubicBezTo>
                    <a:pt x="177" y="198"/>
                    <a:pt x="177" y="198"/>
                    <a:pt x="177" y="198"/>
                  </a:cubicBezTo>
                  <a:cubicBezTo>
                    <a:pt x="177" y="198"/>
                    <a:pt x="177" y="198"/>
                    <a:pt x="177" y="198"/>
                  </a:cubicBezTo>
                  <a:cubicBezTo>
                    <a:pt x="162" y="166"/>
                    <a:pt x="162" y="166"/>
                    <a:pt x="162" y="166"/>
                  </a:cubicBezTo>
                  <a:cubicBezTo>
                    <a:pt x="135" y="182"/>
                    <a:pt x="85" y="214"/>
                    <a:pt x="85" y="214"/>
                  </a:cubicBezTo>
                  <a:cubicBezTo>
                    <a:pt x="83" y="216"/>
                    <a:pt x="81" y="216"/>
                    <a:pt x="80" y="216"/>
                  </a:cubicBezTo>
                  <a:cubicBezTo>
                    <a:pt x="65" y="221"/>
                    <a:pt x="65" y="221"/>
                    <a:pt x="65" y="221"/>
                  </a:cubicBezTo>
                  <a:cubicBezTo>
                    <a:pt x="75" y="208"/>
                    <a:pt x="75" y="208"/>
                    <a:pt x="75" y="208"/>
                  </a:cubicBezTo>
                  <a:cubicBezTo>
                    <a:pt x="75" y="208"/>
                    <a:pt x="77" y="206"/>
                    <a:pt x="79" y="205"/>
                  </a:cubicBezTo>
                  <a:cubicBezTo>
                    <a:pt x="79" y="205"/>
                    <a:pt x="137" y="167"/>
                    <a:pt x="161" y="151"/>
                  </a:cubicBezTo>
                  <a:cubicBezTo>
                    <a:pt x="188" y="106"/>
                    <a:pt x="188" y="106"/>
                    <a:pt x="188" y="106"/>
                  </a:cubicBezTo>
                  <a:cubicBezTo>
                    <a:pt x="188" y="106"/>
                    <a:pt x="188" y="106"/>
                    <a:pt x="188" y="106"/>
                  </a:cubicBezTo>
                  <a:cubicBezTo>
                    <a:pt x="188" y="106"/>
                    <a:pt x="188" y="106"/>
                    <a:pt x="188" y="106"/>
                  </a:cubicBezTo>
                  <a:cubicBezTo>
                    <a:pt x="221" y="60"/>
                    <a:pt x="221" y="60"/>
                    <a:pt x="221" y="60"/>
                  </a:cubicBezTo>
                  <a:cubicBezTo>
                    <a:pt x="230" y="66"/>
                    <a:pt x="230" y="66"/>
                    <a:pt x="230" y="66"/>
                  </a:cubicBezTo>
                  <a:cubicBezTo>
                    <a:pt x="202" y="114"/>
                    <a:pt x="202" y="114"/>
                    <a:pt x="202" y="114"/>
                  </a:cubicBezTo>
                  <a:cubicBezTo>
                    <a:pt x="201" y="114"/>
                    <a:pt x="201" y="114"/>
                    <a:pt x="201" y="114"/>
                  </a:cubicBezTo>
                  <a:cubicBezTo>
                    <a:pt x="201" y="114"/>
                    <a:pt x="201" y="114"/>
                    <a:pt x="201" y="114"/>
                  </a:cubicBezTo>
                  <a:cubicBezTo>
                    <a:pt x="189" y="132"/>
                    <a:pt x="189" y="132"/>
                    <a:pt x="189" y="132"/>
                  </a:cubicBezTo>
                  <a:cubicBezTo>
                    <a:pt x="193" y="130"/>
                    <a:pt x="198" y="130"/>
                    <a:pt x="200" y="133"/>
                  </a:cubicBezTo>
                  <a:cubicBezTo>
                    <a:pt x="201" y="135"/>
                    <a:pt x="202" y="137"/>
                    <a:pt x="201" y="139"/>
                  </a:cubicBezTo>
                  <a:cubicBezTo>
                    <a:pt x="201" y="141"/>
                    <a:pt x="199" y="143"/>
                    <a:pt x="197" y="145"/>
                  </a:cubicBezTo>
                  <a:cubicBezTo>
                    <a:pt x="197" y="145"/>
                    <a:pt x="186" y="152"/>
                    <a:pt x="186" y="152"/>
                  </a:cubicBezTo>
                  <a:cubicBezTo>
                    <a:pt x="184" y="153"/>
                    <a:pt x="182" y="154"/>
                    <a:pt x="180" y="154"/>
                  </a:cubicBezTo>
                  <a:cubicBezTo>
                    <a:pt x="179" y="155"/>
                    <a:pt x="179" y="155"/>
                    <a:pt x="178" y="155"/>
                  </a:cubicBezTo>
                  <a:cubicBezTo>
                    <a:pt x="178" y="155"/>
                    <a:pt x="176" y="157"/>
                    <a:pt x="172" y="159"/>
                  </a:cubicBezTo>
                  <a:cubicBezTo>
                    <a:pt x="191" y="191"/>
                    <a:pt x="191" y="191"/>
                    <a:pt x="191" y="191"/>
                  </a:cubicBezTo>
                  <a:cubicBezTo>
                    <a:pt x="191" y="191"/>
                    <a:pt x="191" y="191"/>
                    <a:pt x="191" y="191"/>
                  </a:cubicBezTo>
                  <a:cubicBezTo>
                    <a:pt x="192" y="191"/>
                    <a:pt x="192" y="191"/>
                    <a:pt x="192" y="191"/>
                  </a:cubicBezTo>
                  <a:cubicBezTo>
                    <a:pt x="209" y="231"/>
                    <a:pt x="209" y="231"/>
                    <a:pt x="209" y="231"/>
                  </a:cubicBezTo>
                  <a:lnTo>
                    <a:pt x="200" y="235"/>
                  </a:lnTo>
                  <a:close/>
                  <a:moveTo>
                    <a:pt x="234" y="279"/>
                  </a:moveTo>
                  <a:cubicBezTo>
                    <a:pt x="232" y="281"/>
                    <a:pt x="230" y="282"/>
                    <a:pt x="227" y="282"/>
                  </a:cubicBezTo>
                  <a:cubicBezTo>
                    <a:pt x="224" y="282"/>
                    <a:pt x="222" y="281"/>
                    <a:pt x="220" y="279"/>
                  </a:cubicBezTo>
                  <a:cubicBezTo>
                    <a:pt x="218" y="277"/>
                    <a:pt x="217" y="275"/>
                    <a:pt x="217" y="272"/>
                  </a:cubicBezTo>
                  <a:cubicBezTo>
                    <a:pt x="217" y="266"/>
                    <a:pt x="221" y="262"/>
                    <a:pt x="227" y="262"/>
                  </a:cubicBezTo>
                  <a:cubicBezTo>
                    <a:pt x="230" y="262"/>
                    <a:pt x="232" y="263"/>
                    <a:pt x="234" y="265"/>
                  </a:cubicBezTo>
                  <a:cubicBezTo>
                    <a:pt x="236" y="267"/>
                    <a:pt x="237" y="269"/>
                    <a:pt x="237" y="272"/>
                  </a:cubicBezTo>
                  <a:cubicBezTo>
                    <a:pt x="237" y="275"/>
                    <a:pt x="236" y="277"/>
                    <a:pt x="234" y="279"/>
                  </a:cubicBezTo>
                  <a:close/>
                  <a:moveTo>
                    <a:pt x="273" y="82"/>
                  </a:moveTo>
                  <a:cubicBezTo>
                    <a:pt x="279" y="82"/>
                    <a:pt x="283" y="86"/>
                    <a:pt x="283" y="92"/>
                  </a:cubicBezTo>
                  <a:cubicBezTo>
                    <a:pt x="283" y="95"/>
                    <a:pt x="282" y="97"/>
                    <a:pt x="280" y="99"/>
                  </a:cubicBezTo>
                  <a:cubicBezTo>
                    <a:pt x="278" y="101"/>
                    <a:pt x="276" y="102"/>
                    <a:pt x="273" y="102"/>
                  </a:cubicBezTo>
                  <a:cubicBezTo>
                    <a:pt x="267" y="102"/>
                    <a:pt x="263" y="97"/>
                    <a:pt x="263" y="92"/>
                  </a:cubicBezTo>
                  <a:cubicBezTo>
                    <a:pt x="263" y="86"/>
                    <a:pt x="268" y="82"/>
                    <a:pt x="273" y="82"/>
                  </a:cubicBezTo>
                  <a:close/>
                  <a:moveTo>
                    <a:pt x="274" y="235"/>
                  </a:moveTo>
                  <a:cubicBezTo>
                    <a:pt x="268" y="235"/>
                    <a:pt x="264" y="230"/>
                    <a:pt x="264" y="225"/>
                  </a:cubicBezTo>
                  <a:cubicBezTo>
                    <a:pt x="264" y="219"/>
                    <a:pt x="268" y="215"/>
                    <a:pt x="274" y="215"/>
                  </a:cubicBezTo>
                  <a:cubicBezTo>
                    <a:pt x="277" y="215"/>
                    <a:pt x="279" y="216"/>
                    <a:pt x="281" y="218"/>
                  </a:cubicBezTo>
                  <a:cubicBezTo>
                    <a:pt x="283" y="220"/>
                    <a:pt x="284" y="222"/>
                    <a:pt x="284" y="225"/>
                  </a:cubicBezTo>
                  <a:cubicBezTo>
                    <a:pt x="284" y="230"/>
                    <a:pt x="279" y="235"/>
                    <a:pt x="274" y="235"/>
                  </a:cubicBezTo>
                  <a:close/>
                  <a:moveTo>
                    <a:pt x="291" y="171"/>
                  </a:moveTo>
                  <a:cubicBezTo>
                    <a:pt x="284" y="171"/>
                    <a:pt x="279" y="165"/>
                    <a:pt x="279" y="158"/>
                  </a:cubicBezTo>
                  <a:cubicBezTo>
                    <a:pt x="279" y="155"/>
                    <a:pt x="280" y="152"/>
                    <a:pt x="282" y="149"/>
                  </a:cubicBezTo>
                  <a:cubicBezTo>
                    <a:pt x="285" y="147"/>
                    <a:pt x="288" y="146"/>
                    <a:pt x="291" y="146"/>
                  </a:cubicBezTo>
                  <a:cubicBezTo>
                    <a:pt x="295" y="146"/>
                    <a:pt x="298" y="147"/>
                    <a:pt x="300" y="150"/>
                  </a:cubicBezTo>
                  <a:cubicBezTo>
                    <a:pt x="302" y="152"/>
                    <a:pt x="304" y="155"/>
                    <a:pt x="304" y="158"/>
                  </a:cubicBezTo>
                  <a:cubicBezTo>
                    <a:pt x="304" y="162"/>
                    <a:pt x="302" y="165"/>
                    <a:pt x="300" y="167"/>
                  </a:cubicBezTo>
                  <a:cubicBezTo>
                    <a:pt x="298" y="169"/>
                    <a:pt x="294" y="171"/>
                    <a:pt x="291" y="17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14300" tIns="57150" rIns="114300" bIns="57150" numCol="1" anchor="t" anchorCtr="0" compatLnSpc="1">
              <a:prstTxWarp prst="textNoShape">
                <a:avLst/>
              </a:prstTxWarp>
            </a:bodyPr>
            <a:lstStyle/>
            <a:p>
              <a:endParaRPr lang="en-US" sz="2250" dirty="0"/>
            </a:p>
          </p:txBody>
        </p:sp>
      </p:grpSp>
    </p:spTree>
    <p:extLst>
      <p:ext uri="{BB962C8B-B14F-4D97-AF65-F5344CB8AC3E}">
        <p14:creationId xmlns:p14="http://schemas.microsoft.com/office/powerpoint/2010/main" val="911228959"/>
      </p:ext>
    </p:extLst>
  </p:cSld>
  <p:clrMapOvr>
    <a:masterClrMapping/>
  </p:clrMapOvr>
  <p:transition>
    <p:fade/>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8729A1C9-1EE0-45FD-BA18-8C10EF1237A6}"/>
              </a:ext>
            </a:extLst>
          </p:cNvPr>
          <p:cNvSpPr>
            <a:spLocks noGrp="1"/>
          </p:cNvSpPr>
          <p:nvPr>
            <p:ph type="title"/>
          </p:nvPr>
        </p:nvSpPr>
        <p:spPr/>
        <p:txBody>
          <a:bodyPr/>
          <a:lstStyle/>
          <a:p>
            <a:r>
              <a:rPr lang="en-US" dirty="0">
                <a:latin typeface="+mn-lt"/>
              </a:rPr>
              <a:t>Course Agenda</a:t>
            </a:r>
          </a:p>
        </p:txBody>
      </p:sp>
      <p:graphicFrame>
        <p:nvGraphicFramePr>
          <p:cNvPr id="17" name="Table Placeholder 5"/>
          <p:cNvGraphicFramePr>
            <a:graphicFrameLocks/>
          </p:cNvGraphicFramePr>
          <p:nvPr>
            <p:extLst>
              <p:ext uri="{D42A27DB-BD31-4B8C-83A1-F6EECF244321}">
                <p14:modId xmlns:p14="http://schemas.microsoft.com/office/powerpoint/2010/main" val="2630266769"/>
              </p:ext>
            </p:extLst>
          </p:nvPr>
        </p:nvGraphicFramePr>
        <p:xfrm>
          <a:off x="600363" y="931780"/>
          <a:ext cx="11018982" cy="3924477"/>
        </p:xfrm>
        <a:graphic>
          <a:graphicData uri="http://schemas.openxmlformats.org/drawingml/2006/table">
            <a:tbl>
              <a:tblPr/>
              <a:tblGrid>
                <a:gridCol w="11018982">
                  <a:extLst>
                    <a:ext uri="{9D8B030D-6E8A-4147-A177-3AD203B41FA5}">
                      <a16:colId xmlns:a16="http://schemas.microsoft.com/office/drawing/2014/main" val="20000"/>
                    </a:ext>
                  </a:extLst>
                </a:gridCol>
              </a:tblGrid>
              <a:tr h="436053">
                <a:tc>
                  <a:txBody>
                    <a:bodyPr/>
                    <a:lstStyle/>
                    <a:p>
                      <a:r>
                        <a:rPr lang="en-US" sz="2000" b="0" dirty="0">
                          <a:solidFill>
                            <a:schemeClr val="bg1"/>
                          </a:solidFill>
                        </a:rPr>
                        <a:t>Agenda Items</a:t>
                      </a:r>
                    </a:p>
                  </a:txBody>
                  <a:tcPr marL="184965" marR="92483" anchor="ctr">
                    <a:lnL w="76200" cap="flat" cmpd="sng" algn="ctr">
                      <a:noFill/>
                      <a:prstDash val="solid"/>
                      <a:round/>
                      <a:headEnd type="none" w="med" len="med"/>
                      <a:tailEnd type="none" w="med" len="med"/>
                    </a:lnL>
                    <a:lnR w="9525" cap="flat" cmpd="sng" algn="ctr">
                      <a:noFill/>
                      <a:prstDash val="solid"/>
                      <a:round/>
                      <a:headEnd type="none" w="med" len="med"/>
                      <a:tailEnd type="none" w="med" len="med"/>
                    </a:lnR>
                    <a:lnT w="76200" cap="flat" cmpd="sng" algn="ctr">
                      <a:noFill/>
                      <a:prstDash val="solid"/>
                      <a:round/>
                      <a:headEnd type="none" w="med" len="med"/>
                      <a:tailEnd type="none" w="med" len="med"/>
                    </a:lnT>
                    <a:lnB w="762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4"/>
                    </a:solidFill>
                  </a:tcPr>
                </a:tc>
                <a:extLst>
                  <a:ext uri="{0D108BD9-81ED-4DB2-BD59-A6C34878D82A}">
                    <a16:rowId xmlns:a16="http://schemas.microsoft.com/office/drawing/2014/main" val="10000"/>
                  </a:ext>
                </a:extLst>
              </a:tr>
              <a:tr h="436053">
                <a:tc>
                  <a:txBody>
                    <a:bodyPr/>
                    <a:lstStyle/>
                    <a:p>
                      <a:r>
                        <a:rPr lang="en-US" sz="2000" b="0" dirty="0"/>
                        <a:t>Glossary of Terms</a:t>
                      </a:r>
                    </a:p>
                  </a:txBody>
                  <a:tcPr marL="184965" marR="92483" anchor="ctr">
                    <a:lnL w="76200" cap="flat" cmpd="sng" algn="ctr">
                      <a:noFill/>
                      <a:prstDash val="solid"/>
                      <a:round/>
                      <a:headEnd type="none" w="med" len="med"/>
                      <a:tailEnd type="none" w="med" len="med"/>
                    </a:lnL>
                    <a:lnR w="9525" cap="flat" cmpd="sng" algn="ctr">
                      <a:noFill/>
                      <a:prstDash val="solid"/>
                      <a:round/>
                      <a:headEnd type="none" w="med" len="med"/>
                      <a:tailEnd type="none" w="med" len="med"/>
                    </a:lnR>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D0D0CE"/>
                    </a:solidFill>
                  </a:tcPr>
                </a:tc>
                <a:extLst>
                  <a:ext uri="{0D108BD9-81ED-4DB2-BD59-A6C34878D82A}">
                    <a16:rowId xmlns:a16="http://schemas.microsoft.com/office/drawing/2014/main" val="10002"/>
                  </a:ext>
                </a:extLst>
              </a:tr>
              <a:tr h="436053">
                <a:tc>
                  <a:txBody>
                    <a:bodyPr/>
                    <a:lstStyle/>
                    <a:p>
                      <a:r>
                        <a:rPr lang="en-US" sz="2000" dirty="0" smtClean="0"/>
                        <a:t>Overview – Process Scenario</a:t>
                      </a:r>
                      <a:endParaRPr lang="en-US" sz="2000" b="0" dirty="0">
                        <a:solidFill>
                          <a:schemeClr val="tx1"/>
                        </a:solidFill>
                      </a:endParaRPr>
                    </a:p>
                  </a:txBody>
                  <a:tcPr marL="184965" marR="92483" anchor="ctr">
                    <a:lnL w="76200" cap="flat" cmpd="sng" algn="ctr">
                      <a:noFill/>
                      <a:prstDash val="solid"/>
                      <a:round/>
                      <a:headEnd type="none" w="med" len="med"/>
                      <a:tailEnd type="none" w="med" len="med"/>
                    </a:lnL>
                    <a:lnR w="9525" cap="flat" cmpd="sng" algn="ctr">
                      <a:noFill/>
                      <a:prstDash val="solid"/>
                      <a:round/>
                      <a:headEnd type="none" w="med" len="med"/>
                      <a:tailEnd type="none" w="med" len="med"/>
                    </a:lnR>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D0D0CE"/>
                    </a:solidFill>
                  </a:tcPr>
                </a:tc>
                <a:extLst>
                  <a:ext uri="{0D108BD9-81ED-4DB2-BD59-A6C34878D82A}">
                    <a16:rowId xmlns:a16="http://schemas.microsoft.com/office/drawing/2014/main" val="609654722"/>
                  </a:ext>
                </a:extLst>
              </a:tr>
              <a:tr h="436053">
                <a:tc>
                  <a:txBody>
                    <a:bodyPr/>
                    <a:lstStyle/>
                    <a:p>
                      <a:r>
                        <a:rPr lang="en-US" sz="2000" b="0" dirty="0">
                          <a:solidFill>
                            <a:schemeClr val="tx1"/>
                          </a:solidFill>
                        </a:rPr>
                        <a:t>Lesson 1</a:t>
                      </a:r>
                      <a:r>
                        <a:rPr lang="en-US" sz="2000" b="0" baseline="0" dirty="0">
                          <a:solidFill>
                            <a:schemeClr val="tx1"/>
                          </a:solidFill>
                        </a:rPr>
                        <a:t>: </a:t>
                      </a:r>
                      <a:r>
                        <a:rPr lang="en-US" sz="2000" b="0" dirty="0">
                          <a:solidFill>
                            <a:schemeClr val="tx1"/>
                          </a:solidFill>
                        </a:rPr>
                        <a:t>Create Supplier Account</a:t>
                      </a:r>
                    </a:p>
                  </a:txBody>
                  <a:tcPr marL="184965" marR="92483" anchor="ctr">
                    <a:lnL w="76200" cap="flat" cmpd="sng" algn="ctr">
                      <a:noFill/>
                      <a:prstDash val="solid"/>
                      <a:round/>
                      <a:headEnd type="none" w="med" len="med"/>
                      <a:tailEnd type="none" w="med" len="med"/>
                    </a:lnL>
                    <a:lnR w="9525" cap="flat" cmpd="sng" algn="ctr">
                      <a:noFill/>
                      <a:prstDash val="solid"/>
                      <a:round/>
                      <a:headEnd type="none" w="med" len="med"/>
                      <a:tailEnd type="none" w="med" len="med"/>
                    </a:lnR>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D0D0CE"/>
                    </a:solidFill>
                  </a:tcPr>
                </a:tc>
                <a:extLst>
                  <a:ext uri="{0D108BD9-81ED-4DB2-BD59-A6C34878D82A}">
                    <a16:rowId xmlns:a16="http://schemas.microsoft.com/office/drawing/2014/main" val="10004"/>
                  </a:ext>
                </a:extLst>
              </a:tr>
              <a:tr h="436053">
                <a:tc>
                  <a:txBody>
                    <a:bodyPr/>
                    <a:lstStyle/>
                    <a:p>
                      <a:r>
                        <a:rPr lang="en-US" sz="2000" b="0" dirty="0">
                          <a:solidFill>
                            <a:schemeClr val="tx1"/>
                          </a:solidFill>
                        </a:rPr>
                        <a:t>Lesson 2: Set Up Your Account</a:t>
                      </a:r>
                    </a:p>
                  </a:txBody>
                  <a:tcPr marL="184965" marR="92483" anchor="ctr">
                    <a:lnL w="76200" cap="flat" cmpd="sng" algn="ctr">
                      <a:noFill/>
                      <a:prstDash val="solid"/>
                      <a:round/>
                      <a:headEnd type="none" w="med" len="med"/>
                      <a:tailEnd type="none" w="med" len="med"/>
                    </a:lnL>
                    <a:lnR w="9525" cap="flat" cmpd="sng" algn="ctr">
                      <a:noFill/>
                      <a:prstDash val="solid"/>
                      <a:round/>
                      <a:headEnd type="none" w="med" len="med"/>
                      <a:tailEnd type="none" w="med" len="med"/>
                    </a:lnR>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2238814278"/>
                  </a:ext>
                </a:extLst>
              </a:tr>
              <a:tr h="436053">
                <a:tc>
                  <a:txBody>
                    <a:bodyPr/>
                    <a:lstStyle/>
                    <a:p>
                      <a:r>
                        <a:rPr lang="en-US" sz="2000" b="0" dirty="0">
                          <a:solidFill>
                            <a:schemeClr val="tx1"/>
                          </a:solidFill>
                        </a:rPr>
                        <a:t>Lesson 3: </a:t>
                      </a:r>
                      <a:r>
                        <a:rPr lang="en-US" sz="2000" b="0" dirty="0" smtClean="0">
                          <a:solidFill>
                            <a:schemeClr val="tx1"/>
                          </a:solidFill>
                        </a:rPr>
                        <a:t>View Purchase orders</a:t>
                      </a:r>
                      <a:endParaRPr lang="en-US" sz="2000" b="0" dirty="0">
                        <a:solidFill>
                          <a:schemeClr val="tx1"/>
                        </a:solidFill>
                      </a:endParaRPr>
                    </a:p>
                  </a:txBody>
                  <a:tcPr marL="184965" marR="92483" anchor="ctr">
                    <a:lnL w="76200" cap="flat" cmpd="sng" algn="ctr">
                      <a:noFill/>
                      <a:prstDash val="solid"/>
                      <a:round/>
                      <a:headEnd type="none" w="med" len="med"/>
                      <a:tailEnd type="none" w="med" len="med"/>
                    </a:lnL>
                    <a:lnR w="9525" cap="flat" cmpd="sng" algn="ctr">
                      <a:noFill/>
                      <a:prstDash val="solid"/>
                      <a:round/>
                      <a:headEnd type="none" w="med" len="med"/>
                      <a:tailEnd type="none" w="med" len="med"/>
                    </a:lnR>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2676770251"/>
                  </a:ext>
                </a:extLst>
              </a:tr>
              <a:tr h="436053">
                <a:tc>
                  <a:txBody>
                    <a:bodyPr/>
                    <a:lstStyle/>
                    <a:p>
                      <a:pPr marL="0" lvl="0" indent="0" algn="l">
                        <a:lnSpc>
                          <a:spcPct val="100000"/>
                        </a:lnSpc>
                        <a:spcBef>
                          <a:spcPts val="0"/>
                        </a:spcBef>
                        <a:spcAft>
                          <a:spcPts val="0"/>
                        </a:spcAft>
                        <a:buNone/>
                      </a:pPr>
                      <a:r>
                        <a:rPr lang="en-US" sz="2000" b="0" dirty="0">
                          <a:solidFill>
                            <a:schemeClr val="tx1"/>
                          </a:solidFill>
                        </a:rPr>
                        <a:t>Lesson 4: </a:t>
                      </a:r>
                      <a:r>
                        <a:rPr lang="en-US" sz="2000" b="0" dirty="0" smtClean="0">
                          <a:solidFill>
                            <a:schemeClr val="tx1"/>
                          </a:solidFill>
                        </a:rPr>
                        <a:t>Create OC, ASN</a:t>
                      </a:r>
                      <a:endParaRPr lang="en-US" sz="2000" b="0" dirty="0">
                        <a:solidFill>
                          <a:schemeClr val="tx1"/>
                        </a:solidFill>
                      </a:endParaRPr>
                    </a:p>
                  </a:txBody>
                  <a:tcPr marL="184965" marR="92483" anchor="ctr">
                    <a:lnL w="76200" cap="flat" cmpd="sng" algn="ctr">
                      <a:noFill/>
                      <a:prstDash val="solid"/>
                      <a:round/>
                      <a:headEnd type="none" w="med" len="med"/>
                      <a:tailEnd type="none" w="med" len="med"/>
                    </a:lnL>
                    <a:lnR w="9525" cap="flat" cmpd="sng" algn="ctr">
                      <a:noFill/>
                      <a:prstDash val="solid"/>
                      <a:round/>
                      <a:headEnd type="none" w="med" len="med"/>
                      <a:tailEnd type="none" w="med" len="med"/>
                    </a:lnR>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26398762"/>
                  </a:ext>
                </a:extLst>
              </a:tr>
              <a:tr h="436053">
                <a:tc>
                  <a:txBody>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lang="en-US" sz="2000" b="0" dirty="0">
                          <a:solidFill>
                            <a:schemeClr val="tx1"/>
                          </a:solidFill>
                        </a:rPr>
                        <a:t>Lesson 5: Invoice </a:t>
                      </a:r>
                      <a:r>
                        <a:rPr lang="en-US" sz="2000" b="0" dirty="0" smtClean="0">
                          <a:solidFill>
                            <a:schemeClr val="tx1"/>
                          </a:solidFill>
                        </a:rPr>
                        <a:t>Methods</a:t>
                      </a:r>
                      <a:endParaRPr lang="en-US" sz="2000" b="0" dirty="0">
                        <a:solidFill>
                          <a:schemeClr val="tx1"/>
                        </a:solidFill>
                      </a:endParaRPr>
                    </a:p>
                  </a:txBody>
                  <a:tcPr marL="184965" marR="92483" anchor="ctr">
                    <a:lnL w="76200" cap="flat" cmpd="sng" algn="ctr">
                      <a:noFill/>
                      <a:prstDash val="solid"/>
                      <a:round/>
                      <a:headEnd type="none" w="med" len="med"/>
                      <a:tailEnd type="none" w="med" len="med"/>
                    </a:lnL>
                    <a:lnR w="9525" cap="flat" cmpd="sng" algn="ctr">
                      <a:noFill/>
                      <a:prstDash val="solid"/>
                      <a:round/>
                      <a:headEnd type="none" w="med" len="med"/>
                      <a:tailEnd type="none" w="med" len="med"/>
                    </a:lnR>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10006"/>
                  </a:ext>
                </a:extLst>
              </a:tr>
              <a:tr h="436053">
                <a:tc>
                  <a:txBody>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lang="en-US" sz="2000" b="0" dirty="0">
                          <a:solidFill>
                            <a:schemeClr val="tx1"/>
                          </a:solidFill>
                        </a:rPr>
                        <a:t>Lesson 6: Ariba Network Help Resources</a:t>
                      </a:r>
                    </a:p>
                  </a:txBody>
                  <a:tcPr marL="184965" marR="92483" anchor="ctr">
                    <a:lnL w="76200" cap="flat" cmpd="sng" algn="ctr">
                      <a:noFill/>
                      <a:prstDash val="solid"/>
                      <a:round/>
                      <a:headEnd type="none" w="med" len="med"/>
                      <a:tailEnd type="none" w="med" len="med"/>
                    </a:lnL>
                    <a:lnR w="9525" cap="flat" cmpd="sng" algn="ctr">
                      <a:noFill/>
                      <a:prstDash val="solid"/>
                      <a:round/>
                      <a:headEnd type="none" w="med" len="med"/>
                      <a:tailEnd type="none" w="med" len="med"/>
                    </a:lnR>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2411661893"/>
                  </a:ext>
                </a:extLst>
              </a:tr>
            </a:tbl>
          </a:graphicData>
        </a:graphic>
      </p:graphicFrame>
    </p:spTree>
    <p:extLst>
      <p:ext uri="{BB962C8B-B14F-4D97-AF65-F5344CB8AC3E}">
        <p14:creationId xmlns:p14="http://schemas.microsoft.com/office/powerpoint/2010/main" val="166924468"/>
      </p:ext>
    </p:extLst>
  </p:cSld>
  <p:clrMapOvr>
    <a:masterClrMapping/>
  </p:clrMapOvr>
  <p:transition>
    <p:fade/>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1">
            <a:extLst>
              <a:ext uri="{FF2B5EF4-FFF2-40B4-BE49-F238E27FC236}">
                <a16:creationId xmlns:a16="http://schemas.microsoft.com/office/drawing/2014/main" id="{DEAD51FC-43D9-47A0-A49B-5BC286D5DA48}"/>
              </a:ext>
            </a:extLst>
          </p:cNvPr>
          <p:cNvSpPr>
            <a:spLocks noGrp="1"/>
          </p:cNvSpPr>
          <p:nvPr>
            <p:ph type="body" sz="quarter" idx="13"/>
          </p:nvPr>
        </p:nvSpPr>
        <p:spPr/>
        <p:txBody>
          <a:bodyPr/>
          <a:lstStyle/>
          <a:p>
            <a:r>
              <a:rPr lang="en-US" sz="1800" dirty="0"/>
              <a:t>The following includes key terms and definitions used in this course:</a:t>
            </a:r>
          </a:p>
        </p:txBody>
      </p:sp>
      <p:sp>
        <p:nvSpPr>
          <p:cNvPr id="6" name="Title 5">
            <a:extLst>
              <a:ext uri="{FF2B5EF4-FFF2-40B4-BE49-F238E27FC236}">
                <a16:creationId xmlns:a16="http://schemas.microsoft.com/office/drawing/2014/main" id="{8729A1C9-1EE0-45FD-BA18-8C10EF1237A6}"/>
              </a:ext>
            </a:extLst>
          </p:cNvPr>
          <p:cNvSpPr>
            <a:spLocks noGrp="1"/>
          </p:cNvSpPr>
          <p:nvPr>
            <p:ph type="title"/>
          </p:nvPr>
        </p:nvSpPr>
        <p:spPr/>
        <p:txBody>
          <a:bodyPr/>
          <a:lstStyle/>
          <a:p>
            <a:r>
              <a:rPr lang="en-US" dirty="0"/>
              <a:t>Glossary of Terms</a:t>
            </a:r>
          </a:p>
        </p:txBody>
      </p:sp>
      <p:graphicFrame>
        <p:nvGraphicFramePr>
          <p:cNvPr id="21" name="Table 20"/>
          <p:cNvGraphicFramePr>
            <a:graphicFrameLocks noGrp="1"/>
          </p:cNvGraphicFramePr>
          <p:nvPr>
            <p:extLst>
              <p:ext uri="{D42A27DB-BD31-4B8C-83A1-F6EECF244321}">
                <p14:modId xmlns:p14="http://schemas.microsoft.com/office/powerpoint/2010/main" val="160437933"/>
              </p:ext>
            </p:extLst>
          </p:nvPr>
        </p:nvGraphicFramePr>
        <p:xfrm>
          <a:off x="469900" y="1239479"/>
          <a:ext cx="11000509" cy="5204868"/>
        </p:xfrm>
        <a:graphic>
          <a:graphicData uri="http://schemas.openxmlformats.org/drawingml/2006/table">
            <a:tbl>
              <a:tblPr firstRow="1" firstCol="1" bandRow="1">
                <a:tableStyleId>{17292A2E-F333-43FB-9621-5CBBE7FDCDCB}</a:tableStyleId>
              </a:tblPr>
              <a:tblGrid>
                <a:gridCol w="2116472">
                  <a:extLst>
                    <a:ext uri="{9D8B030D-6E8A-4147-A177-3AD203B41FA5}">
                      <a16:colId xmlns:a16="http://schemas.microsoft.com/office/drawing/2014/main" val="871982662"/>
                    </a:ext>
                  </a:extLst>
                </a:gridCol>
                <a:gridCol w="8884037">
                  <a:extLst>
                    <a:ext uri="{9D8B030D-6E8A-4147-A177-3AD203B41FA5}">
                      <a16:colId xmlns:a16="http://schemas.microsoft.com/office/drawing/2014/main" val="1688468219"/>
                    </a:ext>
                  </a:extLst>
                </a:gridCol>
              </a:tblGrid>
              <a:tr h="286483">
                <a:tc>
                  <a:txBody>
                    <a:bodyPr/>
                    <a:lstStyle/>
                    <a:p>
                      <a:r>
                        <a:rPr lang="en-US" sz="1400" dirty="0"/>
                        <a:t>Term</a:t>
                      </a:r>
                      <a:endParaRPr lang="en-US" sz="1400" dirty="0">
                        <a:solidFill>
                          <a:schemeClr val="bg1"/>
                        </a:solidFill>
                      </a:endParaRPr>
                    </a:p>
                  </a:txBody>
                  <a:tcPr/>
                </a:tc>
                <a:tc>
                  <a:txBody>
                    <a:bodyPr/>
                    <a:lstStyle/>
                    <a:p>
                      <a:r>
                        <a:rPr lang="en-US" sz="1400" dirty="0"/>
                        <a:t>Definition</a:t>
                      </a:r>
                      <a:endParaRPr lang="en-US" sz="1400" dirty="0">
                        <a:solidFill>
                          <a:schemeClr val="bg1"/>
                        </a:solidFill>
                      </a:endParaRPr>
                    </a:p>
                  </a:txBody>
                  <a:tcPr/>
                </a:tc>
                <a:extLst>
                  <a:ext uri="{0D108BD9-81ED-4DB2-BD59-A6C34878D82A}">
                    <a16:rowId xmlns:a16="http://schemas.microsoft.com/office/drawing/2014/main" val="1323709757"/>
                  </a:ext>
                </a:extLst>
              </a:tr>
              <a:tr h="523977">
                <a:tc>
                  <a:txBody>
                    <a:bodyPr/>
                    <a:lstStyle/>
                    <a:p>
                      <a:r>
                        <a:rPr lang="en-US" sz="1100" b="1" dirty="0">
                          <a:solidFill>
                            <a:schemeClr val="tx1"/>
                          </a:solidFill>
                        </a:rPr>
                        <a:t>ACH</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000" b="0" i="0" kern="1200" dirty="0">
                          <a:solidFill>
                            <a:schemeClr val="tx1"/>
                          </a:solidFill>
                          <a:effectLst/>
                          <a:latin typeface="+mn-lt"/>
                          <a:ea typeface="+mn-ea"/>
                          <a:cs typeface="+mn-cs"/>
                        </a:rPr>
                        <a:t>Method of electronic funds transfer that sellers may use to pay their SMP fees, and that buyers may use to pay their suppliers (North America only; limited supported banks; payment formats CTX, CCD, and CCD+ supported only).Also known as </a:t>
                      </a:r>
                      <a:r>
                        <a:rPr lang="en-US" sz="1000" b="0" i="1" kern="1200" dirty="0">
                          <a:solidFill>
                            <a:schemeClr val="tx1"/>
                          </a:solidFill>
                          <a:effectLst/>
                          <a:latin typeface="+mn-lt"/>
                          <a:ea typeface="+mn-ea"/>
                          <a:cs typeface="+mn-cs"/>
                        </a:rPr>
                        <a:t>Automated Clearing House</a:t>
                      </a:r>
                      <a:endParaRPr lang="en-US" sz="1000" b="0" i="0" kern="1200" dirty="0">
                        <a:solidFill>
                          <a:schemeClr val="tx1"/>
                        </a:solidFill>
                        <a:effectLst/>
                        <a:latin typeface="+mn-lt"/>
                        <a:ea typeface="+mn-ea"/>
                        <a:cs typeface="+mn-cs"/>
                      </a:endParaRPr>
                    </a:p>
                  </a:txBody>
                  <a:tcPr/>
                </a:tc>
                <a:extLst>
                  <a:ext uri="{0D108BD9-81ED-4DB2-BD59-A6C34878D82A}">
                    <a16:rowId xmlns:a16="http://schemas.microsoft.com/office/drawing/2014/main" val="137269071"/>
                  </a:ext>
                </a:extLst>
              </a:tr>
              <a:tr h="523977">
                <a:tc>
                  <a:txBody>
                    <a:bodyPr/>
                    <a:lstStyle/>
                    <a:p>
                      <a:r>
                        <a:rPr lang="en-US" sz="1100" b="1" dirty="0">
                          <a:solidFill>
                            <a:schemeClr val="tx1"/>
                          </a:solidFill>
                        </a:rPr>
                        <a:t>Ariba</a:t>
                      </a:r>
                      <a:r>
                        <a:rPr lang="en-US" sz="1100" b="1" baseline="0" dirty="0">
                          <a:solidFill>
                            <a:schemeClr val="tx1"/>
                          </a:solidFill>
                        </a:rPr>
                        <a:t> Network ID (ANID)</a:t>
                      </a:r>
                      <a:endParaRPr lang="en-US" sz="1100" b="1" dirty="0">
                        <a:solidFill>
                          <a:schemeClr val="tx1"/>
                        </a:solidFill>
                      </a:endParaRPr>
                    </a:p>
                  </a:txBody>
                  <a:tcPr/>
                </a:tc>
                <a:tc>
                  <a:txBody>
                    <a:bodyPr/>
                    <a:lstStyle/>
                    <a:p>
                      <a:r>
                        <a:rPr lang="en-US" sz="1000" b="0" i="0" kern="1200" dirty="0">
                          <a:solidFill>
                            <a:schemeClr val="tx1"/>
                          </a:solidFill>
                          <a:effectLst/>
                          <a:latin typeface="+mn-lt"/>
                          <a:ea typeface="+mn-ea"/>
                          <a:cs typeface="+mn-cs"/>
                        </a:rPr>
                        <a:t>The Ariba Network ID is a unique identifier for a buyer or supplier. The term is also referred to as Network ID in some CSV files and was formerly called Ariba Supplier Network (SN) ID. Suppliers and buyers both have ANIDs</a:t>
                      </a:r>
                      <a:endParaRPr lang="en-US" sz="1000" dirty="0">
                        <a:solidFill>
                          <a:schemeClr val="tx1"/>
                        </a:solidFill>
                      </a:endParaRPr>
                    </a:p>
                  </a:txBody>
                  <a:tcPr/>
                </a:tc>
                <a:extLst>
                  <a:ext uri="{0D108BD9-81ED-4DB2-BD59-A6C34878D82A}">
                    <a16:rowId xmlns:a16="http://schemas.microsoft.com/office/drawing/2014/main" val="4160228892"/>
                  </a:ext>
                </a:extLst>
              </a:tr>
              <a:tr h="755370">
                <a:tc>
                  <a:txBody>
                    <a:bodyPr/>
                    <a:lstStyle/>
                    <a:p>
                      <a:r>
                        <a:rPr lang="en-US" sz="1100" b="1" dirty="0">
                          <a:solidFill>
                            <a:schemeClr val="tx1"/>
                          </a:solidFill>
                        </a:rPr>
                        <a:t>Credit Memo</a:t>
                      </a:r>
                    </a:p>
                  </a:txBody>
                  <a:tcPr/>
                </a:tc>
                <a:tc>
                  <a:txBody>
                    <a:bodyPr/>
                    <a:lstStyle/>
                    <a:p>
                      <a:r>
                        <a:rPr lang="en-US" sz="1000" b="0" i="0" kern="1200" dirty="0">
                          <a:solidFill>
                            <a:schemeClr val="tx1"/>
                          </a:solidFill>
                          <a:effectLst/>
                          <a:latin typeface="+mn-lt"/>
                          <a:ea typeface="+mn-ea"/>
                          <a:cs typeface="+mn-cs"/>
                        </a:rPr>
                        <a:t>Credit memos reduce the amount owed under the terms of an earlier invoice. They are a type of invoice with the amount due as a negative number. The negative amount represents the amount the supplier owes to the buyer. Suppliers send credit memos for ordering, shipping, or billing problems they encounter in their day-to-day operations. Credit memos enable the account reconciliation and balancing required due to problems that trading partners regularly encounter. They do not automatically move money from the supplier to the buyer.</a:t>
                      </a:r>
                      <a:endParaRPr lang="en-US" sz="1000" dirty="0">
                        <a:solidFill>
                          <a:schemeClr val="tx1"/>
                        </a:solidFill>
                      </a:endParaRPr>
                    </a:p>
                  </a:txBody>
                  <a:tcPr/>
                </a:tc>
                <a:extLst>
                  <a:ext uri="{0D108BD9-81ED-4DB2-BD59-A6C34878D82A}">
                    <a16:rowId xmlns:a16="http://schemas.microsoft.com/office/drawing/2014/main" val="27099210"/>
                  </a:ext>
                </a:extLst>
              </a:tr>
              <a:tr h="523977">
                <a:tc>
                  <a:txBody>
                    <a:bodyPr/>
                    <a:lstStyle/>
                    <a:p>
                      <a:r>
                        <a:rPr lang="en-US" sz="1100" b="1" dirty="0">
                          <a:solidFill>
                            <a:schemeClr val="tx1"/>
                          </a:solidFill>
                        </a:rPr>
                        <a:t>Incoterms</a:t>
                      </a:r>
                    </a:p>
                  </a:txBody>
                  <a:tcPr/>
                </a:tc>
                <a:tc>
                  <a:txBody>
                    <a:bodyPr/>
                    <a:lstStyle/>
                    <a:p>
                      <a:r>
                        <a:rPr lang="en-US" sz="1000" b="0" i="0" kern="1200" dirty="0">
                          <a:solidFill>
                            <a:schemeClr val="tx1"/>
                          </a:solidFill>
                          <a:effectLst/>
                          <a:latin typeface="+mn-lt"/>
                          <a:ea typeface="+mn-ea"/>
                          <a:cs typeface="+mn-cs"/>
                        </a:rPr>
                        <a:t>The Incoterms rules, or International Commercial Terms, are a series of pre-defined commercial terms published by the International Chamber of Commerce (ICC) that are widely used in international commercial transactions or procurement processes</a:t>
                      </a:r>
                    </a:p>
                  </a:txBody>
                  <a:tcPr/>
                </a:tc>
                <a:extLst>
                  <a:ext uri="{0D108BD9-81ED-4DB2-BD59-A6C34878D82A}">
                    <a16:rowId xmlns:a16="http://schemas.microsoft.com/office/drawing/2014/main" val="4046118906"/>
                  </a:ext>
                </a:extLst>
              </a:tr>
              <a:tr h="620482">
                <a:tc>
                  <a:txBody>
                    <a:bodyPr/>
                    <a:lstStyle/>
                    <a:p>
                      <a:r>
                        <a:rPr lang="en-US" sz="1100" b="1" dirty="0">
                          <a:solidFill>
                            <a:schemeClr val="tx1"/>
                          </a:solidFill>
                        </a:rPr>
                        <a:t>Invoice</a:t>
                      </a:r>
                    </a:p>
                  </a:txBody>
                  <a:tcPr/>
                </a:tc>
                <a:tc>
                  <a:txBody>
                    <a:bodyPr/>
                    <a:lstStyle/>
                    <a:p>
                      <a:r>
                        <a:rPr lang="en-US" sz="1000" b="0" i="0" kern="1200" dirty="0">
                          <a:solidFill>
                            <a:schemeClr val="tx1"/>
                          </a:solidFill>
                          <a:effectLst/>
                          <a:latin typeface="+mn-lt"/>
                          <a:ea typeface="+mn-ea"/>
                          <a:cs typeface="+mn-cs"/>
                        </a:rPr>
                        <a:t>A request for payment, typically sent by a supplier. Invoices are usually created by the supplier and reflect an amount due for a purchase order or a contract. In the most typical case, invoices are sent to the buyer as cXML documents, over Ariba Network, and loaded into the procurement solution. Buyers can enter invoices on behalf of a supplier, for example, when a supplier sends a paper invoice</a:t>
                      </a:r>
                    </a:p>
                  </a:txBody>
                  <a:tcPr/>
                </a:tc>
                <a:extLst>
                  <a:ext uri="{0D108BD9-81ED-4DB2-BD59-A6C34878D82A}">
                    <a16:rowId xmlns:a16="http://schemas.microsoft.com/office/drawing/2014/main" val="2200301889"/>
                  </a:ext>
                </a:extLst>
              </a:tr>
              <a:tr h="523977">
                <a:tc>
                  <a:txBody>
                    <a:bodyPr/>
                    <a:lstStyle/>
                    <a:p>
                      <a:r>
                        <a:rPr lang="en-US" sz="1100" b="1" dirty="0">
                          <a:solidFill>
                            <a:schemeClr val="tx1"/>
                          </a:solidFill>
                        </a:rPr>
                        <a:t>Purchase</a:t>
                      </a:r>
                      <a:r>
                        <a:rPr lang="en-US" sz="1100" b="1" baseline="0" dirty="0">
                          <a:solidFill>
                            <a:schemeClr val="tx1"/>
                          </a:solidFill>
                        </a:rPr>
                        <a:t> Order</a:t>
                      </a:r>
                      <a:endParaRPr lang="en-US" sz="1100" b="1" dirty="0">
                        <a:solidFill>
                          <a:schemeClr val="tx1"/>
                        </a:solidFill>
                      </a:endParaRPr>
                    </a:p>
                  </a:txBody>
                  <a:tcPr/>
                </a:tc>
                <a:tc>
                  <a:txBody>
                    <a:bodyPr/>
                    <a:lstStyle/>
                    <a:p>
                      <a:r>
                        <a:rPr lang="en-US" sz="1000" b="0" i="0" kern="1200" dirty="0">
                          <a:solidFill>
                            <a:schemeClr val="tx1"/>
                          </a:solidFill>
                          <a:effectLst/>
                          <a:latin typeface="+mn-lt"/>
                          <a:ea typeface="+mn-ea"/>
                          <a:cs typeface="+mn-cs"/>
                        </a:rPr>
                        <a:t>An official request from a buyer to a supplier, asking the supplier to make a shipment. A purchase order is typically created after the purchase requisition has been fully approved</a:t>
                      </a:r>
                    </a:p>
                  </a:txBody>
                  <a:tcPr/>
                </a:tc>
                <a:extLst>
                  <a:ext uri="{0D108BD9-81ED-4DB2-BD59-A6C34878D82A}">
                    <a16:rowId xmlns:a16="http://schemas.microsoft.com/office/drawing/2014/main" val="3511368547"/>
                  </a:ext>
                </a:extLst>
              </a:tr>
              <a:tr h="620482">
                <a:tc>
                  <a:txBody>
                    <a:bodyPr/>
                    <a:lstStyle/>
                    <a:p>
                      <a:r>
                        <a:rPr lang="en-US" sz="1100" b="1" dirty="0">
                          <a:solidFill>
                            <a:schemeClr val="tx1"/>
                          </a:solidFill>
                        </a:rPr>
                        <a:t>Remittance Advice</a:t>
                      </a:r>
                    </a:p>
                  </a:txBody>
                  <a:tcPr/>
                </a:tc>
                <a:tc>
                  <a:txBody>
                    <a:bodyPr/>
                    <a:lstStyle/>
                    <a:p>
                      <a:r>
                        <a:rPr lang="en-US" sz="1000" b="0" i="0" kern="1200" dirty="0">
                          <a:solidFill>
                            <a:schemeClr val="tx1"/>
                          </a:solidFill>
                          <a:effectLst/>
                          <a:latin typeface="+mn-lt"/>
                          <a:ea typeface="+mn-ea"/>
                          <a:cs typeface="+mn-cs"/>
                        </a:rPr>
                        <a:t>Remittance advice data contains details about why, when, and how a payment was made. The data typically indicates the invoices included in the payment, the payment method used, bank information, discount amounts, and other information. Ariba Network routes remittance advice information to the buyer and the supplier, so both parties can verify the status of their payment activity. Invoicing solutions from SAP Ariba create a payment transaction document after receiving remittance advice data</a:t>
                      </a:r>
                    </a:p>
                  </a:txBody>
                  <a:tcPr/>
                </a:tc>
                <a:extLst>
                  <a:ext uri="{0D108BD9-81ED-4DB2-BD59-A6C34878D82A}">
                    <a16:rowId xmlns:a16="http://schemas.microsoft.com/office/drawing/2014/main" val="3355966657"/>
                  </a:ext>
                </a:extLst>
              </a:tr>
              <a:tr h="523977">
                <a:tc>
                  <a:txBody>
                    <a:bodyPr/>
                    <a:lstStyle/>
                    <a:p>
                      <a:r>
                        <a:rPr lang="en-US" sz="1100" b="1" dirty="0">
                          <a:solidFill>
                            <a:schemeClr val="tx1"/>
                          </a:solidFill>
                        </a:rPr>
                        <a:t>Withholding</a:t>
                      </a:r>
                      <a:r>
                        <a:rPr lang="en-US" sz="1100" b="1" baseline="0" dirty="0">
                          <a:solidFill>
                            <a:schemeClr val="tx1"/>
                          </a:solidFill>
                        </a:rPr>
                        <a:t> Tax</a:t>
                      </a:r>
                      <a:endParaRPr lang="en-US" sz="1100" b="1" dirty="0">
                        <a:solidFill>
                          <a:schemeClr val="tx1"/>
                        </a:solidFill>
                      </a:endParaRPr>
                    </a:p>
                  </a:txBody>
                  <a:tcPr/>
                </a:tc>
                <a:tc>
                  <a:txBody>
                    <a:bodyPr/>
                    <a:lstStyle/>
                    <a:p>
                      <a:r>
                        <a:rPr lang="en-US" sz="1000" b="0" i="0" kern="1200" dirty="0">
                          <a:solidFill>
                            <a:schemeClr val="tx1"/>
                          </a:solidFill>
                          <a:effectLst/>
                          <a:latin typeface="+mn-lt"/>
                          <a:ea typeface="+mn-ea"/>
                          <a:cs typeface="+mn-cs"/>
                        </a:rPr>
                        <a:t>A withholding tax is a government requirement for the payer of an item of income to withhold or deduct tax from the payment, and pay that tax to the government. In most jurisdictions, withholding tax applies to employment income</a:t>
                      </a:r>
                    </a:p>
                  </a:txBody>
                  <a:tcPr/>
                </a:tc>
                <a:extLst>
                  <a:ext uri="{0D108BD9-81ED-4DB2-BD59-A6C34878D82A}">
                    <a16:rowId xmlns:a16="http://schemas.microsoft.com/office/drawing/2014/main" val="1950560570"/>
                  </a:ext>
                </a:extLst>
              </a:tr>
            </a:tbl>
          </a:graphicData>
        </a:graphic>
      </p:graphicFrame>
    </p:spTree>
    <p:extLst>
      <p:ext uri="{BB962C8B-B14F-4D97-AF65-F5344CB8AC3E}">
        <p14:creationId xmlns:p14="http://schemas.microsoft.com/office/powerpoint/2010/main" val="1234220526"/>
      </p:ext>
    </p:extLst>
  </p:cSld>
  <p:clrMapOvr>
    <a:masterClrMapping/>
  </p:clrMapOvr>
  <p:transition>
    <p:fade/>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6" name="Rectangle 5"/>
          <p:cNvSpPr/>
          <p:nvPr/>
        </p:nvSpPr>
        <p:spPr bwMode="gray">
          <a:xfrm>
            <a:off x="0" y="5221420"/>
            <a:ext cx="12192000" cy="640080"/>
          </a:xfrm>
          <a:prstGeom prst="rect">
            <a:avLst/>
          </a:prstGeom>
          <a:solidFill>
            <a:schemeClr val="accent4"/>
          </a:solidFill>
          <a:ln w="19050" algn="ctr">
            <a:solidFill>
              <a:schemeClr val="accent4"/>
            </a:solidFill>
            <a:miter lim="800000"/>
            <a:headEnd/>
            <a:tailEnd/>
          </a:ln>
        </p:spPr>
        <p:txBody>
          <a:bodyPr wrap="square" lIns="1920240" tIns="88900" rIns="88900" bIns="88900" rtlCol="0" anchor="ctr"/>
          <a:lstStyle/>
          <a:p>
            <a:pPr defTabSz="1219170">
              <a:lnSpc>
                <a:spcPct val="106000"/>
              </a:lnSpc>
            </a:pPr>
            <a:r>
              <a:rPr lang="en-US" b="1" kern="0" dirty="0">
                <a:solidFill>
                  <a:prstClr val="white"/>
                </a:solidFill>
              </a:rPr>
              <a:t>Overview – Process Scenario</a:t>
            </a:r>
            <a:endParaRPr lang="en-US" b="1" kern="0" dirty="0">
              <a:solidFill>
                <a:prstClr val="white"/>
              </a:solidFill>
            </a:endParaRPr>
          </a:p>
        </p:txBody>
      </p:sp>
    </p:spTree>
    <p:extLst>
      <p:ext uri="{BB962C8B-B14F-4D97-AF65-F5344CB8AC3E}">
        <p14:creationId xmlns:p14="http://schemas.microsoft.com/office/powerpoint/2010/main" val="20612415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bwMode="gray">
          <a:xfrm>
            <a:off x="469900" y="1736436"/>
            <a:ext cx="5358245" cy="3214255"/>
          </a:xfrm>
          <a:prstGeom prst="rect">
            <a:avLst/>
          </a:prstGeom>
          <a:solidFill>
            <a:schemeClr val="bg2"/>
          </a:solidFill>
          <a:ln w="19050" algn="ctr">
            <a:noFill/>
            <a:miter lim="800000"/>
            <a:headEnd/>
            <a:tailEnd/>
          </a:ln>
        </p:spPr>
        <p:txBody>
          <a:bodyPr wrap="square" lIns="88900" tIns="88900" rIns="88900" bIns="88900" rtlCol="0" anchor="b"/>
          <a:lstStyle/>
          <a:p>
            <a:pPr algn="ctr">
              <a:lnSpc>
                <a:spcPct val="106000"/>
              </a:lnSpc>
              <a:buFont typeface="Wingdings 2" pitchFamily="18" charset="2"/>
              <a:buNone/>
            </a:pPr>
            <a:r>
              <a:rPr lang="en-US" sz="1200" b="1" dirty="0" smtClean="0">
                <a:solidFill>
                  <a:schemeClr val="accent4"/>
                </a:solidFill>
              </a:rPr>
              <a:t>Supplier Sign up with either Standard or Enterprise account</a:t>
            </a:r>
            <a:endParaRPr lang="en-US" sz="1200" b="1" dirty="0" smtClean="0">
              <a:solidFill>
                <a:schemeClr val="accent4"/>
              </a:solidFill>
            </a:endParaRPr>
          </a:p>
        </p:txBody>
      </p:sp>
      <p:sp>
        <p:nvSpPr>
          <p:cNvPr id="6" name="Title 5">
            <a:extLst>
              <a:ext uri="{FF2B5EF4-FFF2-40B4-BE49-F238E27FC236}">
                <a16:creationId xmlns:a16="http://schemas.microsoft.com/office/drawing/2014/main" id="{8729A1C9-1EE0-45FD-BA18-8C10EF1237A6}"/>
              </a:ext>
            </a:extLst>
          </p:cNvPr>
          <p:cNvSpPr>
            <a:spLocks noGrp="1"/>
          </p:cNvSpPr>
          <p:nvPr>
            <p:ph type="title"/>
          </p:nvPr>
        </p:nvSpPr>
        <p:spPr/>
        <p:txBody>
          <a:bodyPr/>
          <a:lstStyle/>
          <a:p>
            <a:r>
              <a:rPr lang="en-US" dirty="0"/>
              <a:t>Overview – Process Scenario</a:t>
            </a:r>
            <a:endParaRPr lang="en-US" dirty="0"/>
          </a:p>
        </p:txBody>
      </p:sp>
      <p:pic>
        <p:nvPicPr>
          <p:cNvPr id="8" name="Picture 7">
            <a:extLst>
              <a:ext uri="{FF2B5EF4-FFF2-40B4-BE49-F238E27FC236}">
                <a16:creationId xmlns:a16="http://schemas.microsoft.com/office/drawing/2014/main" id="{CAF6B952-F65F-4040-B069-E3AE079D32AB}"/>
              </a:ext>
            </a:extLst>
          </p:cNvPr>
          <p:cNvPicPr>
            <a:picLocks noChangeAspect="1"/>
          </p:cNvPicPr>
          <p:nvPr/>
        </p:nvPicPr>
        <p:blipFill rotWithShape="1">
          <a:blip r:embed="rId2"/>
          <a:srcRect l="4898" r="4009"/>
          <a:stretch/>
        </p:blipFill>
        <p:spPr>
          <a:xfrm>
            <a:off x="4587630" y="2486156"/>
            <a:ext cx="590203" cy="543867"/>
          </a:xfrm>
          <a:prstGeom prst="rect">
            <a:avLst/>
          </a:prstGeom>
        </p:spPr>
      </p:pic>
      <p:sp>
        <p:nvSpPr>
          <p:cNvPr id="9" name="TextBox 8">
            <a:extLst>
              <a:ext uri="{FF2B5EF4-FFF2-40B4-BE49-F238E27FC236}">
                <a16:creationId xmlns:a16="http://schemas.microsoft.com/office/drawing/2014/main" id="{BD20BAAE-3A93-FF4D-9E4C-415D435DD000}"/>
              </a:ext>
            </a:extLst>
          </p:cNvPr>
          <p:cNvSpPr txBox="1"/>
          <p:nvPr/>
        </p:nvSpPr>
        <p:spPr>
          <a:xfrm>
            <a:off x="700426" y="3186739"/>
            <a:ext cx="1483345" cy="484748"/>
          </a:xfrm>
          <a:prstGeom prst="rect">
            <a:avLst/>
          </a:prstGeom>
          <a:noFill/>
        </p:spPr>
        <p:txBody>
          <a:bodyPr wrap="square" lIns="0" tIns="0" rIns="0" bIns="0" rtlCol="0">
            <a:spAutoFit/>
          </a:bodyPr>
          <a:lstStyle/>
          <a:p>
            <a:pPr algn="ctr" fontAlgn="base">
              <a:spcAft>
                <a:spcPct val="0"/>
              </a:spcAft>
              <a:buClr>
                <a:srgbClr val="F0AB00"/>
              </a:buClr>
              <a:buSzPct val="80000"/>
            </a:pPr>
            <a:r>
              <a:rPr lang="en-US" sz="1050" b="1" kern="0" dirty="0">
                <a:solidFill>
                  <a:schemeClr val="accent4"/>
                </a:solidFill>
                <a:ea typeface="Arial Unicode MS" pitchFamily="34" charset="-128"/>
                <a:cs typeface="Arial Unicode MS" pitchFamily="34" charset="-128"/>
              </a:rPr>
              <a:t>Supplier Receives Legacy </a:t>
            </a:r>
            <a:r>
              <a:rPr lang="en-US" sz="1050" b="1" kern="0" dirty="0" smtClean="0">
                <a:solidFill>
                  <a:schemeClr val="accent4"/>
                </a:solidFill>
                <a:ea typeface="Arial Unicode MS" pitchFamily="34" charset="-128"/>
                <a:cs typeface="Arial Unicode MS" pitchFamily="34" charset="-128"/>
              </a:rPr>
              <a:t>PO </a:t>
            </a:r>
            <a:r>
              <a:rPr lang="en-US" sz="1050" b="1" kern="0" dirty="0">
                <a:solidFill>
                  <a:schemeClr val="accent4"/>
                </a:solidFill>
                <a:ea typeface="Arial Unicode MS" pitchFamily="34" charset="-128"/>
                <a:cs typeface="Arial Unicode MS" pitchFamily="34" charset="-128"/>
              </a:rPr>
              <a:t>to registered email</a:t>
            </a:r>
          </a:p>
        </p:txBody>
      </p:sp>
      <p:cxnSp>
        <p:nvCxnSpPr>
          <p:cNvPr id="10" name="Connector: Elbow 29">
            <a:extLst>
              <a:ext uri="{FF2B5EF4-FFF2-40B4-BE49-F238E27FC236}">
                <a16:creationId xmlns:a16="http://schemas.microsoft.com/office/drawing/2014/main" id="{96818CFB-92C1-5A4A-9640-EF6A592FE2AE}"/>
              </a:ext>
            </a:extLst>
          </p:cNvPr>
          <p:cNvCxnSpPr>
            <a:cxnSpLocks/>
          </p:cNvCxnSpPr>
          <p:nvPr/>
        </p:nvCxnSpPr>
        <p:spPr>
          <a:xfrm flipV="1">
            <a:off x="1828729" y="2753625"/>
            <a:ext cx="620620" cy="1444"/>
          </a:xfrm>
          <a:prstGeom prst="bentConnector3">
            <a:avLst>
              <a:gd name="adj1" fmla="val 50000"/>
            </a:avLst>
          </a:prstGeom>
          <a:ln w="38100">
            <a:solidFill>
              <a:schemeClr val="accent1"/>
            </a:solidFill>
            <a:headEnd type="none" w="med" len="med"/>
            <a:tailEnd type="triangle"/>
          </a:ln>
        </p:spPr>
        <p:style>
          <a:lnRef idx="1">
            <a:schemeClr val="accent1"/>
          </a:lnRef>
          <a:fillRef idx="0">
            <a:schemeClr val="accent1"/>
          </a:fillRef>
          <a:effectRef idx="0">
            <a:schemeClr val="accent1"/>
          </a:effectRef>
          <a:fontRef idx="minor">
            <a:schemeClr val="tx1"/>
          </a:fontRef>
        </p:style>
      </p:cxnSp>
      <p:pic>
        <p:nvPicPr>
          <p:cNvPr id="11" name="Picture 10">
            <a:extLst>
              <a:ext uri="{FF2B5EF4-FFF2-40B4-BE49-F238E27FC236}">
                <a16:creationId xmlns:a16="http://schemas.microsoft.com/office/drawing/2014/main" id="{E0996914-9ACF-FA46-8014-4A868DF058B5}"/>
              </a:ext>
            </a:extLst>
          </p:cNvPr>
          <p:cNvPicPr>
            <a:picLocks noChangeAspect="1"/>
          </p:cNvPicPr>
          <p:nvPr/>
        </p:nvPicPr>
        <p:blipFill>
          <a:blip r:embed="rId3"/>
          <a:stretch>
            <a:fillRect/>
          </a:stretch>
        </p:blipFill>
        <p:spPr>
          <a:xfrm>
            <a:off x="1055469" y="2366609"/>
            <a:ext cx="773260" cy="738695"/>
          </a:xfrm>
          <a:prstGeom prst="rect">
            <a:avLst/>
          </a:prstGeom>
        </p:spPr>
      </p:pic>
      <p:sp>
        <p:nvSpPr>
          <p:cNvPr id="12" name="TextBox 11">
            <a:extLst>
              <a:ext uri="{FF2B5EF4-FFF2-40B4-BE49-F238E27FC236}">
                <a16:creationId xmlns:a16="http://schemas.microsoft.com/office/drawing/2014/main" id="{AFE2795E-1218-8F47-B07B-BD6F734F8C4C}"/>
              </a:ext>
            </a:extLst>
          </p:cNvPr>
          <p:cNvSpPr txBox="1"/>
          <p:nvPr/>
        </p:nvSpPr>
        <p:spPr>
          <a:xfrm>
            <a:off x="4188218" y="3196422"/>
            <a:ext cx="1300102" cy="846166"/>
          </a:xfrm>
          <a:prstGeom prst="rect">
            <a:avLst/>
          </a:prstGeom>
          <a:noFill/>
        </p:spPr>
        <p:txBody>
          <a:bodyPr wrap="square" lIns="0" tIns="0" rIns="0" bIns="0" rtlCol="0">
            <a:spAutoFit/>
          </a:bodyPr>
          <a:lstStyle/>
          <a:p>
            <a:pPr algn="ctr" fontAlgn="base">
              <a:spcAft>
                <a:spcPct val="0"/>
              </a:spcAft>
              <a:buClr>
                <a:srgbClr val="F0AB00"/>
              </a:buClr>
              <a:buSzPct val="80000"/>
            </a:pPr>
            <a:r>
              <a:rPr lang="en-US" sz="1100" b="1" kern="0" dirty="0">
                <a:solidFill>
                  <a:schemeClr val="accent4"/>
                </a:solidFill>
                <a:ea typeface="Arial Unicode MS" pitchFamily="34" charset="-128"/>
                <a:cs typeface="Arial Unicode MS" pitchFamily="34" charset="-128"/>
              </a:rPr>
              <a:t>Supplier is directed to Ariba and can choose between Sign up or Login</a:t>
            </a:r>
          </a:p>
        </p:txBody>
      </p:sp>
      <p:sp>
        <p:nvSpPr>
          <p:cNvPr id="13" name="TextBox 12">
            <a:extLst>
              <a:ext uri="{FF2B5EF4-FFF2-40B4-BE49-F238E27FC236}">
                <a16:creationId xmlns:a16="http://schemas.microsoft.com/office/drawing/2014/main" id="{50B853F2-9A91-464D-8A38-CE907069A30A}"/>
              </a:ext>
            </a:extLst>
          </p:cNvPr>
          <p:cNvSpPr txBox="1"/>
          <p:nvPr/>
        </p:nvSpPr>
        <p:spPr>
          <a:xfrm>
            <a:off x="2444322" y="3196422"/>
            <a:ext cx="1483345" cy="646163"/>
          </a:xfrm>
          <a:prstGeom prst="rect">
            <a:avLst/>
          </a:prstGeom>
          <a:noFill/>
        </p:spPr>
        <p:txBody>
          <a:bodyPr wrap="square" lIns="0" tIns="0" rIns="0" bIns="0" rtlCol="0">
            <a:spAutoFit/>
          </a:bodyPr>
          <a:lstStyle/>
          <a:p>
            <a:pPr algn="ctr" fontAlgn="base">
              <a:spcAft>
                <a:spcPct val="0"/>
              </a:spcAft>
              <a:buClr>
                <a:srgbClr val="F0AB00"/>
              </a:buClr>
              <a:buSzPct val="80000"/>
            </a:pPr>
            <a:r>
              <a:rPr lang="en-US" sz="1050" b="1" kern="0" dirty="0">
                <a:solidFill>
                  <a:schemeClr val="accent4"/>
                </a:solidFill>
                <a:ea typeface="Arial Unicode MS" pitchFamily="34" charset="-128"/>
                <a:cs typeface="Arial Unicode MS" pitchFamily="34" charset="-128"/>
              </a:rPr>
              <a:t>Supplier clicks on Confirm order button  in interactive email</a:t>
            </a:r>
          </a:p>
        </p:txBody>
      </p:sp>
      <p:cxnSp>
        <p:nvCxnSpPr>
          <p:cNvPr id="14" name="Connector: Elbow 29">
            <a:extLst>
              <a:ext uri="{FF2B5EF4-FFF2-40B4-BE49-F238E27FC236}">
                <a16:creationId xmlns:a16="http://schemas.microsoft.com/office/drawing/2014/main" id="{DFB0C464-7651-E248-9B54-F80ED7920A34}"/>
              </a:ext>
            </a:extLst>
          </p:cNvPr>
          <p:cNvCxnSpPr>
            <a:cxnSpLocks/>
          </p:cNvCxnSpPr>
          <p:nvPr/>
        </p:nvCxnSpPr>
        <p:spPr>
          <a:xfrm flipV="1">
            <a:off x="3717683" y="2757367"/>
            <a:ext cx="620620" cy="1444"/>
          </a:xfrm>
          <a:prstGeom prst="bentConnector3">
            <a:avLst>
              <a:gd name="adj1" fmla="val 50000"/>
            </a:avLst>
          </a:prstGeom>
          <a:ln w="38100">
            <a:solidFill>
              <a:schemeClr val="accent1"/>
            </a:solidFill>
            <a:headEnd type="none" w="med" len="med"/>
            <a:tailEnd type="triangle"/>
          </a:ln>
        </p:spPr>
        <p:style>
          <a:lnRef idx="1">
            <a:schemeClr val="accent1"/>
          </a:lnRef>
          <a:fillRef idx="0">
            <a:schemeClr val="accent1"/>
          </a:fillRef>
          <a:effectRef idx="0">
            <a:schemeClr val="accent1"/>
          </a:effectRef>
          <a:fontRef idx="minor">
            <a:schemeClr val="tx1"/>
          </a:fontRef>
        </p:style>
      </p:cxnSp>
      <p:cxnSp>
        <p:nvCxnSpPr>
          <p:cNvPr id="15" name="Connector: Elbow 29">
            <a:extLst>
              <a:ext uri="{FF2B5EF4-FFF2-40B4-BE49-F238E27FC236}">
                <a16:creationId xmlns:a16="http://schemas.microsoft.com/office/drawing/2014/main" id="{461EB9D5-B846-FE4F-97DE-F701B6C147DF}"/>
              </a:ext>
            </a:extLst>
          </p:cNvPr>
          <p:cNvCxnSpPr>
            <a:cxnSpLocks/>
          </p:cNvCxnSpPr>
          <p:nvPr/>
        </p:nvCxnSpPr>
        <p:spPr>
          <a:xfrm flipV="1">
            <a:off x="6975107" y="2886283"/>
            <a:ext cx="620620" cy="1444"/>
          </a:xfrm>
          <a:prstGeom prst="bentConnector3">
            <a:avLst>
              <a:gd name="adj1" fmla="val 50000"/>
            </a:avLst>
          </a:prstGeom>
          <a:ln w="38100">
            <a:solidFill>
              <a:schemeClr val="accent1"/>
            </a:solidFill>
            <a:headEnd type="none" w="med" len="med"/>
            <a:tailEnd type="triangle"/>
          </a:ln>
        </p:spPr>
        <p:style>
          <a:lnRef idx="1">
            <a:schemeClr val="accent1"/>
          </a:lnRef>
          <a:fillRef idx="0">
            <a:schemeClr val="accent1"/>
          </a:fillRef>
          <a:effectRef idx="0">
            <a:schemeClr val="accent1"/>
          </a:effectRef>
          <a:fontRef idx="minor">
            <a:schemeClr val="tx1"/>
          </a:fontRef>
        </p:style>
      </p:cxnSp>
      <p:pic>
        <p:nvPicPr>
          <p:cNvPr id="16" name="Picture 15">
            <a:extLst>
              <a:ext uri="{FF2B5EF4-FFF2-40B4-BE49-F238E27FC236}">
                <a16:creationId xmlns:a16="http://schemas.microsoft.com/office/drawing/2014/main" id="{1458F8E3-599B-474E-9C12-08CC194A3392}"/>
              </a:ext>
            </a:extLst>
          </p:cNvPr>
          <p:cNvPicPr>
            <a:picLocks noChangeAspect="1"/>
          </p:cNvPicPr>
          <p:nvPr/>
        </p:nvPicPr>
        <p:blipFill>
          <a:blip r:embed="rId4"/>
          <a:stretch>
            <a:fillRect/>
          </a:stretch>
        </p:blipFill>
        <p:spPr>
          <a:xfrm>
            <a:off x="9337291" y="2419802"/>
            <a:ext cx="717579" cy="685502"/>
          </a:xfrm>
          <a:prstGeom prst="rect">
            <a:avLst/>
          </a:prstGeom>
        </p:spPr>
      </p:pic>
      <p:sp>
        <p:nvSpPr>
          <p:cNvPr id="17" name="TextBox 16">
            <a:extLst>
              <a:ext uri="{FF2B5EF4-FFF2-40B4-BE49-F238E27FC236}">
                <a16:creationId xmlns:a16="http://schemas.microsoft.com/office/drawing/2014/main" id="{724BC681-4B77-2541-B21B-A452FD660584}"/>
              </a:ext>
            </a:extLst>
          </p:cNvPr>
          <p:cNvSpPr txBox="1"/>
          <p:nvPr/>
        </p:nvSpPr>
        <p:spPr>
          <a:xfrm>
            <a:off x="9040488" y="3184742"/>
            <a:ext cx="1162089" cy="507831"/>
          </a:xfrm>
          <a:prstGeom prst="rect">
            <a:avLst/>
          </a:prstGeom>
          <a:noFill/>
        </p:spPr>
        <p:txBody>
          <a:bodyPr wrap="square" lIns="0" tIns="0" rIns="0" bIns="0" rtlCol="0">
            <a:spAutoFit/>
          </a:bodyPr>
          <a:lstStyle/>
          <a:p>
            <a:pPr algn="ctr" fontAlgn="base">
              <a:spcAft>
                <a:spcPct val="0"/>
              </a:spcAft>
              <a:buClr>
                <a:srgbClr val="F0AB00"/>
              </a:buClr>
              <a:buSzPct val="80000"/>
            </a:pPr>
            <a:r>
              <a:rPr lang="en-US" sz="1100" b="1" kern="0" dirty="0">
                <a:solidFill>
                  <a:schemeClr val="accent4"/>
                </a:solidFill>
                <a:ea typeface="Arial Unicode MS" pitchFamily="34" charset="-128"/>
                <a:cs typeface="Arial Unicode MS" pitchFamily="34" charset="-128"/>
              </a:rPr>
              <a:t>Supplier can create OC, ASN</a:t>
            </a:r>
          </a:p>
        </p:txBody>
      </p:sp>
      <p:sp>
        <p:nvSpPr>
          <p:cNvPr id="18" name="Rectangle 17">
            <a:extLst>
              <a:ext uri="{FF2B5EF4-FFF2-40B4-BE49-F238E27FC236}">
                <a16:creationId xmlns:a16="http://schemas.microsoft.com/office/drawing/2014/main" id="{58F27888-6C67-4C74-9CD3-C86CC49AACC5}"/>
              </a:ext>
            </a:extLst>
          </p:cNvPr>
          <p:cNvSpPr/>
          <p:nvPr/>
        </p:nvSpPr>
        <p:spPr bwMode="gray">
          <a:xfrm>
            <a:off x="935960" y="5818625"/>
            <a:ext cx="10453115" cy="296997"/>
          </a:xfrm>
          <a:prstGeom prst="rect">
            <a:avLst/>
          </a:prstGeom>
          <a:noFill/>
          <a:ln w="25400" algn="ctr">
            <a:solidFill>
              <a:schemeClr val="tx1"/>
            </a:solidFill>
            <a:miter lim="800000"/>
            <a:headEnd/>
            <a:tailEnd/>
          </a:ln>
        </p:spPr>
        <p:txBody>
          <a:bodyPr rot="0" spcFirstLastPara="0" vertOverflow="overflow" horzOverflow="overflow" vert="horz" wrap="square" lIns="89977" tIns="71981" rIns="89977" bIns="71981" numCol="1" spcCol="0" rtlCol="0" fromWordArt="0" anchor="ctr" anchorCtr="0" forceAA="0" compatLnSpc="1">
            <a:prstTxWarp prst="textNoShape">
              <a:avLst/>
            </a:prstTxWarp>
            <a:noAutofit/>
          </a:bodyPr>
          <a:lstStyle/>
          <a:p>
            <a:pPr algn="ctr" defTabSz="914126" fontAlgn="base">
              <a:spcBef>
                <a:spcPct val="50000"/>
              </a:spcBef>
              <a:spcAft>
                <a:spcPct val="0"/>
              </a:spcAft>
              <a:buClr>
                <a:srgbClr val="F0AB00"/>
              </a:buClr>
              <a:buSzPct val="80000"/>
            </a:pPr>
            <a:r>
              <a:rPr lang="en-US" sz="1050" kern="0" dirty="0">
                <a:solidFill>
                  <a:schemeClr val="accent4"/>
                </a:solidFill>
                <a:ea typeface="Arial Unicode MS" pitchFamily="34" charset="-128"/>
                <a:cs typeface="Arial Unicode MS" pitchFamily="34" charset="-128"/>
              </a:rPr>
              <a:t>For SLP registration and process please refer to guide </a:t>
            </a:r>
            <a:r>
              <a:rPr lang="en-US" sz="1050" kern="0" dirty="0" smtClean="0">
                <a:solidFill>
                  <a:schemeClr val="accent4"/>
                </a:solidFill>
                <a:ea typeface="Arial Unicode MS" pitchFamily="34" charset="-128"/>
                <a:cs typeface="Arial Unicode MS" pitchFamily="34" charset="-128"/>
              </a:rPr>
              <a:t>Dragon Oil SAP </a:t>
            </a:r>
            <a:r>
              <a:rPr lang="en-US" sz="1050" kern="0" dirty="0">
                <a:solidFill>
                  <a:schemeClr val="accent4"/>
                </a:solidFill>
                <a:ea typeface="Arial Unicode MS" pitchFamily="34" charset="-128"/>
                <a:cs typeface="Arial Unicode MS" pitchFamily="34" charset="-128"/>
              </a:rPr>
              <a:t>Ariba Supplier Onboarding and Bidding </a:t>
            </a:r>
            <a:r>
              <a:rPr lang="en-US" sz="1050" kern="0" dirty="0" smtClean="0">
                <a:solidFill>
                  <a:schemeClr val="accent4"/>
                </a:solidFill>
                <a:ea typeface="Arial Unicode MS" pitchFamily="34" charset="-128"/>
                <a:cs typeface="Arial Unicode MS" pitchFamily="34" charset="-128"/>
              </a:rPr>
              <a:t>Guide</a:t>
            </a:r>
            <a:endParaRPr lang="en-US" sz="1050" kern="0" dirty="0">
              <a:solidFill>
                <a:schemeClr val="accent4"/>
              </a:solidFill>
              <a:ea typeface="Arial Unicode MS" pitchFamily="34" charset="-128"/>
              <a:cs typeface="Arial Unicode MS" pitchFamily="34" charset="-128"/>
            </a:endParaRPr>
          </a:p>
        </p:txBody>
      </p:sp>
      <p:pic>
        <p:nvPicPr>
          <p:cNvPr id="19" name="Picture 18">
            <a:extLst>
              <a:ext uri="{FF2B5EF4-FFF2-40B4-BE49-F238E27FC236}">
                <a16:creationId xmlns:a16="http://schemas.microsoft.com/office/drawing/2014/main" id="{928442C1-5D85-4B01-B21C-677E9CE265F8}"/>
              </a:ext>
            </a:extLst>
          </p:cNvPr>
          <p:cNvPicPr>
            <a:picLocks noChangeAspect="1"/>
          </p:cNvPicPr>
          <p:nvPr/>
        </p:nvPicPr>
        <p:blipFill>
          <a:blip r:embed="rId5"/>
          <a:stretch>
            <a:fillRect/>
          </a:stretch>
        </p:blipFill>
        <p:spPr>
          <a:xfrm>
            <a:off x="2601989" y="2567146"/>
            <a:ext cx="961627" cy="405686"/>
          </a:xfrm>
          <a:prstGeom prst="rect">
            <a:avLst/>
          </a:prstGeom>
        </p:spPr>
      </p:pic>
      <p:cxnSp>
        <p:nvCxnSpPr>
          <p:cNvPr id="20" name="Connector: Elbow 29">
            <a:extLst>
              <a:ext uri="{FF2B5EF4-FFF2-40B4-BE49-F238E27FC236}">
                <a16:creationId xmlns:a16="http://schemas.microsoft.com/office/drawing/2014/main" id="{6D78526C-93ED-4AE4-9B65-42A02659B108}"/>
              </a:ext>
            </a:extLst>
          </p:cNvPr>
          <p:cNvCxnSpPr>
            <a:cxnSpLocks/>
          </p:cNvCxnSpPr>
          <p:nvPr/>
        </p:nvCxnSpPr>
        <p:spPr>
          <a:xfrm flipV="1">
            <a:off x="5473631" y="2768545"/>
            <a:ext cx="620620" cy="1444"/>
          </a:xfrm>
          <a:prstGeom prst="bentConnector3">
            <a:avLst>
              <a:gd name="adj1" fmla="val 50000"/>
            </a:avLst>
          </a:prstGeom>
          <a:ln w="38100">
            <a:solidFill>
              <a:schemeClr val="accent1"/>
            </a:solidFill>
            <a:headEnd type="none" w="med" len="med"/>
            <a:tailEnd type="triangle"/>
          </a:ln>
        </p:spPr>
        <p:style>
          <a:lnRef idx="1">
            <a:schemeClr val="accent1"/>
          </a:lnRef>
          <a:fillRef idx="0">
            <a:schemeClr val="accent1"/>
          </a:fillRef>
          <a:effectRef idx="0">
            <a:schemeClr val="accent1"/>
          </a:effectRef>
          <a:fontRef idx="minor">
            <a:schemeClr val="tx1"/>
          </a:fontRef>
        </p:style>
      </p:cxnSp>
      <p:pic>
        <p:nvPicPr>
          <p:cNvPr id="22" name="Picture 21">
            <a:extLst>
              <a:ext uri="{FF2B5EF4-FFF2-40B4-BE49-F238E27FC236}">
                <a16:creationId xmlns:a16="http://schemas.microsoft.com/office/drawing/2014/main" id="{65597B8B-FF11-49AB-B4A9-F2232FEC30DC}"/>
              </a:ext>
            </a:extLst>
          </p:cNvPr>
          <p:cNvPicPr>
            <a:picLocks noChangeAspect="1"/>
          </p:cNvPicPr>
          <p:nvPr/>
        </p:nvPicPr>
        <p:blipFill>
          <a:blip r:embed="rId3"/>
          <a:stretch>
            <a:fillRect/>
          </a:stretch>
        </p:blipFill>
        <p:spPr>
          <a:xfrm>
            <a:off x="6201847" y="2357681"/>
            <a:ext cx="773260" cy="738695"/>
          </a:xfrm>
          <a:prstGeom prst="rect">
            <a:avLst/>
          </a:prstGeom>
        </p:spPr>
      </p:pic>
      <p:sp>
        <p:nvSpPr>
          <p:cNvPr id="23" name="TextBox 22">
            <a:extLst>
              <a:ext uri="{FF2B5EF4-FFF2-40B4-BE49-F238E27FC236}">
                <a16:creationId xmlns:a16="http://schemas.microsoft.com/office/drawing/2014/main" id="{7DE0DBBD-11B4-480F-B0F8-9A96B3E6EBFD}"/>
              </a:ext>
            </a:extLst>
          </p:cNvPr>
          <p:cNvSpPr txBox="1"/>
          <p:nvPr/>
        </p:nvSpPr>
        <p:spPr>
          <a:xfrm>
            <a:off x="5995494" y="3509820"/>
            <a:ext cx="1300102" cy="507831"/>
          </a:xfrm>
          <a:prstGeom prst="rect">
            <a:avLst/>
          </a:prstGeom>
          <a:noFill/>
        </p:spPr>
        <p:txBody>
          <a:bodyPr wrap="square" lIns="0" tIns="0" rIns="0" bIns="0" rtlCol="0">
            <a:spAutoFit/>
          </a:bodyPr>
          <a:lstStyle/>
          <a:p>
            <a:pPr algn="ctr" fontAlgn="base">
              <a:spcAft>
                <a:spcPct val="0"/>
              </a:spcAft>
              <a:buClr>
                <a:srgbClr val="F0AB00"/>
              </a:buClr>
              <a:buSzPct val="80000"/>
            </a:pPr>
            <a:r>
              <a:rPr lang="en-US" sz="1100" b="1" kern="0" dirty="0">
                <a:solidFill>
                  <a:schemeClr val="accent4"/>
                </a:solidFill>
                <a:ea typeface="Arial Unicode MS" pitchFamily="34" charset="-128"/>
                <a:cs typeface="Arial Unicode MS" pitchFamily="34" charset="-128"/>
              </a:rPr>
              <a:t>Supplier to Set Up Account</a:t>
            </a:r>
          </a:p>
          <a:p>
            <a:pPr algn="ctr" fontAlgn="base">
              <a:spcAft>
                <a:spcPct val="0"/>
              </a:spcAft>
              <a:buClr>
                <a:srgbClr val="F0AB00"/>
              </a:buClr>
              <a:buSzPct val="80000"/>
            </a:pPr>
            <a:r>
              <a:rPr lang="en-US" sz="1100" b="1" kern="0" dirty="0">
                <a:solidFill>
                  <a:schemeClr val="accent4"/>
                </a:solidFill>
                <a:ea typeface="Arial Unicode MS" pitchFamily="34" charset="-128"/>
                <a:cs typeface="Arial Unicode MS" pitchFamily="34" charset="-128"/>
              </a:rPr>
              <a:t> </a:t>
            </a:r>
          </a:p>
        </p:txBody>
      </p:sp>
      <p:pic>
        <p:nvPicPr>
          <p:cNvPr id="24" name="Picture 23">
            <a:extLst>
              <a:ext uri="{FF2B5EF4-FFF2-40B4-BE49-F238E27FC236}">
                <a16:creationId xmlns:a16="http://schemas.microsoft.com/office/drawing/2014/main" id="{F8AB18DC-059B-42FC-A2DE-1B61D85F9740}"/>
              </a:ext>
            </a:extLst>
          </p:cNvPr>
          <p:cNvPicPr>
            <a:picLocks noChangeAspect="1"/>
          </p:cNvPicPr>
          <p:nvPr/>
        </p:nvPicPr>
        <p:blipFill>
          <a:blip r:embed="rId4"/>
          <a:stretch>
            <a:fillRect/>
          </a:stretch>
        </p:blipFill>
        <p:spPr>
          <a:xfrm>
            <a:off x="7795130" y="2333767"/>
            <a:ext cx="717579" cy="685502"/>
          </a:xfrm>
          <a:prstGeom prst="rect">
            <a:avLst/>
          </a:prstGeom>
        </p:spPr>
      </p:pic>
      <p:sp>
        <p:nvSpPr>
          <p:cNvPr id="25" name="TextBox 24">
            <a:extLst>
              <a:ext uri="{FF2B5EF4-FFF2-40B4-BE49-F238E27FC236}">
                <a16:creationId xmlns:a16="http://schemas.microsoft.com/office/drawing/2014/main" id="{8C2C1C37-28E4-43EF-8406-7C39E4930B0E}"/>
              </a:ext>
            </a:extLst>
          </p:cNvPr>
          <p:cNvSpPr txBox="1"/>
          <p:nvPr/>
        </p:nvSpPr>
        <p:spPr>
          <a:xfrm>
            <a:off x="7498327" y="3098707"/>
            <a:ext cx="1162089" cy="677108"/>
          </a:xfrm>
          <a:prstGeom prst="rect">
            <a:avLst/>
          </a:prstGeom>
          <a:noFill/>
        </p:spPr>
        <p:txBody>
          <a:bodyPr wrap="square" lIns="0" tIns="0" rIns="0" bIns="0" rtlCol="0">
            <a:spAutoFit/>
          </a:bodyPr>
          <a:lstStyle/>
          <a:p>
            <a:pPr algn="ctr" fontAlgn="base">
              <a:spcAft>
                <a:spcPct val="0"/>
              </a:spcAft>
              <a:buClr>
                <a:srgbClr val="F0AB00"/>
              </a:buClr>
              <a:buSzPct val="80000"/>
            </a:pPr>
            <a:r>
              <a:rPr lang="en-US" sz="1100" b="1" kern="0" dirty="0">
                <a:solidFill>
                  <a:schemeClr val="accent4"/>
                </a:solidFill>
                <a:ea typeface="Arial Unicode MS" pitchFamily="34" charset="-128"/>
                <a:cs typeface="Arial Unicode MS" pitchFamily="34" charset="-128"/>
              </a:rPr>
              <a:t>Supplier can view the Purchase order</a:t>
            </a:r>
          </a:p>
        </p:txBody>
      </p:sp>
      <p:cxnSp>
        <p:nvCxnSpPr>
          <p:cNvPr id="26" name="Connector: Elbow 29">
            <a:extLst>
              <a:ext uri="{FF2B5EF4-FFF2-40B4-BE49-F238E27FC236}">
                <a16:creationId xmlns:a16="http://schemas.microsoft.com/office/drawing/2014/main" id="{15F78097-CA16-45BC-BFA0-037C8196AA44}"/>
              </a:ext>
            </a:extLst>
          </p:cNvPr>
          <p:cNvCxnSpPr>
            <a:cxnSpLocks/>
          </p:cNvCxnSpPr>
          <p:nvPr/>
        </p:nvCxnSpPr>
        <p:spPr>
          <a:xfrm flipV="1">
            <a:off x="8716494" y="2777473"/>
            <a:ext cx="620620" cy="1444"/>
          </a:xfrm>
          <a:prstGeom prst="bentConnector3">
            <a:avLst>
              <a:gd name="adj1" fmla="val 96043"/>
            </a:avLst>
          </a:prstGeom>
          <a:ln w="38100">
            <a:solidFill>
              <a:schemeClr val="accent1"/>
            </a:solidFill>
            <a:headEnd type="none" w="med" len="med"/>
            <a:tailEnd type="triangle"/>
          </a:ln>
        </p:spPr>
        <p:style>
          <a:lnRef idx="1">
            <a:schemeClr val="accent1"/>
          </a:lnRef>
          <a:fillRef idx="0">
            <a:schemeClr val="accent1"/>
          </a:fillRef>
          <a:effectRef idx="0">
            <a:schemeClr val="accent1"/>
          </a:effectRef>
          <a:fontRef idx="minor">
            <a:schemeClr val="tx1"/>
          </a:fontRef>
        </p:style>
      </p:cxnSp>
      <p:cxnSp>
        <p:nvCxnSpPr>
          <p:cNvPr id="27" name="Connector: Elbow 29">
            <a:extLst>
              <a:ext uri="{FF2B5EF4-FFF2-40B4-BE49-F238E27FC236}">
                <a16:creationId xmlns:a16="http://schemas.microsoft.com/office/drawing/2014/main" id="{A588837D-7B2B-4569-94E5-ADFE54158E1B}"/>
              </a:ext>
            </a:extLst>
          </p:cNvPr>
          <p:cNvCxnSpPr>
            <a:cxnSpLocks/>
          </p:cNvCxnSpPr>
          <p:nvPr/>
        </p:nvCxnSpPr>
        <p:spPr>
          <a:xfrm flipV="1">
            <a:off x="10111125" y="2857178"/>
            <a:ext cx="620620" cy="1444"/>
          </a:xfrm>
          <a:prstGeom prst="bentConnector3">
            <a:avLst>
              <a:gd name="adj1" fmla="val 50000"/>
            </a:avLst>
          </a:prstGeom>
          <a:ln w="38100">
            <a:solidFill>
              <a:schemeClr val="accent1"/>
            </a:solidFill>
            <a:headEnd type="none" w="med" len="med"/>
            <a:tailEnd type="triangle"/>
          </a:ln>
        </p:spPr>
        <p:style>
          <a:lnRef idx="1">
            <a:schemeClr val="accent1"/>
          </a:lnRef>
          <a:fillRef idx="0">
            <a:schemeClr val="accent1"/>
          </a:fillRef>
          <a:effectRef idx="0">
            <a:schemeClr val="accent1"/>
          </a:effectRef>
          <a:fontRef idx="minor">
            <a:schemeClr val="tx1"/>
          </a:fontRef>
        </p:style>
      </p:cxnSp>
      <p:pic>
        <p:nvPicPr>
          <p:cNvPr id="28" name="Picture 27">
            <a:extLst>
              <a:ext uri="{FF2B5EF4-FFF2-40B4-BE49-F238E27FC236}">
                <a16:creationId xmlns:a16="http://schemas.microsoft.com/office/drawing/2014/main" id="{09889756-B3E4-4AA3-BE20-29B0904349B9}"/>
              </a:ext>
            </a:extLst>
          </p:cNvPr>
          <p:cNvPicPr>
            <a:picLocks noChangeAspect="1"/>
          </p:cNvPicPr>
          <p:nvPr/>
        </p:nvPicPr>
        <p:blipFill>
          <a:blip r:embed="rId4"/>
          <a:stretch>
            <a:fillRect/>
          </a:stretch>
        </p:blipFill>
        <p:spPr>
          <a:xfrm>
            <a:off x="11021707" y="2456263"/>
            <a:ext cx="717579" cy="581468"/>
          </a:xfrm>
          <a:prstGeom prst="rect">
            <a:avLst/>
          </a:prstGeom>
        </p:spPr>
      </p:pic>
      <p:sp>
        <p:nvSpPr>
          <p:cNvPr id="29" name="TextBox 28">
            <a:extLst>
              <a:ext uri="{FF2B5EF4-FFF2-40B4-BE49-F238E27FC236}">
                <a16:creationId xmlns:a16="http://schemas.microsoft.com/office/drawing/2014/main" id="{E0077A20-4374-4331-8C0F-AF6FB449D4FB}"/>
              </a:ext>
            </a:extLst>
          </p:cNvPr>
          <p:cNvSpPr txBox="1"/>
          <p:nvPr/>
        </p:nvSpPr>
        <p:spPr>
          <a:xfrm>
            <a:off x="10724904" y="3117169"/>
            <a:ext cx="1162089" cy="338554"/>
          </a:xfrm>
          <a:prstGeom prst="rect">
            <a:avLst/>
          </a:prstGeom>
          <a:noFill/>
        </p:spPr>
        <p:txBody>
          <a:bodyPr wrap="square" lIns="0" tIns="0" rIns="0" bIns="0" rtlCol="0">
            <a:spAutoFit/>
          </a:bodyPr>
          <a:lstStyle/>
          <a:p>
            <a:pPr algn="ctr" fontAlgn="base">
              <a:spcAft>
                <a:spcPct val="0"/>
              </a:spcAft>
              <a:buClr>
                <a:srgbClr val="F0AB00"/>
              </a:buClr>
              <a:buSzPct val="80000"/>
            </a:pPr>
            <a:r>
              <a:rPr lang="en-US" sz="1100" b="1" kern="0" dirty="0">
                <a:solidFill>
                  <a:schemeClr val="accent4"/>
                </a:solidFill>
                <a:ea typeface="Arial Unicode MS" pitchFamily="34" charset="-128"/>
                <a:cs typeface="Arial Unicode MS" pitchFamily="34" charset="-128"/>
              </a:rPr>
              <a:t>Supplier can Invoice</a:t>
            </a:r>
          </a:p>
        </p:txBody>
      </p:sp>
    </p:spTree>
    <p:extLst>
      <p:ext uri="{BB962C8B-B14F-4D97-AF65-F5344CB8AC3E}">
        <p14:creationId xmlns:p14="http://schemas.microsoft.com/office/powerpoint/2010/main" val="3186907478"/>
      </p:ext>
    </p:extLst>
  </p:cSld>
  <p:clrMapOvr>
    <a:masterClrMapping/>
  </p:clrMapOvr>
  <p:transition>
    <p:fade/>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6" name="Rectangle 5"/>
          <p:cNvSpPr/>
          <p:nvPr/>
        </p:nvSpPr>
        <p:spPr bwMode="gray">
          <a:xfrm>
            <a:off x="0" y="5221420"/>
            <a:ext cx="12192000" cy="640080"/>
          </a:xfrm>
          <a:prstGeom prst="rect">
            <a:avLst/>
          </a:prstGeom>
          <a:solidFill>
            <a:schemeClr val="accent4"/>
          </a:solidFill>
          <a:ln w="19050" algn="ctr">
            <a:solidFill>
              <a:schemeClr val="accent4"/>
            </a:solidFill>
            <a:miter lim="800000"/>
            <a:headEnd/>
            <a:tailEnd/>
          </a:ln>
        </p:spPr>
        <p:txBody>
          <a:bodyPr wrap="square" lIns="1920240" tIns="88900" rIns="88900" bIns="88900" rtlCol="0" anchor="ctr"/>
          <a:lstStyle/>
          <a:p>
            <a:pPr defTabSz="1219170">
              <a:lnSpc>
                <a:spcPct val="106000"/>
              </a:lnSpc>
            </a:pPr>
            <a:r>
              <a:rPr lang="en-US" b="1" kern="0" dirty="0">
                <a:solidFill>
                  <a:prstClr val="white"/>
                </a:solidFill>
              </a:rPr>
              <a:t>S</a:t>
            </a:r>
            <a:r>
              <a:rPr lang="en-US" b="1" kern="0" dirty="0" smtClean="0">
                <a:solidFill>
                  <a:prstClr val="white"/>
                </a:solidFill>
              </a:rPr>
              <a:t>upplier Sign up</a:t>
            </a:r>
            <a:endParaRPr lang="en-US" b="1" kern="0" dirty="0">
              <a:solidFill>
                <a:prstClr val="white"/>
              </a:solidFill>
            </a:endParaRPr>
          </a:p>
        </p:txBody>
      </p:sp>
      <p:sp>
        <p:nvSpPr>
          <p:cNvPr id="5" name="Oval 4"/>
          <p:cNvSpPr/>
          <p:nvPr/>
        </p:nvSpPr>
        <p:spPr bwMode="gray">
          <a:xfrm>
            <a:off x="431222" y="4947100"/>
            <a:ext cx="1188720" cy="1188720"/>
          </a:xfrm>
          <a:prstGeom prst="ellipse">
            <a:avLst/>
          </a:prstGeom>
          <a:solidFill>
            <a:sysClr val="window" lastClr="FFFFFF"/>
          </a:solidFill>
          <a:ln w="76200" algn="ctr">
            <a:solidFill>
              <a:srgbClr val="0E326E"/>
            </a:solidFill>
            <a:miter lim="800000"/>
            <a:headEnd/>
            <a:tailEnd/>
          </a:ln>
        </p:spPr>
        <p:txBody>
          <a:bodyPr wrap="square" lIns="88900" tIns="88900" rIns="88900" bIns="88900" rtlCol="0" anchor="ctr"/>
          <a:lstStyle/>
          <a:p>
            <a:pPr marL="0" marR="0" lvl="0" indent="0" algn="ctr" defTabSz="1219170" eaLnBrk="1" fontAlgn="auto" latinLnBrk="0" hangingPunct="1">
              <a:lnSpc>
                <a:spcPct val="100000"/>
              </a:lnSpc>
              <a:spcBef>
                <a:spcPts val="600"/>
              </a:spcBef>
              <a:spcAft>
                <a:spcPts val="0"/>
              </a:spcAft>
              <a:buClrTx/>
              <a:buSzPct val="100000"/>
              <a:buFontTx/>
              <a:buNone/>
              <a:tabLst/>
              <a:defRPr/>
            </a:pPr>
            <a:r>
              <a:rPr lang="en-US" sz="2800" b="1" kern="0" dirty="0">
                <a:solidFill>
                  <a:srgbClr val="0E326E"/>
                </a:solidFill>
                <a:latin typeface="Verdana"/>
              </a:rPr>
              <a:t>01</a:t>
            </a:r>
            <a:endParaRPr kumimoji="0" lang="en-US" sz="2800" b="1" i="0" u="none" strike="noStrike" kern="0" cap="none" spc="0" normalizeH="0" baseline="0" noProof="0" dirty="0">
              <a:ln>
                <a:noFill/>
              </a:ln>
              <a:solidFill>
                <a:srgbClr val="0E326E"/>
              </a:solidFill>
              <a:effectLst/>
              <a:uLnTx/>
              <a:uFillTx/>
              <a:latin typeface="Verdana"/>
            </a:endParaRPr>
          </a:p>
        </p:txBody>
      </p:sp>
    </p:spTree>
    <p:extLst>
      <p:ext uri="{BB962C8B-B14F-4D97-AF65-F5344CB8AC3E}">
        <p14:creationId xmlns:p14="http://schemas.microsoft.com/office/powerpoint/2010/main" val="114034750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8729A1C9-1EE0-45FD-BA18-8C10EF1237A6}"/>
              </a:ext>
            </a:extLst>
          </p:cNvPr>
          <p:cNvSpPr>
            <a:spLocks noGrp="1"/>
          </p:cNvSpPr>
          <p:nvPr>
            <p:ph type="title"/>
          </p:nvPr>
        </p:nvSpPr>
        <p:spPr/>
        <p:txBody>
          <a:bodyPr/>
          <a:lstStyle/>
          <a:p>
            <a:r>
              <a:rPr lang="en-US" dirty="0"/>
              <a:t>Supplier Accounts Types</a:t>
            </a:r>
            <a:endParaRPr lang="en-US" dirty="0"/>
          </a:p>
        </p:txBody>
      </p:sp>
      <p:sp>
        <p:nvSpPr>
          <p:cNvPr id="30" name="Rectangle 29">
            <a:hlinkClick r:id="rId2" action="ppaction://hlinksldjump"/>
          </p:cNvPr>
          <p:cNvSpPr/>
          <p:nvPr/>
        </p:nvSpPr>
        <p:spPr bwMode="gray">
          <a:xfrm>
            <a:off x="1736436" y="2004291"/>
            <a:ext cx="3639128" cy="2225964"/>
          </a:xfrm>
          <a:prstGeom prst="rect">
            <a:avLst/>
          </a:prstGeom>
          <a:solidFill>
            <a:schemeClr val="accent4"/>
          </a:solidFill>
          <a:ln w="19050" algn="ctr">
            <a:noFill/>
            <a:miter lim="800000"/>
            <a:headEnd/>
            <a:tailEnd/>
          </a:ln>
        </p:spPr>
        <p:txBody>
          <a:bodyPr wrap="square" lIns="88900" tIns="88900" rIns="88900" bIns="88900" rtlCol="0" anchor="ctr"/>
          <a:lstStyle/>
          <a:p>
            <a:pPr algn="ctr">
              <a:lnSpc>
                <a:spcPct val="106000"/>
              </a:lnSpc>
              <a:buFont typeface="Wingdings 2" pitchFamily="18" charset="2"/>
              <a:buNone/>
            </a:pPr>
            <a:r>
              <a:rPr lang="en-US" sz="1600" b="1" dirty="0" smtClean="0">
                <a:solidFill>
                  <a:schemeClr val="bg1"/>
                </a:solidFill>
              </a:rPr>
              <a:t>Click here for Standard account</a:t>
            </a:r>
          </a:p>
        </p:txBody>
      </p:sp>
      <p:sp>
        <p:nvSpPr>
          <p:cNvPr id="31" name="Rectangle 30">
            <a:hlinkClick r:id="rId3" action="ppaction://hlinksldjump"/>
          </p:cNvPr>
          <p:cNvSpPr/>
          <p:nvPr/>
        </p:nvSpPr>
        <p:spPr bwMode="gray">
          <a:xfrm>
            <a:off x="6932798" y="2004291"/>
            <a:ext cx="3639128" cy="2225964"/>
          </a:xfrm>
          <a:prstGeom prst="rect">
            <a:avLst/>
          </a:prstGeom>
          <a:solidFill>
            <a:schemeClr val="accent4"/>
          </a:solidFill>
          <a:ln w="19050" algn="ctr">
            <a:noFill/>
            <a:miter lim="800000"/>
            <a:headEnd/>
            <a:tailEnd/>
          </a:ln>
        </p:spPr>
        <p:txBody>
          <a:bodyPr wrap="square" lIns="88900" tIns="88900" rIns="88900" bIns="88900" rtlCol="0" anchor="ctr"/>
          <a:lstStyle/>
          <a:p>
            <a:pPr algn="ctr">
              <a:lnSpc>
                <a:spcPct val="106000"/>
              </a:lnSpc>
              <a:buFont typeface="Wingdings 2" pitchFamily="18" charset="2"/>
              <a:buNone/>
            </a:pPr>
            <a:r>
              <a:rPr lang="en-US" sz="1600" b="1" dirty="0" smtClean="0">
                <a:solidFill>
                  <a:schemeClr val="bg1"/>
                </a:solidFill>
              </a:rPr>
              <a:t>Click here for Enterprise account</a:t>
            </a:r>
          </a:p>
        </p:txBody>
      </p:sp>
    </p:spTree>
    <p:extLst>
      <p:ext uri="{BB962C8B-B14F-4D97-AF65-F5344CB8AC3E}">
        <p14:creationId xmlns:p14="http://schemas.microsoft.com/office/powerpoint/2010/main" val="1560518344"/>
      </p:ext>
    </p:extLst>
  </p:cSld>
  <p:clrMapOvr>
    <a:masterClrMapping/>
  </p:clrMapOvr>
  <p:transition>
    <p:fade/>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288000" y="5105559"/>
            <a:ext cx="838200" cy="128270"/>
          </a:xfrm>
          <a:prstGeom prst="rect">
            <a:avLst/>
          </a:prstGeom>
        </p:spPr>
        <p:txBody>
          <a:bodyPr vert="horz" wrap="square" lIns="0" tIns="0" rIns="0" bIns="0" rtlCol="0">
            <a:spAutoFit/>
          </a:bodyPr>
          <a:lstStyle/>
          <a:p>
            <a:pPr>
              <a:lnSpc>
                <a:spcPts val="994"/>
              </a:lnSpc>
            </a:pPr>
            <a:r>
              <a:rPr sz="900" dirty="0">
                <a:latin typeface="Arial"/>
                <a:cs typeface="Arial"/>
              </a:rPr>
              <a:t>CONFID</a:t>
            </a:r>
            <a:r>
              <a:rPr sz="900" spc="-5" dirty="0">
                <a:latin typeface="Arial"/>
                <a:cs typeface="Arial"/>
              </a:rPr>
              <a:t>E</a:t>
            </a:r>
            <a:r>
              <a:rPr sz="900" dirty="0">
                <a:latin typeface="Arial"/>
                <a:cs typeface="Arial"/>
              </a:rPr>
              <a:t>NTI</a:t>
            </a:r>
            <a:r>
              <a:rPr sz="900" spc="-5" dirty="0">
                <a:latin typeface="Arial"/>
                <a:cs typeface="Arial"/>
              </a:rPr>
              <a:t>A</a:t>
            </a:r>
            <a:r>
              <a:rPr sz="900" dirty="0">
                <a:latin typeface="Arial"/>
                <a:cs typeface="Arial"/>
              </a:rPr>
              <a:t>L</a:t>
            </a:r>
            <a:endParaRPr sz="900">
              <a:latin typeface="Arial"/>
              <a:cs typeface="Arial"/>
            </a:endParaRPr>
          </a:p>
        </p:txBody>
      </p:sp>
      <p:sp>
        <p:nvSpPr>
          <p:cNvPr id="5" name="object 5"/>
          <p:cNvSpPr txBox="1"/>
          <p:nvPr/>
        </p:nvSpPr>
        <p:spPr>
          <a:xfrm>
            <a:off x="829146" y="3141979"/>
            <a:ext cx="3943350" cy="574040"/>
          </a:xfrm>
          <a:prstGeom prst="rect">
            <a:avLst/>
          </a:prstGeom>
        </p:spPr>
        <p:txBody>
          <a:bodyPr vert="horz" wrap="square" lIns="0" tIns="12700" rIns="0" bIns="0" rtlCol="0">
            <a:spAutoFit/>
          </a:bodyPr>
          <a:lstStyle/>
          <a:p>
            <a:pPr marL="12700">
              <a:lnSpc>
                <a:spcPct val="100000"/>
              </a:lnSpc>
              <a:spcBef>
                <a:spcPts val="100"/>
              </a:spcBef>
            </a:pPr>
            <a:r>
              <a:rPr sz="3600" b="1" spc="-5" dirty="0">
                <a:solidFill>
                  <a:schemeClr val="accent4"/>
                </a:solidFill>
                <a:latin typeface="Arial"/>
                <a:cs typeface="Arial"/>
              </a:rPr>
              <a:t>Standard</a:t>
            </a:r>
            <a:r>
              <a:rPr sz="3600" b="1" spc="-215" dirty="0">
                <a:solidFill>
                  <a:schemeClr val="accent4"/>
                </a:solidFill>
                <a:latin typeface="Arial"/>
                <a:cs typeface="Arial"/>
              </a:rPr>
              <a:t> </a:t>
            </a:r>
            <a:r>
              <a:rPr sz="3600" b="1" spc="-5" dirty="0">
                <a:solidFill>
                  <a:schemeClr val="accent4"/>
                </a:solidFill>
                <a:latin typeface="Arial"/>
                <a:cs typeface="Arial"/>
              </a:rPr>
              <a:t>Account</a:t>
            </a:r>
            <a:endParaRPr sz="3600" dirty="0">
              <a:solidFill>
                <a:schemeClr val="accent4"/>
              </a:solidFill>
              <a:latin typeface="Arial"/>
              <a:cs typeface="Arial"/>
            </a:endParaRPr>
          </a:p>
        </p:txBody>
      </p:sp>
      <p:sp>
        <p:nvSpPr>
          <p:cNvPr id="6" name="object 6"/>
          <p:cNvSpPr/>
          <p:nvPr/>
        </p:nvSpPr>
        <p:spPr>
          <a:xfrm>
            <a:off x="6954855" y="963000"/>
            <a:ext cx="4931999" cy="4931999"/>
          </a:xfrm>
          <a:prstGeom prst="rect">
            <a:avLst/>
          </a:prstGeom>
          <a:blipFill>
            <a:blip r:embed="rId2" cstate="print"/>
            <a:stretch>
              <a:fillRect/>
            </a:stretch>
          </a:blipFill>
        </p:spPr>
        <p:txBody>
          <a:bodyPr wrap="square" lIns="0" tIns="0" rIns="0" bIns="0" rtlCol="0"/>
          <a:lstStyle/>
          <a:p>
            <a:endParaRPr/>
          </a:p>
        </p:txBody>
      </p:sp>
      <p:sp>
        <p:nvSpPr>
          <p:cNvPr id="7" name="object 7"/>
          <p:cNvSpPr/>
          <p:nvPr/>
        </p:nvSpPr>
        <p:spPr>
          <a:xfrm>
            <a:off x="141513" y="4844143"/>
            <a:ext cx="1208405" cy="468630"/>
          </a:xfrm>
          <a:custGeom>
            <a:avLst/>
            <a:gdLst/>
            <a:ahLst/>
            <a:cxnLst/>
            <a:rect l="l" t="t" r="r" b="b"/>
            <a:pathLst>
              <a:path w="1208405" h="468629">
                <a:moveTo>
                  <a:pt x="1208314" y="0"/>
                </a:moveTo>
                <a:lnTo>
                  <a:pt x="0" y="0"/>
                </a:lnTo>
                <a:lnTo>
                  <a:pt x="0" y="468085"/>
                </a:lnTo>
                <a:lnTo>
                  <a:pt x="1208314" y="468085"/>
                </a:lnTo>
                <a:lnTo>
                  <a:pt x="1208314" y="0"/>
                </a:lnTo>
                <a:close/>
              </a:path>
            </a:pathLst>
          </a:custGeom>
          <a:solidFill>
            <a:srgbClr val="FFFFFF"/>
          </a:solidFill>
        </p:spPr>
        <p:txBody>
          <a:bodyPr wrap="square" lIns="0" tIns="0" rIns="0" bIns="0" rtlCol="0"/>
          <a:lstStyle/>
          <a:p>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8729A1C9-1EE0-45FD-BA18-8C10EF1237A6}"/>
              </a:ext>
            </a:extLst>
          </p:cNvPr>
          <p:cNvSpPr>
            <a:spLocks noGrp="1"/>
          </p:cNvSpPr>
          <p:nvPr>
            <p:ph type="title"/>
          </p:nvPr>
        </p:nvSpPr>
        <p:spPr/>
        <p:txBody>
          <a:bodyPr/>
          <a:lstStyle/>
          <a:p>
            <a:r>
              <a:rPr lang="en-US" dirty="0"/>
              <a:t>What is an Ariba Network, Standard Account?</a:t>
            </a:r>
            <a:endParaRPr lang="en-US" dirty="0"/>
          </a:p>
        </p:txBody>
      </p:sp>
      <p:sp>
        <p:nvSpPr>
          <p:cNvPr id="5" name="object 2"/>
          <p:cNvSpPr txBox="1"/>
          <p:nvPr/>
        </p:nvSpPr>
        <p:spPr>
          <a:xfrm>
            <a:off x="565189" y="2176092"/>
            <a:ext cx="6603718" cy="2505814"/>
          </a:xfrm>
          <a:prstGeom prst="rect">
            <a:avLst/>
          </a:prstGeom>
        </p:spPr>
        <p:txBody>
          <a:bodyPr vert="horz" wrap="square" lIns="0" tIns="12700" rIns="0" bIns="0" rtlCol="0">
            <a:spAutoFit/>
          </a:bodyPr>
          <a:lstStyle/>
          <a:p>
            <a:pPr marL="192405" indent="-179705">
              <a:lnSpc>
                <a:spcPct val="100000"/>
              </a:lnSpc>
              <a:spcBef>
                <a:spcPts val="100"/>
              </a:spcBef>
              <a:buClr>
                <a:schemeClr val="accent4"/>
              </a:buClr>
              <a:buFont typeface="Wingdings"/>
              <a:buChar char=""/>
              <a:tabLst>
                <a:tab pos="192405" algn="l"/>
              </a:tabLst>
            </a:pPr>
            <a:r>
              <a:rPr spc="-5" dirty="0">
                <a:cs typeface="Arial"/>
              </a:rPr>
              <a:t>Basic Account that gives you access to Ariba</a:t>
            </a:r>
            <a:r>
              <a:rPr spc="-185" dirty="0">
                <a:cs typeface="Arial"/>
              </a:rPr>
              <a:t> </a:t>
            </a:r>
            <a:r>
              <a:rPr spc="-5" dirty="0">
                <a:cs typeface="Arial"/>
              </a:rPr>
              <a:t>Network</a:t>
            </a:r>
            <a:endParaRPr dirty="0">
              <a:cs typeface="Arial"/>
            </a:endParaRPr>
          </a:p>
          <a:p>
            <a:pPr>
              <a:lnSpc>
                <a:spcPct val="100000"/>
              </a:lnSpc>
              <a:spcBef>
                <a:spcPts val="25"/>
              </a:spcBef>
              <a:buClr>
                <a:schemeClr val="accent4"/>
              </a:buClr>
              <a:buFont typeface="Wingdings"/>
              <a:buChar char=""/>
            </a:pPr>
            <a:endParaRPr dirty="0">
              <a:cs typeface="Arial"/>
            </a:endParaRPr>
          </a:p>
          <a:p>
            <a:pPr marL="192405" indent="-179705">
              <a:lnSpc>
                <a:spcPct val="100000"/>
              </a:lnSpc>
              <a:buClr>
                <a:schemeClr val="accent4"/>
              </a:buClr>
              <a:buFont typeface="Wingdings"/>
              <a:buChar char=""/>
              <a:tabLst>
                <a:tab pos="192405" algn="l"/>
              </a:tabLst>
            </a:pPr>
            <a:r>
              <a:rPr spc="-5" dirty="0">
                <a:cs typeface="Arial"/>
              </a:rPr>
              <a:t>Receive interactive email purchase</a:t>
            </a:r>
            <a:r>
              <a:rPr dirty="0">
                <a:cs typeface="Arial"/>
              </a:rPr>
              <a:t> </a:t>
            </a:r>
            <a:r>
              <a:rPr spc="-5" dirty="0">
                <a:cs typeface="Arial"/>
              </a:rPr>
              <a:t>orders</a:t>
            </a:r>
            <a:endParaRPr dirty="0">
              <a:cs typeface="Arial"/>
            </a:endParaRPr>
          </a:p>
          <a:p>
            <a:pPr>
              <a:lnSpc>
                <a:spcPct val="100000"/>
              </a:lnSpc>
              <a:buClr>
                <a:schemeClr val="accent4"/>
              </a:buClr>
              <a:buFont typeface="Wingdings"/>
              <a:buChar char=""/>
            </a:pPr>
            <a:endParaRPr dirty="0">
              <a:cs typeface="Arial"/>
            </a:endParaRPr>
          </a:p>
          <a:p>
            <a:pPr marL="192405" indent="-179705">
              <a:lnSpc>
                <a:spcPct val="100000"/>
              </a:lnSpc>
              <a:buClr>
                <a:schemeClr val="accent4"/>
              </a:buClr>
              <a:buFont typeface="Wingdings"/>
              <a:buChar char=""/>
              <a:tabLst>
                <a:tab pos="192405" algn="l"/>
              </a:tabLst>
            </a:pPr>
            <a:r>
              <a:rPr spc="-5" dirty="0">
                <a:cs typeface="Arial"/>
              </a:rPr>
              <a:t>Invoice through the Ariba</a:t>
            </a:r>
            <a:r>
              <a:rPr spc="-110" dirty="0">
                <a:cs typeface="Arial"/>
              </a:rPr>
              <a:t> </a:t>
            </a:r>
            <a:r>
              <a:rPr spc="-5" dirty="0">
                <a:cs typeface="Arial"/>
              </a:rPr>
              <a:t>network</a:t>
            </a:r>
            <a:endParaRPr dirty="0">
              <a:cs typeface="Arial"/>
            </a:endParaRPr>
          </a:p>
          <a:p>
            <a:pPr>
              <a:lnSpc>
                <a:spcPct val="100000"/>
              </a:lnSpc>
              <a:buClr>
                <a:schemeClr val="accent4"/>
              </a:buClr>
              <a:buFont typeface="Wingdings"/>
              <a:buChar char=""/>
            </a:pPr>
            <a:endParaRPr dirty="0">
              <a:cs typeface="Arial"/>
            </a:endParaRPr>
          </a:p>
          <a:p>
            <a:pPr marL="192405" indent="-179705">
              <a:lnSpc>
                <a:spcPct val="100000"/>
              </a:lnSpc>
              <a:buClr>
                <a:schemeClr val="accent4"/>
              </a:buClr>
              <a:buFont typeface="Wingdings"/>
              <a:buChar char=""/>
              <a:tabLst>
                <a:tab pos="192405" algn="l"/>
              </a:tabLst>
            </a:pPr>
            <a:r>
              <a:rPr dirty="0">
                <a:cs typeface="Arial"/>
              </a:rPr>
              <a:t>No</a:t>
            </a:r>
            <a:r>
              <a:rPr spc="-10" dirty="0">
                <a:cs typeface="Arial"/>
              </a:rPr>
              <a:t> </a:t>
            </a:r>
            <a:r>
              <a:rPr spc="-5" dirty="0">
                <a:cs typeface="Arial"/>
              </a:rPr>
              <a:t>fees</a:t>
            </a:r>
            <a:endParaRPr dirty="0">
              <a:cs typeface="Arial"/>
            </a:endParaRPr>
          </a:p>
          <a:p>
            <a:pPr>
              <a:lnSpc>
                <a:spcPct val="100000"/>
              </a:lnSpc>
              <a:buClr>
                <a:schemeClr val="accent4"/>
              </a:buClr>
              <a:buFont typeface="Wingdings"/>
              <a:buChar char=""/>
            </a:pPr>
            <a:endParaRPr dirty="0">
              <a:cs typeface="Arial"/>
            </a:endParaRPr>
          </a:p>
          <a:p>
            <a:pPr marL="192405" indent="-179705">
              <a:lnSpc>
                <a:spcPct val="100000"/>
              </a:lnSpc>
              <a:spcBef>
                <a:spcPts val="5"/>
              </a:spcBef>
              <a:buClr>
                <a:schemeClr val="accent4"/>
              </a:buClr>
              <a:buFont typeface="Wingdings"/>
              <a:buChar char=""/>
              <a:tabLst>
                <a:tab pos="192405" algn="l"/>
              </a:tabLst>
            </a:pPr>
            <a:r>
              <a:rPr spc="-5" dirty="0">
                <a:cs typeface="Arial"/>
              </a:rPr>
              <a:t>Intended for low volume</a:t>
            </a:r>
            <a:r>
              <a:rPr dirty="0">
                <a:cs typeface="Arial"/>
              </a:rPr>
              <a:t> </a:t>
            </a:r>
            <a:r>
              <a:rPr spc="-5" dirty="0">
                <a:cs typeface="Arial"/>
              </a:rPr>
              <a:t>suppliers</a:t>
            </a:r>
            <a:endParaRPr dirty="0">
              <a:cs typeface="Arial"/>
            </a:endParaRPr>
          </a:p>
        </p:txBody>
      </p:sp>
      <p:sp>
        <p:nvSpPr>
          <p:cNvPr id="7" name="object 4"/>
          <p:cNvSpPr/>
          <p:nvPr/>
        </p:nvSpPr>
        <p:spPr>
          <a:xfrm>
            <a:off x="7095016" y="1672148"/>
            <a:ext cx="3513702" cy="3513702"/>
          </a:xfrm>
          <a:prstGeom prst="rect">
            <a:avLst/>
          </a:prstGeom>
          <a:blipFill>
            <a:blip r:embed="rId2" cstate="print"/>
            <a:stretch>
              <a:fillRect/>
            </a:stretch>
          </a:blipFill>
        </p:spPr>
        <p:txBody>
          <a:bodyPr wrap="square" lIns="0" tIns="0" rIns="0" bIns="0" rtlCol="0"/>
          <a:lstStyle/>
          <a:p>
            <a:endParaRPr/>
          </a:p>
        </p:txBody>
      </p:sp>
    </p:spTree>
    <p:extLst>
      <p:ext uri="{BB962C8B-B14F-4D97-AF65-F5344CB8AC3E}">
        <p14:creationId xmlns:p14="http://schemas.microsoft.com/office/powerpoint/2010/main" val="255916005"/>
      </p:ext>
    </p:extLst>
  </p:cSld>
  <p:clrMapOvr>
    <a:masterClrMapping/>
  </p:clrMapOvr>
  <p:transition>
    <p:fade/>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8729A1C9-1EE0-45FD-BA18-8C10EF1237A6}"/>
              </a:ext>
            </a:extLst>
          </p:cNvPr>
          <p:cNvSpPr>
            <a:spLocks noGrp="1"/>
          </p:cNvSpPr>
          <p:nvPr>
            <p:ph type="title"/>
          </p:nvPr>
        </p:nvSpPr>
        <p:spPr/>
        <p:txBody>
          <a:bodyPr/>
          <a:lstStyle/>
          <a:p>
            <a:r>
              <a:rPr lang="en-US" dirty="0"/>
              <a:t>Register for a Standard Account</a:t>
            </a:r>
            <a:endParaRPr lang="en-US" dirty="0"/>
          </a:p>
        </p:txBody>
      </p:sp>
      <p:grpSp>
        <p:nvGrpSpPr>
          <p:cNvPr id="7" name="Group 6">
            <a:extLst>
              <a:ext uri="{FF2B5EF4-FFF2-40B4-BE49-F238E27FC236}">
                <a16:creationId xmlns:a16="http://schemas.microsoft.com/office/drawing/2014/main" id="{606F7A72-DDC9-4DD1-A409-1A01C743CD2A}"/>
              </a:ext>
            </a:extLst>
          </p:cNvPr>
          <p:cNvGrpSpPr/>
          <p:nvPr/>
        </p:nvGrpSpPr>
        <p:grpSpPr>
          <a:xfrm>
            <a:off x="839071" y="1064375"/>
            <a:ext cx="11103547" cy="3855008"/>
            <a:chOff x="1811704" y="1840230"/>
            <a:chExt cx="8905897" cy="3092012"/>
          </a:xfrm>
        </p:grpSpPr>
        <p:sp>
          <p:nvSpPr>
            <p:cNvPr id="9" name="Rectangle 8"/>
            <p:cNvSpPr/>
            <p:nvPr/>
          </p:nvSpPr>
          <p:spPr>
            <a:xfrm>
              <a:off x="3017446" y="3925028"/>
              <a:ext cx="1645920" cy="888698"/>
            </a:xfrm>
            <a:prstGeom prst="rect">
              <a:avLst/>
            </a:prstGeom>
          </p:spPr>
          <p:txBody>
            <a:bodyPr wrap="square" lIns="0" tIns="0" rIns="0" bIns="0">
              <a:spAutoFit/>
            </a:bodyPr>
            <a:lstStyle/>
            <a:p>
              <a:r>
                <a:rPr lang="en-US" b="1" dirty="0">
                  <a:solidFill>
                    <a:schemeClr val="accent4"/>
                  </a:solidFill>
                </a:rPr>
                <a:t>Receive interactive email Purchase Order</a:t>
              </a:r>
              <a:endParaRPr lang="en-US" b="1" dirty="0">
                <a:solidFill>
                  <a:schemeClr val="accent4"/>
                </a:solidFill>
              </a:endParaRPr>
            </a:p>
          </p:txBody>
        </p:sp>
        <p:sp>
          <p:nvSpPr>
            <p:cNvPr id="10" name="TextBox 9"/>
            <p:cNvSpPr txBox="1"/>
            <p:nvPr/>
          </p:nvSpPr>
          <p:spPr>
            <a:xfrm>
              <a:off x="1933920" y="3075945"/>
              <a:ext cx="385737" cy="688256"/>
            </a:xfrm>
            <a:prstGeom prst="rect">
              <a:avLst/>
            </a:prstGeom>
            <a:noFill/>
          </p:spPr>
          <p:txBody>
            <a:bodyPr wrap="square" lIns="36000" tIns="36000" rIns="36000" bIns="36000" rtlCol="0">
              <a:spAutoFit/>
            </a:bodyPr>
            <a:lstStyle/>
            <a:p>
              <a:r>
                <a:rPr lang="en-US" sz="4000" b="1" dirty="0">
                  <a:solidFill>
                    <a:schemeClr val="accent4"/>
                  </a:solidFill>
                </a:rPr>
                <a:t>1</a:t>
              </a:r>
            </a:p>
          </p:txBody>
        </p:sp>
        <p:sp>
          <p:nvSpPr>
            <p:cNvPr id="11" name="Rectangle 10"/>
            <p:cNvSpPr/>
            <p:nvPr/>
          </p:nvSpPr>
          <p:spPr>
            <a:xfrm>
              <a:off x="5805547" y="3925028"/>
              <a:ext cx="1645920" cy="444349"/>
            </a:xfrm>
            <a:prstGeom prst="rect">
              <a:avLst/>
            </a:prstGeom>
          </p:spPr>
          <p:txBody>
            <a:bodyPr wrap="square" lIns="0" tIns="0" rIns="0" bIns="0">
              <a:spAutoFit/>
            </a:bodyPr>
            <a:lstStyle/>
            <a:p>
              <a:r>
                <a:rPr lang="en-US" b="1" dirty="0">
                  <a:solidFill>
                    <a:schemeClr val="accent2"/>
                  </a:solidFill>
                </a:rPr>
                <a:t>Click “Confirm Order</a:t>
              </a:r>
              <a:r>
                <a:rPr lang="en-US" b="1" dirty="0" smtClean="0">
                  <a:solidFill>
                    <a:schemeClr val="accent2"/>
                  </a:solidFill>
                </a:rPr>
                <a:t>”</a:t>
              </a:r>
              <a:endParaRPr lang="en-US" b="1" dirty="0">
                <a:solidFill>
                  <a:schemeClr val="accent2"/>
                </a:solidFill>
              </a:endParaRPr>
            </a:p>
          </p:txBody>
        </p:sp>
        <p:sp>
          <p:nvSpPr>
            <p:cNvPr id="12" name="Rectangle 11"/>
            <p:cNvSpPr/>
            <p:nvPr/>
          </p:nvSpPr>
          <p:spPr>
            <a:xfrm>
              <a:off x="8598692" y="3925028"/>
              <a:ext cx="2118909" cy="888698"/>
            </a:xfrm>
            <a:prstGeom prst="rect">
              <a:avLst/>
            </a:prstGeom>
          </p:spPr>
          <p:txBody>
            <a:bodyPr wrap="square" lIns="0" tIns="0" rIns="0" bIns="0">
              <a:spAutoFit/>
            </a:bodyPr>
            <a:lstStyle/>
            <a:p>
              <a:r>
                <a:rPr lang="en-US" b="1" dirty="0">
                  <a:solidFill>
                    <a:schemeClr val="accent5"/>
                  </a:solidFill>
                </a:rPr>
                <a:t>Sign up for a Standard Account OR log in to existing Standard Account</a:t>
              </a:r>
              <a:endParaRPr lang="en-US" b="1" dirty="0">
                <a:solidFill>
                  <a:schemeClr val="accent5"/>
                </a:solidFill>
              </a:endParaRPr>
            </a:p>
          </p:txBody>
        </p:sp>
        <p:sp>
          <p:nvSpPr>
            <p:cNvPr id="13" name="TextBox 12"/>
            <p:cNvSpPr txBox="1"/>
            <p:nvPr/>
          </p:nvSpPr>
          <p:spPr>
            <a:xfrm>
              <a:off x="4756773" y="3069040"/>
              <a:ext cx="385737" cy="688256"/>
            </a:xfrm>
            <a:prstGeom prst="rect">
              <a:avLst/>
            </a:prstGeom>
            <a:noFill/>
          </p:spPr>
          <p:txBody>
            <a:bodyPr wrap="square" lIns="36000" tIns="36000" rIns="36000" bIns="36000" rtlCol="0">
              <a:spAutoFit/>
            </a:bodyPr>
            <a:lstStyle/>
            <a:p>
              <a:r>
                <a:rPr lang="en-US" sz="4000" b="1" dirty="0">
                  <a:solidFill>
                    <a:schemeClr val="accent2"/>
                  </a:solidFill>
                </a:rPr>
                <a:t>2</a:t>
              </a:r>
            </a:p>
          </p:txBody>
        </p:sp>
        <p:sp>
          <p:nvSpPr>
            <p:cNvPr id="14" name="TextBox 13"/>
            <p:cNvSpPr txBox="1"/>
            <p:nvPr/>
          </p:nvSpPr>
          <p:spPr>
            <a:xfrm>
              <a:off x="7520715" y="3090651"/>
              <a:ext cx="385737" cy="688256"/>
            </a:xfrm>
            <a:prstGeom prst="rect">
              <a:avLst/>
            </a:prstGeom>
            <a:noFill/>
          </p:spPr>
          <p:txBody>
            <a:bodyPr wrap="square" lIns="36000" tIns="36000" rIns="36000" bIns="36000" rtlCol="0">
              <a:spAutoFit/>
            </a:bodyPr>
            <a:lstStyle/>
            <a:p>
              <a:r>
                <a:rPr lang="en-US" sz="4000" b="1" dirty="0">
                  <a:solidFill>
                    <a:schemeClr val="accent5"/>
                  </a:solidFill>
                </a:rPr>
                <a:t>3</a:t>
              </a:r>
            </a:p>
          </p:txBody>
        </p:sp>
        <p:sp>
          <p:nvSpPr>
            <p:cNvPr id="15" name="Diagonal Stripe 14"/>
            <p:cNvSpPr/>
            <p:nvPr/>
          </p:nvSpPr>
          <p:spPr>
            <a:xfrm>
              <a:off x="1917700" y="3420074"/>
              <a:ext cx="1512168" cy="1512168"/>
            </a:xfrm>
            <a:prstGeom prst="diagStripe">
              <a:avLst/>
            </a:prstGeom>
            <a:solidFill>
              <a:schemeClr val="accent3"/>
            </a:solidFill>
            <a:ln w="12700">
              <a:noFill/>
            </a:ln>
          </p:spPr>
          <p:style>
            <a:lnRef idx="2">
              <a:schemeClr val="accent1">
                <a:shade val="50000"/>
              </a:schemeClr>
            </a:lnRef>
            <a:fillRef idx="1">
              <a:schemeClr val="accent1"/>
            </a:fillRef>
            <a:effectRef idx="0">
              <a:schemeClr val="accent1"/>
            </a:effectRef>
            <a:fontRef idx="minor">
              <a:schemeClr val="lt1"/>
            </a:fontRef>
          </p:style>
          <p:txBody>
            <a:bodyPr lIns="91440" tIns="91440" rIns="91440" bIns="91440" rtlCol="0" anchor="ctr">
              <a:noAutofit/>
            </a:bodyPr>
            <a:lstStyle/>
            <a:p>
              <a:pPr algn="ctr"/>
              <a:endParaRPr lang="en-US" sz="1400" err="1">
                <a:solidFill>
                  <a:schemeClr val="tx2"/>
                </a:solidFill>
              </a:endParaRPr>
            </a:p>
          </p:txBody>
        </p:sp>
        <p:sp>
          <p:nvSpPr>
            <p:cNvPr id="16" name="Diagonal Stripe 15"/>
            <p:cNvSpPr/>
            <p:nvPr/>
          </p:nvSpPr>
          <p:spPr>
            <a:xfrm flipV="1">
              <a:off x="1917700" y="1840230"/>
              <a:ext cx="1512168" cy="1512168"/>
            </a:xfrm>
            <a:prstGeom prst="diagStripe">
              <a:avLst/>
            </a:prstGeom>
            <a:solidFill>
              <a:schemeClr val="accent4"/>
            </a:solidFill>
            <a:ln w="12700">
              <a:noFill/>
            </a:ln>
          </p:spPr>
          <p:style>
            <a:lnRef idx="2">
              <a:schemeClr val="accent1">
                <a:shade val="50000"/>
              </a:schemeClr>
            </a:lnRef>
            <a:fillRef idx="1">
              <a:schemeClr val="accent1"/>
            </a:fillRef>
            <a:effectRef idx="0">
              <a:schemeClr val="accent1"/>
            </a:effectRef>
            <a:fontRef idx="minor">
              <a:schemeClr val="lt1"/>
            </a:fontRef>
          </p:style>
          <p:txBody>
            <a:bodyPr lIns="91440" tIns="91440" rIns="91440" bIns="91440" rtlCol="0" anchor="ctr">
              <a:noAutofit/>
            </a:bodyPr>
            <a:lstStyle/>
            <a:p>
              <a:pPr algn="ctr"/>
              <a:endParaRPr lang="en-US" sz="1400" err="1">
                <a:solidFill>
                  <a:schemeClr val="tx2"/>
                </a:solidFill>
              </a:endParaRPr>
            </a:p>
          </p:txBody>
        </p:sp>
        <p:sp>
          <p:nvSpPr>
            <p:cNvPr id="17" name="Diagonal Stripe 16"/>
            <p:cNvSpPr/>
            <p:nvPr/>
          </p:nvSpPr>
          <p:spPr>
            <a:xfrm>
              <a:off x="7502482" y="3420074"/>
              <a:ext cx="1512168" cy="1512168"/>
            </a:xfrm>
            <a:prstGeom prst="diagStripe">
              <a:avLst/>
            </a:prstGeom>
            <a:solidFill>
              <a:schemeClr val="accent6"/>
            </a:solidFill>
            <a:ln w="12700">
              <a:noFill/>
            </a:ln>
          </p:spPr>
          <p:style>
            <a:lnRef idx="2">
              <a:schemeClr val="accent1">
                <a:shade val="50000"/>
              </a:schemeClr>
            </a:lnRef>
            <a:fillRef idx="1">
              <a:schemeClr val="accent1"/>
            </a:fillRef>
            <a:effectRef idx="0">
              <a:schemeClr val="accent1"/>
            </a:effectRef>
            <a:fontRef idx="minor">
              <a:schemeClr val="lt1"/>
            </a:fontRef>
          </p:style>
          <p:txBody>
            <a:bodyPr lIns="91440" tIns="91440" rIns="91440" bIns="91440" rtlCol="0" anchor="ctr">
              <a:noAutofit/>
            </a:bodyPr>
            <a:lstStyle/>
            <a:p>
              <a:pPr algn="ctr"/>
              <a:endParaRPr lang="en-US" sz="1400" err="1">
                <a:solidFill>
                  <a:schemeClr val="tx2"/>
                </a:solidFill>
              </a:endParaRPr>
            </a:p>
          </p:txBody>
        </p:sp>
        <p:sp>
          <p:nvSpPr>
            <p:cNvPr id="18" name="Diagonal Stripe 17"/>
            <p:cNvSpPr/>
            <p:nvPr/>
          </p:nvSpPr>
          <p:spPr>
            <a:xfrm flipV="1">
              <a:off x="7502482" y="1840230"/>
              <a:ext cx="1512168" cy="1512168"/>
            </a:xfrm>
            <a:prstGeom prst="diagStripe">
              <a:avLst/>
            </a:prstGeom>
            <a:solidFill>
              <a:schemeClr val="accent5"/>
            </a:solidFill>
            <a:ln w="12700">
              <a:noFill/>
            </a:ln>
          </p:spPr>
          <p:style>
            <a:lnRef idx="2">
              <a:schemeClr val="accent1">
                <a:shade val="50000"/>
              </a:schemeClr>
            </a:lnRef>
            <a:fillRef idx="1">
              <a:schemeClr val="accent1"/>
            </a:fillRef>
            <a:effectRef idx="0">
              <a:schemeClr val="accent1"/>
            </a:effectRef>
            <a:fontRef idx="minor">
              <a:schemeClr val="lt1"/>
            </a:fontRef>
          </p:style>
          <p:txBody>
            <a:bodyPr lIns="91440" tIns="91440" rIns="91440" bIns="91440" rtlCol="0" anchor="ctr">
              <a:noAutofit/>
            </a:bodyPr>
            <a:lstStyle/>
            <a:p>
              <a:pPr algn="ctr"/>
              <a:endParaRPr lang="en-US" sz="1400" err="1">
                <a:solidFill>
                  <a:schemeClr val="tx2"/>
                </a:solidFill>
              </a:endParaRPr>
            </a:p>
          </p:txBody>
        </p:sp>
        <p:sp>
          <p:nvSpPr>
            <p:cNvPr id="19" name="Diagonal Stripe 18"/>
            <p:cNvSpPr/>
            <p:nvPr/>
          </p:nvSpPr>
          <p:spPr>
            <a:xfrm>
              <a:off x="4710091" y="3420074"/>
              <a:ext cx="1512168" cy="1512168"/>
            </a:xfrm>
            <a:prstGeom prst="diagStripe">
              <a:avLst/>
            </a:prstGeom>
            <a:solidFill>
              <a:schemeClr val="accent1"/>
            </a:solidFill>
            <a:ln w="12700">
              <a:noFill/>
            </a:ln>
          </p:spPr>
          <p:style>
            <a:lnRef idx="2">
              <a:schemeClr val="accent1">
                <a:shade val="50000"/>
              </a:schemeClr>
            </a:lnRef>
            <a:fillRef idx="1">
              <a:schemeClr val="accent1"/>
            </a:fillRef>
            <a:effectRef idx="0">
              <a:schemeClr val="accent1"/>
            </a:effectRef>
            <a:fontRef idx="minor">
              <a:schemeClr val="lt1"/>
            </a:fontRef>
          </p:style>
          <p:txBody>
            <a:bodyPr lIns="91440" tIns="91440" rIns="91440" bIns="91440" rtlCol="0" anchor="ctr">
              <a:noAutofit/>
            </a:bodyPr>
            <a:lstStyle/>
            <a:p>
              <a:pPr algn="ctr"/>
              <a:endParaRPr lang="en-US" sz="1400" err="1">
                <a:solidFill>
                  <a:schemeClr val="tx2"/>
                </a:solidFill>
              </a:endParaRPr>
            </a:p>
          </p:txBody>
        </p:sp>
        <p:sp>
          <p:nvSpPr>
            <p:cNvPr id="20" name="Diagonal Stripe 19"/>
            <p:cNvSpPr/>
            <p:nvPr/>
          </p:nvSpPr>
          <p:spPr>
            <a:xfrm flipV="1">
              <a:off x="4710091" y="1840230"/>
              <a:ext cx="1512168" cy="1512168"/>
            </a:xfrm>
            <a:prstGeom prst="diagStripe">
              <a:avLst/>
            </a:prstGeom>
            <a:solidFill>
              <a:schemeClr val="accent2"/>
            </a:solidFill>
            <a:ln w="12700">
              <a:noFill/>
            </a:ln>
          </p:spPr>
          <p:style>
            <a:lnRef idx="2">
              <a:schemeClr val="accent1">
                <a:shade val="50000"/>
              </a:schemeClr>
            </a:lnRef>
            <a:fillRef idx="1">
              <a:schemeClr val="accent1"/>
            </a:fillRef>
            <a:effectRef idx="0">
              <a:schemeClr val="accent1"/>
            </a:effectRef>
            <a:fontRef idx="minor">
              <a:schemeClr val="lt1"/>
            </a:fontRef>
          </p:style>
          <p:txBody>
            <a:bodyPr lIns="91440" tIns="91440" rIns="91440" bIns="91440" rtlCol="0" anchor="ctr">
              <a:noAutofit/>
            </a:bodyPr>
            <a:lstStyle/>
            <a:p>
              <a:pPr algn="ctr"/>
              <a:endParaRPr lang="en-US" sz="1400" err="1">
                <a:solidFill>
                  <a:schemeClr val="tx2"/>
                </a:solidFill>
              </a:endParaRPr>
            </a:p>
          </p:txBody>
        </p:sp>
        <p:sp>
          <p:nvSpPr>
            <p:cNvPr id="28" name="Freeform 741"/>
            <p:cNvSpPr>
              <a:spLocks noEditPoints="1"/>
            </p:cNvSpPr>
            <p:nvPr/>
          </p:nvSpPr>
          <p:spPr bwMode="auto">
            <a:xfrm>
              <a:off x="1811704" y="3061765"/>
              <a:ext cx="630172" cy="632026"/>
            </a:xfrm>
            <a:custGeom>
              <a:avLst/>
              <a:gdLst>
                <a:gd name="T0" fmla="*/ 256 w 512"/>
                <a:gd name="T1" fmla="*/ 21 h 512"/>
                <a:gd name="T2" fmla="*/ 490 w 512"/>
                <a:gd name="T3" fmla="*/ 256 h 512"/>
                <a:gd name="T4" fmla="*/ 256 w 512"/>
                <a:gd name="T5" fmla="*/ 490 h 512"/>
                <a:gd name="T6" fmla="*/ 21 w 512"/>
                <a:gd name="T7" fmla="*/ 256 h 512"/>
                <a:gd name="T8" fmla="*/ 256 w 512"/>
                <a:gd name="T9" fmla="*/ 21 h 512"/>
                <a:gd name="T10" fmla="*/ 256 w 512"/>
                <a:gd name="T11" fmla="*/ 0 h 512"/>
                <a:gd name="T12" fmla="*/ 0 w 512"/>
                <a:gd name="T13" fmla="*/ 256 h 512"/>
                <a:gd name="T14" fmla="*/ 256 w 512"/>
                <a:gd name="T15" fmla="*/ 512 h 512"/>
                <a:gd name="T16" fmla="*/ 512 w 512"/>
                <a:gd name="T17" fmla="*/ 256 h 512"/>
                <a:gd name="T18" fmla="*/ 256 w 512"/>
                <a:gd name="T19" fmla="*/ 0 h 5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12" h="512">
                  <a:moveTo>
                    <a:pt x="256" y="21"/>
                  </a:moveTo>
                  <a:cubicBezTo>
                    <a:pt x="385" y="21"/>
                    <a:pt x="490" y="126"/>
                    <a:pt x="490" y="256"/>
                  </a:cubicBezTo>
                  <a:cubicBezTo>
                    <a:pt x="490" y="385"/>
                    <a:pt x="385" y="490"/>
                    <a:pt x="256" y="490"/>
                  </a:cubicBezTo>
                  <a:cubicBezTo>
                    <a:pt x="126" y="490"/>
                    <a:pt x="21" y="385"/>
                    <a:pt x="21" y="256"/>
                  </a:cubicBezTo>
                  <a:cubicBezTo>
                    <a:pt x="21" y="126"/>
                    <a:pt x="126" y="21"/>
                    <a:pt x="256" y="21"/>
                  </a:cubicBezTo>
                  <a:moveTo>
                    <a:pt x="256" y="0"/>
                  </a:moveTo>
                  <a:cubicBezTo>
                    <a:pt x="114" y="0"/>
                    <a:pt x="0" y="114"/>
                    <a:pt x="0" y="256"/>
                  </a:cubicBezTo>
                  <a:cubicBezTo>
                    <a:pt x="0" y="397"/>
                    <a:pt x="114" y="512"/>
                    <a:pt x="256" y="512"/>
                  </a:cubicBezTo>
                  <a:cubicBezTo>
                    <a:pt x="397" y="512"/>
                    <a:pt x="512" y="397"/>
                    <a:pt x="512" y="256"/>
                  </a:cubicBezTo>
                  <a:cubicBezTo>
                    <a:pt x="512" y="114"/>
                    <a:pt x="397" y="0"/>
                    <a:pt x="256" y="0"/>
                  </a:cubicBezTo>
                  <a:close/>
                </a:path>
              </a:pathLst>
            </a:custGeom>
            <a:solidFill>
              <a:schemeClr val="accent4"/>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 name="Freeform 416"/>
            <p:cNvSpPr>
              <a:spLocks noEditPoints="1"/>
            </p:cNvSpPr>
            <p:nvPr/>
          </p:nvSpPr>
          <p:spPr bwMode="auto">
            <a:xfrm>
              <a:off x="4634555" y="3061765"/>
              <a:ext cx="630173" cy="632026"/>
            </a:xfrm>
            <a:custGeom>
              <a:avLst/>
              <a:gdLst>
                <a:gd name="T0" fmla="*/ 256 w 512"/>
                <a:gd name="T1" fmla="*/ 21 h 512"/>
                <a:gd name="T2" fmla="*/ 490 w 512"/>
                <a:gd name="T3" fmla="*/ 256 h 512"/>
                <a:gd name="T4" fmla="*/ 256 w 512"/>
                <a:gd name="T5" fmla="*/ 490 h 512"/>
                <a:gd name="T6" fmla="*/ 21 w 512"/>
                <a:gd name="T7" fmla="*/ 256 h 512"/>
                <a:gd name="T8" fmla="*/ 256 w 512"/>
                <a:gd name="T9" fmla="*/ 21 h 512"/>
                <a:gd name="T10" fmla="*/ 256 w 512"/>
                <a:gd name="T11" fmla="*/ 0 h 512"/>
                <a:gd name="T12" fmla="*/ 0 w 512"/>
                <a:gd name="T13" fmla="*/ 256 h 512"/>
                <a:gd name="T14" fmla="*/ 256 w 512"/>
                <a:gd name="T15" fmla="*/ 512 h 512"/>
                <a:gd name="T16" fmla="*/ 512 w 512"/>
                <a:gd name="T17" fmla="*/ 256 h 512"/>
                <a:gd name="T18" fmla="*/ 256 w 512"/>
                <a:gd name="T19" fmla="*/ 0 h 5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12" h="512">
                  <a:moveTo>
                    <a:pt x="256" y="21"/>
                  </a:moveTo>
                  <a:cubicBezTo>
                    <a:pt x="385" y="21"/>
                    <a:pt x="490" y="126"/>
                    <a:pt x="490" y="256"/>
                  </a:cubicBezTo>
                  <a:cubicBezTo>
                    <a:pt x="490" y="385"/>
                    <a:pt x="385" y="490"/>
                    <a:pt x="256" y="490"/>
                  </a:cubicBezTo>
                  <a:cubicBezTo>
                    <a:pt x="126" y="490"/>
                    <a:pt x="21" y="385"/>
                    <a:pt x="21" y="256"/>
                  </a:cubicBezTo>
                  <a:cubicBezTo>
                    <a:pt x="21" y="126"/>
                    <a:pt x="126" y="21"/>
                    <a:pt x="256" y="21"/>
                  </a:cubicBezTo>
                  <a:moveTo>
                    <a:pt x="256" y="0"/>
                  </a:moveTo>
                  <a:cubicBezTo>
                    <a:pt x="114" y="0"/>
                    <a:pt x="0" y="114"/>
                    <a:pt x="0" y="256"/>
                  </a:cubicBezTo>
                  <a:cubicBezTo>
                    <a:pt x="0" y="397"/>
                    <a:pt x="114" y="512"/>
                    <a:pt x="256" y="512"/>
                  </a:cubicBezTo>
                  <a:cubicBezTo>
                    <a:pt x="397" y="512"/>
                    <a:pt x="512" y="397"/>
                    <a:pt x="512" y="256"/>
                  </a:cubicBezTo>
                  <a:cubicBezTo>
                    <a:pt x="512" y="114"/>
                    <a:pt x="397" y="0"/>
                    <a:pt x="256" y="0"/>
                  </a:cubicBezTo>
                  <a:close/>
                </a:path>
              </a:pathLst>
            </a:custGeom>
            <a:solidFill>
              <a:schemeClr val="accent2"/>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 name="Freeform 384"/>
            <p:cNvSpPr>
              <a:spLocks noEditPoints="1"/>
            </p:cNvSpPr>
            <p:nvPr/>
          </p:nvSpPr>
          <p:spPr bwMode="auto">
            <a:xfrm>
              <a:off x="7396301" y="3061765"/>
              <a:ext cx="629056" cy="629056"/>
            </a:xfrm>
            <a:custGeom>
              <a:avLst/>
              <a:gdLst>
                <a:gd name="T0" fmla="*/ 256 w 512"/>
                <a:gd name="T1" fmla="*/ 21 h 512"/>
                <a:gd name="T2" fmla="*/ 490 w 512"/>
                <a:gd name="T3" fmla="*/ 256 h 512"/>
                <a:gd name="T4" fmla="*/ 256 w 512"/>
                <a:gd name="T5" fmla="*/ 490 h 512"/>
                <a:gd name="T6" fmla="*/ 21 w 512"/>
                <a:gd name="T7" fmla="*/ 256 h 512"/>
                <a:gd name="T8" fmla="*/ 256 w 512"/>
                <a:gd name="T9" fmla="*/ 21 h 512"/>
                <a:gd name="T10" fmla="*/ 256 w 512"/>
                <a:gd name="T11" fmla="*/ 0 h 512"/>
                <a:gd name="T12" fmla="*/ 0 w 512"/>
                <a:gd name="T13" fmla="*/ 256 h 512"/>
                <a:gd name="T14" fmla="*/ 256 w 512"/>
                <a:gd name="T15" fmla="*/ 512 h 512"/>
                <a:gd name="T16" fmla="*/ 512 w 512"/>
                <a:gd name="T17" fmla="*/ 256 h 512"/>
                <a:gd name="T18" fmla="*/ 256 w 512"/>
                <a:gd name="T19" fmla="*/ 0 h 5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12" h="512">
                  <a:moveTo>
                    <a:pt x="256" y="21"/>
                  </a:moveTo>
                  <a:cubicBezTo>
                    <a:pt x="385" y="21"/>
                    <a:pt x="490" y="126"/>
                    <a:pt x="490" y="256"/>
                  </a:cubicBezTo>
                  <a:cubicBezTo>
                    <a:pt x="490" y="385"/>
                    <a:pt x="385" y="490"/>
                    <a:pt x="256" y="490"/>
                  </a:cubicBezTo>
                  <a:cubicBezTo>
                    <a:pt x="126" y="490"/>
                    <a:pt x="21" y="385"/>
                    <a:pt x="21" y="256"/>
                  </a:cubicBezTo>
                  <a:cubicBezTo>
                    <a:pt x="21" y="126"/>
                    <a:pt x="126" y="21"/>
                    <a:pt x="256" y="21"/>
                  </a:cubicBezTo>
                  <a:moveTo>
                    <a:pt x="256" y="0"/>
                  </a:moveTo>
                  <a:cubicBezTo>
                    <a:pt x="114" y="0"/>
                    <a:pt x="0" y="114"/>
                    <a:pt x="0" y="256"/>
                  </a:cubicBezTo>
                  <a:cubicBezTo>
                    <a:pt x="0" y="397"/>
                    <a:pt x="114" y="512"/>
                    <a:pt x="256" y="512"/>
                  </a:cubicBezTo>
                  <a:cubicBezTo>
                    <a:pt x="397" y="512"/>
                    <a:pt x="512" y="397"/>
                    <a:pt x="512" y="256"/>
                  </a:cubicBezTo>
                  <a:cubicBezTo>
                    <a:pt x="512" y="114"/>
                    <a:pt x="397" y="0"/>
                    <a:pt x="256" y="0"/>
                  </a:cubicBezTo>
                  <a:close/>
                </a:path>
              </a:pathLst>
            </a:custGeom>
            <a:solidFill>
              <a:schemeClr val="accent5"/>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grpSp>
      <p:sp>
        <p:nvSpPr>
          <p:cNvPr id="2" name="Rectangle 1"/>
          <p:cNvSpPr/>
          <p:nvPr/>
        </p:nvSpPr>
        <p:spPr bwMode="gray">
          <a:xfrm>
            <a:off x="0" y="5222275"/>
            <a:ext cx="12192000" cy="1076285"/>
          </a:xfrm>
          <a:prstGeom prst="rect">
            <a:avLst/>
          </a:prstGeom>
          <a:solidFill>
            <a:schemeClr val="accent4"/>
          </a:solidFill>
          <a:ln w="19050" algn="ctr">
            <a:noFill/>
            <a:miter lim="800000"/>
            <a:headEnd/>
            <a:tailEnd/>
          </a:ln>
        </p:spPr>
        <p:txBody>
          <a:bodyPr wrap="square" lIns="88900" tIns="88900" rIns="88900" bIns="88900" rtlCol="0" anchor="ctr"/>
          <a:lstStyle/>
          <a:p>
            <a:pPr algn="ctr">
              <a:lnSpc>
                <a:spcPct val="106000"/>
              </a:lnSpc>
              <a:buFont typeface="Wingdings 2" pitchFamily="18" charset="2"/>
              <a:buNone/>
            </a:pPr>
            <a:r>
              <a:rPr lang="en-US" sz="1600" b="1" dirty="0">
                <a:solidFill>
                  <a:schemeClr val="bg1"/>
                </a:solidFill>
              </a:rPr>
              <a:t>Note: The next PO you receive, you will still click Confirm Order, but you will log in instead of  </a:t>
            </a:r>
            <a:r>
              <a:rPr lang="en-US" sz="1600" b="1" dirty="0" smtClean="0">
                <a:solidFill>
                  <a:schemeClr val="bg1"/>
                </a:solidFill>
              </a:rPr>
              <a:t>creating an account. If </a:t>
            </a:r>
            <a:r>
              <a:rPr lang="en-US" sz="1600" b="1" dirty="0">
                <a:solidFill>
                  <a:schemeClr val="bg1"/>
                </a:solidFill>
              </a:rPr>
              <a:t>you already have a Standard Account, simply sign in using your username/password</a:t>
            </a:r>
          </a:p>
        </p:txBody>
      </p:sp>
    </p:spTree>
    <p:extLst>
      <p:ext uri="{BB962C8B-B14F-4D97-AF65-F5344CB8AC3E}">
        <p14:creationId xmlns:p14="http://schemas.microsoft.com/office/powerpoint/2010/main" val="2818531800"/>
      </p:ext>
    </p:extLst>
  </p:cSld>
  <p:clrMapOvr>
    <a:masterClrMapping/>
  </p:clrMapOvr>
  <p:transition>
    <p:fade/>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quarter" idx="13"/>
          </p:nvPr>
        </p:nvSpPr>
        <p:spPr/>
        <p:txBody>
          <a:bodyPr/>
          <a:lstStyle/>
          <a:p>
            <a:r>
              <a:rPr lang="en-US" dirty="0"/>
              <a:t>Click the </a:t>
            </a:r>
            <a:r>
              <a:rPr lang="en-US" b="1" dirty="0">
                <a:solidFill>
                  <a:schemeClr val="accent4"/>
                </a:solidFill>
              </a:rPr>
              <a:t>Confirm Order </a:t>
            </a:r>
            <a:r>
              <a:rPr lang="en-US" dirty="0"/>
              <a:t>button in the PO notification (interactive email)</a:t>
            </a:r>
          </a:p>
          <a:p>
            <a:endParaRPr lang="en-US" dirty="0"/>
          </a:p>
        </p:txBody>
      </p:sp>
      <p:sp>
        <p:nvSpPr>
          <p:cNvPr id="6" name="Title 5">
            <a:extLst>
              <a:ext uri="{FF2B5EF4-FFF2-40B4-BE49-F238E27FC236}">
                <a16:creationId xmlns:a16="http://schemas.microsoft.com/office/drawing/2014/main" id="{8729A1C9-1EE0-45FD-BA18-8C10EF1237A6}"/>
              </a:ext>
            </a:extLst>
          </p:cNvPr>
          <p:cNvSpPr>
            <a:spLocks noGrp="1"/>
          </p:cNvSpPr>
          <p:nvPr>
            <p:ph type="title"/>
          </p:nvPr>
        </p:nvSpPr>
        <p:spPr/>
        <p:txBody>
          <a:bodyPr/>
          <a:lstStyle/>
          <a:p>
            <a:r>
              <a:rPr lang="en-US" dirty="0"/>
              <a:t>Step </a:t>
            </a:r>
            <a:r>
              <a:rPr lang="en-US" dirty="0" smtClean="0"/>
              <a:t>1 &amp; 2 </a:t>
            </a:r>
            <a:r>
              <a:rPr lang="en-US" dirty="0"/>
              <a:t>– Receive Interactive Email Order From Customer</a:t>
            </a:r>
          </a:p>
        </p:txBody>
      </p:sp>
      <p:pic>
        <p:nvPicPr>
          <p:cNvPr id="9" name="Picture 8">
            <a:extLst>
              <a:ext uri="{FF2B5EF4-FFF2-40B4-BE49-F238E27FC236}">
                <a16:creationId xmlns:a16="http://schemas.microsoft.com/office/drawing/2014/main" id="{7BBD0A15-0BD9-49AE-80F5-35EF97B85B7E}"/>
              </a:ext>
            </a:extLst>
          </p:cNvPr>
          <p:cNvPicPr>
            <a:picLocks noChangeAspect="1"/>
          </p:cNvPicPr>
          <p:nvPr/>
        </p:nvPicPr>
        <p:blipFill>
          <a:blip r:embed="rId2"/>
          <a:stretch>
            <a:fillRect/>
          </a:stretch>
        </p:blipFill>
        <p:spPr>
          <a:xfrm>
            <a:off x="976391" y="1856133"/>
            <a:ext cx="9781583" cy="2939294"/>
          </a:xfrm>
          <a:prstGeom prst="rect">
            <a:avLst/>
          </a:prstGeom>
        </p:spPr>
      </p:pic>
      <p:sp>
        <p:nvSpPr>
          <p:cNvPr id="4" name="Rectangle 3"/>
          <p:cNvSpPr/>
          <p:nvPr/>
        </p:nvSpPr>
        <p:spPr bwMode="gray">
          <a:xfrm>
            <a:off x="8229601" y="4359565"/>
            <a:ext cx="1163782" cy="526472"/>
          </a:xfrm>
          <a:prstGeom prst="rect">
            <a:avLst/>
          </a:prstGeom>
          <a:noFill/>
          <a:ln w="19050" algn="ctr">
            <a:solidFill>
              <a:srgbClr val="DA291C"/>
            </a:solidFill>
            <a:miter lim="800000"/>
            <a:headEnd/>
            <a:tailEnd/>
          </a:ln>
        </p:spPr>
        <p:txBody>
          <a:bodyPr wrap="square" lIns="88900" tIns="88900" rIns="88900" bIns="88900" rtlCol="0" anchor="ctr"/>
          <a:lstStyle/>
          <a:p>
            <a:pPr algn="ctr">
              <a:lnSpc>
                <a:spcPct val="106000"/>
              </a:lnSpc>
              <a:buFont typeface="Wingdings 2" pitchFamily="18" charset="2"/>
              <a:buNone/>
            </a:pPr>
            <a:endParaRPr lang="en-US" sz="1600" b="1" dirty="0" smtClean="0">
              <a:solidFill>
                <a:schemeClr val="bg1"/>
              </a:solidFill>
            </a:endParaRPr>
          </a:p>
        </p:txBody>
      </p:sp>
      <p:sp>
        <p:nvSpPr>
          <p:cNvPr id="11" name="Rectangle 10"/>
          <p:cNvSpPr/>
          <p:nvPr/>
        </p:nvSpPr>
        <p:spPr bwMode="gray">
          <a:xfrm>
            <a:off x="0" y="5222275"/>
            <a:ext cx="12192000" cy="1076285"/>
          </a:xfrm>
          <a:prstGeom prst="rect">
            <a:avLst/>
          </a:prstGeom>
          <a:solidFill>
            <a:schemeClr val="accent4"/>
          </a:solidFill>
          <a:ln w="19050" algn="ctr">
            <a:noFill/>
            <a:miter lim="800000"/>
            <a:headEnd/>
            <a:tailEnd/>
          </a:ln>
        </p:spPr>
        <p:txBody>
          <a:bodyPr wrap="square" lIns="88900" tIns="88900" rIns="88900" bIns="88900" rtlCol="0" anchor="ctr"/>
          <a:lstStyle/>
          <a:p>
            <a:pPr lvl="1">
              <a:lnSpc>
                <a:spcPct val="106000"/>
              </a:lnSpc>
              <a:buFont typeface="Wingdings 2" pitchFamily="18" charset="2"/>
              <a:buNone/>
            </a:pPr>
            <a:r>
              <a:rPr lang="en-US" sz="1600" b="1" dirty="0">
                <a:solidFill>
                  <a:schemeClr val="bg1"/>
                </a:solidFill>
              </a:rPr>
              <a:t>NOTE:</a:t>
            </a:r>
          </a:p>
          <a:p>
            <a:pPr lvl="1">
              <a:lnSpc>
                <a:spcPct val="106000"/>
              </a:lnSpc>
              <a:buFont typeface="Wingdings 2" pitchFamily="18" charset="2"/>
              <a:buNone/>
            </a:pPr>
            <a:r>
              <a:rPr lang="en-US" sz="1600" b="1" dirty="0">
                <a:solidFill>
                  <a:schemeClr val="bg1"/>
                </a:solidFill>
              </a:rPr>
              <a:t>Only registered email with Dragon oil shall be receiving the PO </a:t>
            </a:r>
            <a:r>
              <a:rPr lang="en-US" sz="1600" b="1" dirty="0" smtClean="0">
                <a:solidFill>
                  <a:schemeClr val="bg1"/>
                </a:solidFill>
              </a:rPr>
              <a:t>communication from ordersender-prod@ansmtp.ariba.com.</a:t>
            </a:r>
            <a:endParaRPr lang="en-US" sz="1600" b="1" dirty="0">
              <a:solidFill>
                <a:schemeClr val="bg1"/>
              </a:solidFill>
            </a:endParaRPr>
          </a:p>
        </p:txBody>
      </p:sp>
      <p:pic>
        <p:nvPicPr>
          <p:cNvPr id="12" name="Picture 11"/>
          <p:cNvPicPr>
            <a:picLocks noChangeAspect="1"/>
          </p:cNvPicPr>
          <p:nvPr/>
        </p:nvPicPr>
        <p:blipFill>
          <a:blip r:embed="rId3"/>
          <a:stretch>
            <a:fillRect/>
          </a:stretch>
        </p:blipFill>
        <p:spPr>
          <a:xfrm>
            <a:off x="469900" y="1098879"/>
            <a:ext cx="1309593" cy="704994"/>
          </a:xfrm>
          <a:prstGeom prst="rect">
            <a:avLst/>
          </a:prstGeom>
        </p:spPr>
      </p:pic>
    </p:spTree>
    <p:extLst>
      <p:ext uri="{BB962C8B-B14F-4D97-AF65-F5344CB8AC3E}">
        <p14:creationId xmlns:p14="http://schemas.microsoft.com/office/powerpoint/2010/main" val="2228021124"/>
      </p:ext>
    </p:extLst>
  </p:cSld>
  <p:clrMapOvr>
    <a:masterClrMapping/>
  </p:clrMapOvr>
  <p:transition>
    <p:fade/>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quarter" idx="13"/>
          </p:nvPr>
        </p:nvSpPr>
        <p:spPr/>
        <p:txBody>
          <a:bodyPr/>
          <a:lstStyle/>
          <a:p>
            <a:r>
              <a:rPr lang="en-US" dirty="0"/>
              <a:t>Select the </a:t>
            </a:r>
            <a:r>
              <a:rPr lang="en-US" b="1" dirty="0">
                <a:solidFill>
                  <a:schemeClr val="accent4"/>
                </a:solidFill>
              </a:rPr>
              <a:t>Sign up </a:t>
            </a:r>
            <a:r>
              <a:rPr lang="en-US" dirty="0"/>
              <a:t>option to create a new Standard Account</a:t>
            </a:r>
          </a:p>
          <a:p>
            <a:endParaRPr lang="en-US" dirty="0"/>
          </a:p>
        </p:txBody>
      </p:sp>
      <p:sp>
        <p:nvSpPr>
          <p:cNvPr id="6" name="Title 5">
            <a:extLst>
              <a:ext uri="{FF2B5EF4-FFF2-40B4-BE49-F238E27FC236}">
                <a16:creationId xmlns:a16="http://schemas.microsoft.com/office/drawing/2014/main" id="{8729A1C9-1EE0-45FD-BA18-8C10EF1237A6}"/>
              </a:ext>
            </a:extLst>
          </p:cNvPr>
          <p:cNvSpPr>
            <a:spLocks noGrp="1"/>
          </p:cNvSpPr>
          <p:nvPr>
            <p:ph type="title"/>
          </p:nvPr>
        </p:nvSpPr>
        <p:spPr/>
        <p:txBody>
          <a:bodyPr/>
          <a:lstStyle/>
          <a:p>
            <a:r>
              <a:rPr lang="en-US" dirty="0"/>
              <a:t>Step 3 - Sign Up For Standard Account</a:t>
            </a:r>
          </a:p>
        </p:txBody>
      </p:sp>
      <p:sp>
        <p:nvSpPr>
          <p:cNvPr id="11" name="Rectangle 10"/>
          <p:cNvSpPr/>
          <p:nvPr/>
        </p:nvSpPr>
        <p:spPr bwMode="gray">
          <a:xfrm>
            <a:off x="0" y="5222275"/>
            <a:ext cx="12192000" cy="1076285"/>
          </a:xfrm>
          <a:prstGeom prst="rect">
            <a:avLst/>
          </a:prstGeom>
          <a:solidFill>
            <a:schemeClr val="accent4"/>
          </a:solidFill>
          <a:ln w="19050" algn="ctr">
            <a:noFill/>
            <a:miter lim="800000"/>
            <a:headEnd/>
            <a:tailEnd/>
          </a:ln>
        </p:spPr>
        <p:txBody>
          <a:bodyPr wrap="square" lIns="88900" tIns="88900" rIns="88900" bIns="88900" rtlCol="0" anchor="ctr"/>
          <a:lstStyle/>
          <a:p>
            <a:pPr lvl="1">
              <a:lnSpc>
                <a:spcPct val="106000"/>
              </a:lnSpc>
              <a:buFont typeface="Wingdings 2" pitchFamily="18" charset="2"/>
              <a:buNone/>
            </a:pPr>
            <a:r>
              <a:rPr lang="en-US" sz="1600" b="1" dirty="0" smtClean="0">
                <a:solidFill>
                  <a:schemeClr val="bg1"/>
                </a:solidFill>
              </a:rPr>
              <a:t>Above </a:t>
            </a:r>
            <a:r>
              <a:rPr lang="en-US" sz="1600" b="1" dirty="0">
                <a:solidFill>
                  <a:schemeClr val="bg1"/>
                </a:solidFill>
              </a:rPr>
              <a:t>is the screen that shall be displayed once Sign up option is clicked</a:t>
            </a:r>
          </a:p>
        </p:txBody>
      </p:sp>
      <p:pic>
        <p:nvPicPr>
          <p:cNvPr id="8" name="Picture 2">
            <a:extLst>
              <a:ext uri="{FF2B5EF4-FFF2-40B4-BE49-F238E27FC236}">
                <a16:creationId xmlns:a16="http://schemas.microsoft.com/office/drawing/2014/main" id="{F2236F38-51AC-44AE-B2C4-7F5D4806B7B2}"/>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11633"/>
          <a:stretch/>
        </p:blipFill>
        <p:spPr bwMode="auto">
          <a:xfrm>
            <a:off x="2352112" y="1683256"/>
            <a:ext cx="7487775" cy="3349706"/>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1"/>
          <p:cNvPicPr>
            <a:picLocks noChangeAspect="1"/>
          </p:cNvPicPr>
          <p:nvPr/>
        </p:nvPicPr>
        <p:blipFill>
          <a:blip r:embed="rId3"/>
          <a:stretch>
            <a:fillRect/>
          </a:stretch>
        </p:blipFill>
        <p:spPr>
          <a:xfrm>
            <a:off x="469900" y="1115315"/>
            <a:ext cx="1088704" cy="945139"/>
          </a:xfrm>
          <a:prstGeom prst="rect">
            <a:avLst/>
          </a:prstGeom>
        </p:spPr>
      </p:pic>
    </p:spTree>
    <p:extLst>
      <p:ext uri="{BB962C8B-B14F-4D97-AF65-F5344CB8AC3E}">
        <p14:creationId xmlns:p14="http://schemas.microsoft.com/office/powerpoint/2010/main" val="3283786878"/>
      </p:ext>
    </p:extLst>
  </p:cSld>
  <p:clrMapOvr>
    <a:masterClrMapping/>
  </p:clrMapOvr>
  <p:transition>
    <p:fade/>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quarter" idx="13"/>
          </p:nvPr>
        </p:nvSpPr>
        <p:spPr/>
        <p:txBody>
          <a:bodyPr/>
          <a:lstStyle/>
          <a:p>
            <a:r>
              <a:rPr lang="en-US" dirty="0"/>
              <a:t>How to </a:t>
            </a:r>
            <a:r>
              <a:rPr lang="en-US" b="1" dirty="0">
                <a:solidFill>
                  <a:schemeClr val="accent4"/>
                </a:solidFill>
              </a:rPr>
              <a:t>resolve</a:t>
            </a:r>
            <a:r>
              <a:rPr lang="en-US" dirty="0"/>
              <a:t> any Log in Issue?</a:t>
            </a:r>
          </a:p>
          <a:p>
            <a:endParaRPr lang="en-US" dirty="0"/>
          </a:p>
        </p:txBody>
      </p:sp>
      <p:sp>
        <p:nvSpPr>
          <p:cNvPr id="6" name="Title 5">
            <a:extLst>
              <a:ext uri="{FF2B5EF4-FFF2-40B4-BE49-F238E27FC236}">
                <a16:creationId xmlns:a16="http://schemas.microsoft.com/office/drawing/2014/main" id="{8729A1C9-1EE0-45FD-BA18-8C10EF1237A6}"/>
              </a:ext>
            </a:extLst>
          </p:cNvPr>
          <p:cNvSpPr>
            <a:spLocks noGrp="1"/>
          </p:cNvSpPr>
          <p:nvPr>
            <p:ph type="title"/>
          </p:nvPr>
        </p:nvSpPr>
        <p:spPr/>
        <p:txBody>
          <a:bodyPr/>
          <a:lstStyle/>
          <a:p>
            <a:r>
              <a:rPr lang="en-US" dirty="0"/>
              <a:t>Step 3 - Sign Up For Standard Account</a:t>
            </a:r>
          </a:p>
        </p:txBody>
      </p:sp>
      <p:sp>
        <p:nvSpPr>
          <p:cNvPr id="11" name="Rectangle 10"/>
          <p:cNvSpPr/>
          <p:nvPr/>
        </p:nvSpPr>
        <p:spPr bwMode="gray">
          <a:xfrm>
            <a:off x="0" y="5222275"/>
            <a:ext cx="12192000" cy="1076285"/>
          </a:xfrm>
          <a:prstGeom prst="rect">
            <a:avLst/>
          </a:prstGeom>
          <a:solidFill>
            <a:schemeClr val="accent4"/>
          </a:solidFill>
          <a:ln w="19050" algn="ctr">
            <a:noFill/>
            <a:miter lim="800000"/>
            <a:headEnd/>
            <a:tailEnd/>
          </a:ln>
        </p:spPr>
        <p:txBody>
          <a:bodyPr wrap="square" lIns="88900" tIns="88900" rIns="88900" bIns="88900" rtlCol="0" anchor="ctr"/>
          <a:lstStyle/>
          <a:p>
            <a:pPr lvl="1">
              <a:lnSpc>
                <a:spcPct val="106000"/>
              </a:lnSpc>
              <a:buFont typeface="Wingdings 2" pitchFamily="18" charset="2"/>
              <a:buNone/>
            </a:pPr>
            <a:r>
              <a:rPr lang="en-US" sz="1600" b="1" dirty="0">
                <a:solidFill>
                  <a:schemeClr val="bg1"/>
                </a:solidFill>
              </a:rPr>
              <a:t>If you forget your log in credentials, please click on Forget Username Or Password</a:t>
            </a:r>
          </a:p>
        </p:txBody>
      </p:sp>
      <p:pic>
        <p:nvPicPr>
          <p:cNvPr id="2" name="Picture 1"/>
          <p:cNvPicPr>
            <a:picLocks noChangeAspect="1"/>
          </p:cNvPicPr>
          <p:nvPr/>
        </p:nvPicPr>
        <p:blipFill>
          <a:blip r:embed="rId2"/>
          <a:stretch>
            <a:fillRect/>
          </a:stretch>
        </p:blipFill>
        <p:spPr>
          <a:xfrm>
            <a:off x="469900" y="1115315"/>
            <a:ext cx="1088704" cy="945139"/>
          </a:xfrm>
          <a:prstGeom prst="rect">
            <a:avLst/>
          </a:prstGeom>
        </p:spPr>
      </p:pic>
      <p:grpSp>
        <p:nvGrpSpPr>
          <p:cNvPr id="7" name="object 12"/>
          <p:cNvGrpSpPr/>
          <p:nvPr/>
        </p:nvGrpSpPr>
        <p:grpSpPr>
          <a:xfrm>
            <a:off x="3958301" y="4353816"/>
            <a:ext cx="5144700" cy="394867"/>
            <a:chOff x="3144733" y="5462709"/>
            <a:chExt cx="5146040" cy="394970"/>
          </a:xfrm>
        </p:grpSpPr>
        <p:sp>
          <p:nvSpPr>
            <p:cNvPr id="9" name="object 13"/>
            <p:cNvSpPr/>
            <p:nvPr/>
          </p:nvSpPr>
          <p:spPr>
            <a:xfrm>
              <a:off x="3157433" y="5475409"/>
              <a:ext cx="5120640" cy="369570"/>
            </a:xfrm>
            <a:custGeom>
              <a:avLst/>
              <a:gdLst/>
              <a:ahLst/>
              <a:cxnLst/>
              <a:rect l="l" t="t" r="r" b="b"/>
              <a:pathLst>
                <a:path w="5120640" h="369570">
                  <a:moveTo>
                    <a:pt x="5120292" y="0"/>
                  </a:moveTo>
                  <a:lnTo>
                    <a:pt x="0" y="0"/>
                  </a:lnTo>
                  <a:lnTo>
                    <a:pt x="0" y="369331"/>
                  </a:lnTo>
                  <a:lnTo>
                    <a:pt x="5120292" y="369331"/>
                  </a:lnTo>
                  <a:lnTo>
                    <a:pt x="5120292" y="0"/>
                  </a:lnTo>
                  <a:close/>
                </a:path>
              </a:pathLst>
            </a:custGeom>
            <a:solidFill>
              <a:srgbClr val="FFFFFF"/>
            </a:solidFill>
          </p:spPr>
          <p:txBody>
            <a:bodyPr wrap="square" lIns="0" tIns="0" rIns="0" bIns="0" rtlCol="0"/>
            <a:lstStyle/>
            <a:p>
              <a:endParaRPr sz="1799"/>
            </a:p>
          </p:txBody>
        </p:sp>
        <p:sp>
          <p:nvSpPr>
            <p:cNvPr id="10" name="object 14"/>
            <p:cNvSpPr/>
            <p:nvPr/>
          </p:nvSpPr>
          <p:spPr>
            <a:xfrm>
              <a:off x="3157433" y="5475409"/>
              <a:ext cx="5120640" cy="369570"/>
            </a:xfrm>
            <a:custGeom>
              <a:avLst/>
              <a:gdLst/>
              <a:ahLst/>
              <a:cxnLst/>
              <a:rect l="l" t="t" r="r" b="b"/>
              <a:pathLst>
                <a:path w="5120640" h="369570">
                  <a:moveTo>
                    <a:pt x="0" y="0"/>
                  </a:moveTo>
                  <a:lnTo>
                    <a:pt x="5120292" y="0"/>
                  </a:lnTo>
                  <a:lnTo>
                    <a:pt x="5120292" y="369332"/>
                  </a:lnTo>
                  <a:lnTo>
                    <a:pt x="0" y="369332"/>
                  </a:lnTo>
                  <a:lnTo>
                    <a:pt x="0" y="0"/>
                  </a:lnTo>
                  <a:close/>
                </a:path>
              </a:pathLst>
            </a:custGeom>
            <a:ln w="25400">
              <a:solidFill>
                <a:srgbClr val="FFFFFF"/>
              </a:solidFill>
            </a:ln>
          </p:spPr>
          <p:txBody>
            <a:bodyPr wrap="square" lIns="0" tIns="0" rIns="0" bIns="0" rtlCol="0"/>
            <a:lstStyle/>
            <a:p>
              <a:endParaRPr sz="1799"/>
            </a:p>
          </p:txBody>
        </p:sp>
      </p:grpSp>
      <p:pic>
        <p:nvPicPr>
          <p:cNvPr id="12" name="Picture 2">
            <a:extLst>
              <a:ext uri="{FF2B5EF4-FFF2-40B4-BE49-F238E27FC236}">
                <a16:creationId xmlns:a16="http://schemas.microsoft.com/office/drawing/2014/main" id="{F2236F38-51AC-44AE-B2C4-7F5D4806B7B2}"/>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11633"/>
          <a:stretch/>
        </p:blipFill>
        <p:spPr bwMode="auto">
          <a:xfrm>
            <a:off x="1661892" y="1205232"/>
            <a:ext cx="8763668" cy="3920485"/>
          </a:xfrm>
          <a:prstGeom prst="rect">
            <a:avLst/>
          </a:prstGeom>
          <a:noFill/>
          <a:extLst>
            <a:ext uri="{909E8E84-426E-40DD-AFC4-6F175D3DCCD1}">
              <a14:hiddenFill xmlns:a14="http://schemas.microsoft.com/office/drawing/2010/main">
                <a:solidFill>
                  <a:srgbClr val="FFFFFF"/>
                </a:solidFill>
              </a14:hiddenFill>
            </a:ext>
          </a:extLst>
        </p:spPr>
      </p:pic>
      <p:sp>
        <p:nvSpPr>
          <p:cNvPr id="13" name="Rectangle 12">
            <a:extLst>
              <a:ext uri="{FF2B5EF4-FFF2-40B4-BE49-F238E27FC236}">
                <a16:creationId xmlns:a16="http://schemas.microsoft.com/office/drawing/2014/main" id="{C55D56D0-6D50-4576-8340-DE7342961C5B}"/>
              </a:ext>
            </a:extLst>
          </p:cNvPr>
          <p:cNvSpPr/>
          <p:nvPr/>
        </p:nvSpPr>
        <p:spPr bwMode="gray">
          <a:xfrm>
            <a:off x="2964890" y="3396681"/>
            <a:ext cx="1295063" cy="247586"/>
          </a:xfrm>
          <a:prstGeom prst="rect">
            <a:avLst/>
          </a:prstGeom>
          <a:noFill/>
          <a:ln w="25400" algn="ctr">
            <a:solidFill>
              <a:schemeClr val="tx1"/>
            </a:solidFill>
            <a:miter lim="800000"/>
            <a:headEnd/>
            <a:tailEnd/>
          </a:ln>
        </p:spPr>
        <p:txBody>
          <a:bodyPr lIns="89977" tIns="71981" rIns="89977" bIns="71981" rtlCol="0" anchor="ctr"/>
          <a:lstStyle/>
          <a:p>
            <a:pPr algn="ctr" defTabSz="914126" fontAlgn="base">
              <a:spcBef>
                <a:spcPct val="50000"/>
              </a:spcBef>
              <a:spcAft>
                <a:spcPct val="0"/>
              </a:spcAft>
              <a:buClr>
                <a:srgbClr val="F0AB00"/>
              </a:buClr>
              <a:buSzPct val="80000"/>
            </a:pPr>
            <a:endParaRPr lang="en-US" sz="1799" kern="0" dirty="0" err="1">
              <a:ea typeface="Arial Unicode MS" pitchFamily="34" charset="-128"/>
              <a:cs typeface="Arial Unicode MS" pitchFamily="34" charset="-128"/>
            </a:endParaRPr>
          </a:p>
        </p:txBody>
      </p:sp>
      <p:sp>
        <p:nvSpPr>
          <p:cNvPr id="14" name="Arrow: Right 4">
            <a:extLst>
              <a:ext uri="{FF2B5EF4-FFF2-40B4-BE49-F238E27FC236}">
                <a16:creationId xmlns:a16="http://schemas.microsoft.com/office/drawing/2014/main" id="{8E2A0D12-D690-4F97-9D33-D14F654A010F}"/>
              </a:ext>
            </a:extLst>
          </p:cNvPr>
          <p:cNvSpPr/>
          <p:nvPr/>
        </p:nvSpPr>
        <p:spPr bwMode="gray">
          <a:xfrm rot="9836827">
            <a:off x="4276865" y="3314681"/>
            <a:ext cx="716508" cy="223352"/>
          </a:xfrm>
          <a:prstGeom prst="rightArrow">
            <a:avLst/>
          </a:prstGeom>
          <a:solidFill>
            <a:schemeClr val="accent3"/>
          </a:solidFill>
          <a:ln w="25400" algn="ctr">
            <a:solidFill>
              <a:schemeClr val="tx1"/>
            </a:solidFill>
            <a:miter lim="800000"/>
            <a:headEnd/>
            <a:tailEnd/>
          </a:ln>
        </p:spPr>
        <p:txBody>
          <a:bodyPr lIns="89977" tIns="71981" rIns="89977" bIns="71981" rtlCol="0" anchor="ctr"/>
          <a:lstStyle/>
          <a:p>
            <a:pPr algn="ctr" defTabSz="914126" fontAlgn="base">
              <a:spcBef>
                <a:spcPct val="50000"/>
              </a:spcBef>
              <a:spcAft>
                <a:spcPct val="0"/>
              </a:spcAft>
              <a:buClr>
                <a:srgbClr val="F0AB00"/>
              </a:buClr>
              <a:buSzPct val="80000"/>
            </a:pPr>
            <a:endParaRPr lang="en-US" sz="1799" kern="0" dirty="0" err="1">
              <a:ea typeface="Arial Unicode MS" pitchFamily="34" charset="-128"/>
              <a:cs typeface="Arial Unicode MS" pitchFamily="34" charset="-128"/>
            </a:endParaRPr>
          </a:p>
        </p:txBody>
      </p:sp>
    </p:spTree>
    <p:extLst>
      <p:ext uri="{BB962C8B-B14F-4D97-AF65-F5344CB8AC3E}">
        <p14:creationId xmlns:p14="http://schemas.microsoft.com/office/powerpoint/2010/main" val="1804568795"/>
      </p:ext>
    </p:extLst>
  </p:cSld>
  <p:clrMapOvr>
    <a:masterClrMapping/>
  </p:clrMapOvr>
  <p:transition>
    <p:fade/>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quarter" idx="13"/>
          </p:nvPr>
        </p:nvSpPr>
        <p:spPr/>
        <p:txBody>
          <a:bodyPr/>
          <a:lstStyle/>
          <a:p>
            <a:r>
              <a:rPr lang="en-US" dirty="0"/>
              <a:t>Use your existing Standard Account by clicking on </a:t>
            </a:r>
            <a:r>
              <a:rPr lang="en-US" b="1" dirty="0">
                <a:solidFill>
                  <a:schemeClr val="accent4"/>
                </a:solidFill>
              </a:rPr>
              <a:t>Log in</a:t>
            </a:r>
          </a:p>
          <a:p>
            <a:endParaRPr lang="en-US" dirty="0"/>
          </a:p>
        </p:txBody>
      </p:sp>
      <p:sp>
        <p:nvSpPr>
          <p:cNvPr id="6" name="Title 5">
            <a:extLst>
              <a:ext uri="{FF2B5EF4-FFF2-40B4-BE49-F238E27FC236}">
                <a16:creationId xmlns:a16="http://schemas.microsoft.com/office/drawing/2014/main" id="{8729A1C9-1EE0-45FD-BA18-8C10EF1237A6}"/>
              </a:ext>
            </a:extLst>
          </p:cNvPr>
          <p:cNvSpPr>
            <a:spLocks noGrp="1"/>
          </p:cNvSpPr>
          <p:nvPr>
            <p:ph type="title"/>
          </p:nvPr>
        </p:nvSpPr>
        <p:spPr/>
        <p:txBody>
          <a:bodyPr/>
          <a:lstStyle/>
          <a:p>
            <a:r>
              <a:rPr lang="en-US" dirty="0"/>
              <a:t>Step 3 - Sign Up For Standard Account</a:t>
            </a:r>
          </a:p>
        </p:txBody>
      </p:sp>
      <p:sp>
        <p:nvSpPr>
          <p:cNvPr id="11" name="Rectangle 10"/>
          <p:cNvSpPr/>
          <p:nvPr/>
        </p:nvSpPr>
        <p:spPr bwMode="gray">
          <a:xfrm>
            <a:off x="0" y="5222275"/>
            <a:ext cx="12192000" cy="1076285"/>
          </a:xfrm>
          <a:prstGeom prst="rect">
            <a:avLst/>
          </a:prstGeom>
          <a:solidFill>
            <a:schemeClr val="accent4"/>
          </a:solidFill>
          <a:ln w="19050" algn="ctr">
            <a:noFill/>
            <a:miter lim="800000"/>
            <a:headEnd/>
            <a:tailEnd/>
          </a:ln>
        </p:spPr>
        <p:txBody>
          <a:bodyPr wrap="square" lIns="88900" tIns="88900" rIns="88900" bIns="88900" rtlCol="0" anchor="ctr"/>
          <a:lstStyle/>
          <a:p>
            <a:pPr lvl="1">
              <a:lnSpc>
                <a:spcPct val="106000"/>
              </a:lnSpc>
              <a:buFont typeface="Wingdings 2" pitchFamily="18" charset="2"/>
              <a:buNone/>
            </a:pPr>
            <a:r>
              <a:rPr lang="en-US" sz="1600" b="1" dirty="0">
                <a:solidFill>
                  <a:schemeClr val="bg1"/>
                </a:solidFill>
              </a:rPr>
              <a:t>Once you log in please select the Last 200 Documents option as shown </a:t>
            </a:r>
            <a:r>
              <a:rPr lang="en-US" sz="1600" b="1" dirty="0" smtClean="0">
                <a:solidFill>
                  <a:schemeClr val="bg1"/>
                </a:solidFill>
              </a:rPr>
              <a:t>above</a:t>
            </a:r>
            <a:endParaRPr lang="en-US" sz="1600" b="1" dirty="0">
              <a:solidFill>
                <a:schemeClr val="bg1"/>
              </a:solidFill>
            </a:endParaRPr>
          </a:p>
        </p:txBody>
      </p:sp>
      <p:pic>
        <p:nvPicPr>
          <p:cNvPr id="2" name="Picture 1"/>
          <p:cNvPicPr>
            <a:picLocks noChangeAspect="1"/>
          </p:cNvPicPr>
          <p:nvPr/>
        </p:nvPicPr>
        <p:blipFill>
          <a:blip r:embed="rId2"/>
          <a:stretch>
            <a:fillRect/>
          </a:stretch>
        </p:blipFill>
        <p:spPr>
          <a:xfrm>
            <a:off x="469900" y="1115315"/>
            <a:ext cx="1088704" cy="945139"/>
          </a:xfrm>
          <a:prstGeom prst="rect">
            <a:avLst/>
          </a:prstGeom>
        </p:spPr>
      </p:pic>
      <p:pic>
        <p:nvPicPr>
          <p:cNvPr id="12" name="Picture 2">
            <a:extLst>
              <a:ext uri="{FF2B5EF4-FFF2-40B4-BE49-F238E27FC236}">
                <a16:creationId xmlns:a16="http://schemas.microsoft.com/office/drawing/2014/main" id="{D455965F-5422-499D-ABF0-71684F465A4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49963" y="1115315"/>
            <a:ext cx="6589932" cy="2372375"/>
          </a:xfrm>
          <a:prstGeom prst="rect">
            <a:avLst/>
          </a:prstGeom>
          <a:noFill/>
          <a:extLst>
            <a:ext uri="{909E8E84-426E-40DD-AFC4-6F175D3DCCD1}">
              <a14:hiddenFill xmlns:a14="http://schemas.microsoft.com/office/drawing/2010/main">
                <a:solidFill>
                  <a:srgbClr val="FFFFFF"/>
                </a:solidFill>
              </a14:hiddenFill>
            </a:ext>
          </a:extLst>
        </p:spPr>
      </p:pic>
      <p:sp>
        <p:nvSpPr>
          <p:cNvPr id="13" name="Rectangle 12">
            <a:extLst>
              <a:ext uri="{FF2B5EF4-FFF2-40B4-BE49-F238E27FC236}">
                <a16:creationId xmlns:a16="http://schemas.microsoft.com/office/drawing/2014/main" id="{942C1EBB-5A78-414F-97F1-E76162F1E230}"/>
              </a:ext>
            </a:extLst>
          </p:cNvPr>
          <p:cNvSpPr/>
          <p:nvPr/>
        </p:nvSpPr>
        <p:spPr bwMode="gray">
          <a:xfrm>
            <a:off x="5838826" y="2384204"/>
            <a:ext cx="1123950" cy="257175"/>
          </a:xfrm>
          <a:prstGeom prst="rect">
            <a:avLst/>
          </a:prstGeom>
          <a:noFill/>
          <a:ln w="19050" algn="ctr">
            <a:solidFill>
              <a:schemeClr val="tx1"/>
            </a:solidFill>
            <a:miter lim="800000"/>
            <a:headEnd/>
            <a:tailEnd/>
          </a:ln>
        </p:spPr>
        <p:txBody>
          <a:bodyPr wrap="square" lIns="88900" tIns="88900" rIns="88900" bIns="88900" rtlCol="0" anchor="ctr"/>
          <a:lstStyle/>
          <a:p>
            <a:pPr algn="ctr">
              <a:lnSpc>
                <a:spcPct val="106000"/>
              </a:lnSpc>
              <a:buFont typeface="Wingdings 2" pitchFamily="18" charset="2"/>
              <a:buNone/>
            </a:pPr>
            <a:endParaRPr lang="en-US" sz="1600" b="1" dirty="0">
              <a:solidFill>
                <a:schemeClr val="bg1"/>
              </a:solidFill>
            </a:endParaRPr>
          </a:p>
        </p:txBody>
      </p:sp>
      <p:sp>
        <p:nvSpPr>
          <p:cNvPr id="14" name="Arrow: Down 5">
            <a:extLst>
              <a:ext uri="{FF2B5EF4-FFF2-40B4-BE49-F238E27FC236}">
                <a16:creationId xmlns:a16="http://schemas.microsoft.com/office/drawing/2014/main" id="{F3564417-4E1C-4F52-BC16-D20B29302988}"/>
              </a:ext>
            </a:extLst>
          </p:cNvPr>
          <p:cNvSpPr/>
          <p:nvPr/>
        </p:nvSpPr>
        <p:spPr bwMode="gray">
          <a:xfrm rot="4611208">
            <a:off x="7350680" y="1886408"/>
            <a:ext cx="250715" cy="995593"/>
          </a:xfrm>
          <a:prstGeom prst="downArrow">
            <a:avLst/>
          </a:prstGeom>
          <a:solidFill>
            <a:schemeClr val="accent3"/>
          </a:solidFill>
          <a:ln w="19050" algn="ctr">
            <a:noFill/>
            <a:miter lim="800000"/>
            <a:headEnd/>
            <a:tailEnd/>
          </a:ln>
        </p:spPr>
        <p:txBody>
          <a:bodyPr wrap="square" lIns="88900" tIns="88900" rIns="88900" bIns="88900" rtlCol="0" anchor="ctr"/>
          <a:lstStyle/>
          <a:p>
            <a:pPr algn="ctr">
              <a:lnSpc>
                <a:spcPct val="106000"/>
              </a:lnSpc>
              <a:buFont typeface="Wingdings 2" pitchFamily="18" charset="2"/>
              <a:buNone/>
            </a:pPr>
            <a:endParaRPr lang="en-US" sz="1600" b="1" dirty="0">
              <a:solidFill>
                <a:schemeClr val="bg1"/>
              </a:solidFill>
            </a:endParaRPr>
          </a:p>
        </p:txBody>
      </p:sp>
      <p:pic>
        <p:nvPicPr>
          <p:cNvPr id="15" name="Picture 2">
            <a:extLst>
              <a:ext uri="{FF2B5EF4-FFF2-40B4-BE49-F238E27FC236}">
                <a16:creationId xmlns:a16="http://schemas.microsoft.com/office/drawing/2014/main" id="{920793C3-AA4D-415C-9979-969E159E4CC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704157" y="2714427"/>
            <a:ext cx="5229225" cy="2856464"/>
          </a:xfrm>
          <a:prstGeom prst="rect">
            <a:avLst/>
          </a:prstGeom>
          <a:noFill/>
          <a:extLst>
            <a:ext uri="{909E8E84-426E-40DD-AFC4-6F175D3DCCD1}">
              <a14:hiddenFill xmlns:a14="http://schemas.microsoft.com/office/drawing/2010/main">
                <a:solidFill>
                  <a:srgbClr val="FFFFFF"/>
                </a:solidFill>
              </a14:hiddenFill>
            </a:ext>
          </a:extLst>
        </p:spPr>
      </p:pic>
      <p:sp>
        <p:nvSpPr>
          <p:cNvPr id="16" name="Rectangle 15">
            <a:extLst>
              <a:ext uri="{FF2B5EF4-FFF2-40B4-BE49-F238E27FC236}">
                <a16:creationId xmlns:a16="http://schemas.microsoft.com/office/drawing/2014/main" id="{6DEF88AC-EADE-4613-A9DB-A83EFF6EC700}"/>
              </a:ext>
            </a:extLst>
          </p:cNvPr>
          <p:cNvSpPr/>
          <p:nvPr/>
        </p:nvSpPr>
        <p:spPr bwMode="gray">
          <a:xfrm>
            <a:off x="9174309" y="3577605"/>
            <a:ext cx="500818" cy="236453"/>
          </a:xfrm>
          <a:prstGeom prst="rect">
            <a:avLst/>
          </a:prstGeom>
          <a:noFill/>
          <a:ln w="19050" algn="ctr">
            <a:solidFill>
              <a:schemeClr val="tx1"/>
            </a:solidFill>
            <a:miter lim="800000"/>
            <a:headEnd/>
            <a:tailEnd/>
          </a:ln>
        </p:spPr>
        <p:txBody>
          <a:bodyPr wrap="square" lIns="88900" tIns="88900" rIns="88900" bIns="88900" rtlCol="0" anchor="ctr"/>
          <a:lstStyle/>
          <a:p>
            <a:pPr algn="ctr">
              <a:lnSpc>
                <a:spcPct val="106000"/>
              </a:lnSpc>
              <a:buFont typeface="Wingdings 2" pitchFamily="18" charset="2"/>
              <a:buNone/>
            </a:pPr>
            <a:endParaRPr lang="en-US" sz="1600" b="1" dirty="0">
              <a:solidFill>
                <a:schemeClr val="bg1"/>
              </a:solidFill>
            </a:endParaRPr>
          </a:p>
        </p:txBody>
      </p:sp>
      <p:sp>
        <p:nvSpPr>
          <p:cNvPr id="17" name="Arrow: Down 16">
            <a:extLst>
              <a:ext uri="{FF2B5EF4-FFF2-40B4-BE49-F238E27FC236}">
                <a16:creationId xmlns:a16="http://schemas.microsoft.com/office/drawing/2014/main" id="{6B0CE322-EFEA-43B9-9D79-525B270C64D0}"/>
              </a:ext>
            </a:extLst>
          </p:cNvPr>
          <p:cNvSpPr/>
          <p:nvPr/>
        </p:nvSpPr>
        <p:spPr bwMode="gray">
          <a:xfrm rot="4611208">
            <a:off x="9836782" y="3355793"/>
            <a:ext cx="230514" cy="443624"/>
          </a:xfrm>
          <a:prstGeom prst="downArrow">
            <a:avLst/>
          </a:prstGeom>
          <a:solidFill>
            <a:schemeClr val="accent3"/>
          </a:solidFill>
          <a:ln w="19050" algn="ctr">
            <a:noFill/>
            <a:miter lim="800000"/>
            <a:headEnd/>
            <a:tailEnd/>
          </a:ln>
        </p:spPr>
        <p:txBody>
          <a:bodyPr wrap="square" lIns="88900" tIns="88900" rIns="88900" bIns="88900" rtlCol="0" anchor="ctr"/>
          <a:lstStyle/>
          <a:p>
            <a:pPr algn="ctr">
              <a:lnSpc>
                <a:spcPct val="106000"/>
              </a:lnSpc>
              <a:buFont typeface="Wingdings 2" pitchFamily="18" charset="2"/>
              <a:buNone/>
            </a:pPr>
            <a:endParaRPr lang="en-US" sz="1600" b="1" dirty="0">
              <a:solidFill>
                <a:schemeClr val="bg1"/>
              </a:solidFill>
            </a:endParaRPr>
          </a:p>
        </p:txBody>
      </p:sp>
      <p:sp>
        <p:nvSpPr>
          <p:cNvPr id="18" name="Oval 17">
            <a:extLst>
              <a:ext uri="{FF2B5EF4-FFF2-40B4-BE49-F238E27FC236}">
                <a16:creationId xmlns:a16="http://schemas.microsoft.com/office/drawing/2014/main" id="{4A85C6A7-76F1-4389-848C-10D4B5F136E6}"/>
              </a:ext>
            </a:extLst>
          </p:cNvPr>
          <p:cNvSpPr/>
          <p:nvPr/>
        </p:nvSpPr>
        <p:spPr bwMode="gray">
          <a:xfrm>
            <a:off x="5838826" y="2647679"/>
            <a:ext cx="220267" cy="219075"/>
          </a:xfrm>
          <a:prstGeom prst="ellipse">
            <a:avLst/>
          </a:prstGeom>
          <a:solidFill>
            <a:schemeClr val="accent1"/>
          </a:solidFill>
          <a:ln w="6350" algn="ctr">
            <a:solidFill>
              <a:schemeClr val="tx1"/>
            </a:solidFill>
            <a:miter lim="800000"/>
            <a:headEnd/>
            <a:tailEnd/>
          </a:ln>
        </p:spPr>
        <p:txBody>
          <a:bodyPr lIns="90000" tIns="72000" rIns="90000" bIns="72000" rtlCol="0" anchor="ctr"/>
          <a:lstStyle/>
          <a:p>
            <a:pPr algn="ctr" fontAlgn="base">
              <a:spcBef>
                <a:spcPct val="50000"/>
              </a:spcBef>
              <a:spcAft>
                <a:spcPct val="0"/>
              </a:spcAft>
              <a:buClr>
                <a:srgbClr val="F0AB00"/>
              </a:buClr>
              <a:buSzPct val="80000"/>
            </a:pPr>
            <a:r>
              <a:rPr lang="en-US" sz="1200" kern="0" dirty="0">
                <a:ea typeface="Arial Unicode MS" pitchFamily="34" charset="-128"/>
                <a:cs typeface="Arial Unicode MS" pitchFamily="34" charset="-128"/>
              </a:rPr>
              <a:t>1</a:t>
            </a:r>
          </a:p>
        </p:txBody>
      </p:sp>
      <p:sp>
        <p:nvSpPr>
          <p:cNvPr id="19" name="Oval 18">
            <a:extLst>
              <a:ext uri="{FF2B5EF4-FFF2-40B4-BE49-F238E27FC236}">
                <a16:creationId xmlns:a16="http://schemas.microsoft.com/office/drawing/2014/main" id="{C3227986-9FF8-44A6-8C2D-230F28F5D396}"/>
              </a:ext>
            </a:extLst>
          </p:cNvPr>
          <p:cNvSpPr/>
          <p:nvPr/>
        </p:nvSpPr>
        <p:spPr bwMode="gray">
          <a:xfrm>
            <a:off x="9024532" y="3822375"/>
            <a:ext cx="220267" cy="219075"/>
          </a:xfrm>
          <a:prstGeom prst="ellipse">
            <a:avLst/>
          </a:prstGeom>
          <a:solidFill>
            <a:schemeClr val="accent1"/>
          </a:solidFill>
          <a:ln w="6350" algn="ctr">
            <a:solidFill>
              <a:schemeClr val="tx1"/>
            </a:solidFill>
            <a:miter lim="800000"/>
            <a:headEnd/>
            <a:tailEnd/>
          </a:ln>
        </p:spPr>
        <p:txBody>
          <a:bodyPr lIns="90000" tIns="72000" rIns="90000" bIns="72000" rtlCol="0" anchor="ctr"/>
          <a:lstStyle/>
          <a:p>
            <a:pPr algn="ctr" fontAlgn="base">
              <a:spcBef>
                <a:spcPct val="50000"/>
              </a:spcBef>
              <a:spcAft>
                <a:spcPct val="0"/>
              </a:spcAft>
              <a:buClr>
                <a:srgbClr val="F0AB00"/>
              </a:buClr>
              <a:buSzPct val="80000"/>
            </a:pPr>
            <a:r>
              <a:rPr lang="en-US" sz="1200" kern="0" dirty="0">
                <a:ea typeface="Arial Unicode MS" pitchFamily="34" charset="-128"/>
                <a:cs typeface="Arial Unicode MS" pitchFamily="34" charset="-128"/>
              </a:rPr>
              <a:t>2</a:t>
            </a:r>
          </a:p>
        </p:txBody>
      </p:sp>
    </p:spTree>
    <p:extLst>
      <p:ext uri="{BB962C8B-B14F-4D97-AF65-F5344CB8AC3E}">
        <p14:creationId xmlns:p14="http://schemas.microsoft.com/office/powerpoint/2010/main" val="3430106694"/>
      </p:ext>
    </p:extLst>
  </p:cSld>
  <p:clrMapOvr>
    <a:masterClrMapping/>
  </p:clrMapOvr>
  <p:transition>
    <p:fade/>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8729A1C9-1EE0-45FD-BA18-8C10EF1237A6}"/>
              </a:ext>
            </a:extLst>
          </p:cNvPr>
          <p:cNvSpPr>
            <a:spLocks noGrp="1"/>
          </p:cNvSpPr>
          <p:nvPr>
            <p:ph type="title"/>
          </p:nvPr>
        </p:nvSpPr>
        <p:spPr/>
        <p:txBody>
          <a:bodyPr/>
          <a:lstStyle/>
          <a:p>
            <a:r>
              <a:rPr lang="en-US" dirty="0"/>
              <a:t>How To Upgrade from Standard Account To </a:t>
            </a:r>
            <a:r>
              <a:rPr lang="en-US" b="1" dirty="0">
                <a:solidFill>
                  <a:schemeClr val="accent4"/>
                </a:solidFill>
              </a:rPr>
              <a:t>Enterprise Account</a:t>
            </a:r>
          </a:p>
        </p:txBody>
      </p:sp>
      <p:grpSp>
        <p:nvGrpSpPr>
          <p:cNvPr id="20" name="object 3"/>
          <p:cNvGrpSpPr/>
          <p:nvPr/>
        </p:nvGrpSpPr>
        <p:grpSpPr>
          <a:xfrm>
            <a:off x="223202" y="898051"/>
            <a:ext cx="11745595" cy="5803265"/>
            <a:chOff x="0" y="1008888"/>
            <a:chExt cx="11745595" cy="5803265"/>
          </a:xfrm>
        </p:grpSpPr>
        <p:sp>
          <p:nvSpPr>
            <p:cNvPr id="21" name="object 4"/>
            <p:cNvSpPr/>
            <p:nvPr/>
          </p:nvSpPr>
          <p:spPr>
            <a:xfrm>
              <a:off x="0" y="1008888"/>
              <a:ext cx="7309104" cy="3258312"/>
            </a:xfrm>
            <a:prstGeom prst="rect">
              <a:avLst/>
            </a:prstGeom>
            <a:blipFill>
              <a:blip r:embed="rId2" cstate="print"/>
              <a:stretch>
                <a:fillRect/>
              </a:stretch>
            </a:blipFill>
          </p:spPr>
          <p:txBody>
            <a:bodyPr wrap="square" lIns="0" tIns="0" rIns="0" bIns="0" rtlCol="0"/>
            <a:lstStyle/>
            <a:p>
              <a:endParaRPr/>
            </a:p>
          </p:txBody>
        </p:sp>
        <p:sp>
          <p:nvSpPr>
            <p:cNvPr id="22" name="object 5"/>
            <p:cNvSpPr/>
            <p:nvPr/>
          </p:nvSpPr>
          <p:spPr>
            <a:xfrm>
              <a:off x="129628" y="1201708"/>
              <a:ext cx="6988007" cy="2874408"/>
            </a:xfrm>
            <a:prstGeom prst="rect">
              <a:avLst/>
            </a:prstGeom>
            <a:blipFill>
              <a:blip r:embed="rId3" cstate="print"/>
              <a:stretch>
                <a:fillRect/>
              </a:stretch>
            </a:blipFill>
          </p:spPr>
          <p:txBody>
            <a:bodyPr wrap="square" lIns="0" tIns="0" rIns="0" bIns="0" rtlCol="0"/>
            <a:lstStyle/>
            <a:p>
              <a:endParaRPr/>
            </a:p>
          </p:txBody>
        </p:sp>
        <p:sp>
          <p:nvSpPr>
            <p:cNvPr id="23" name="object 6"/>
            <p:cNvSpPr/>
            <p:nvPr/>
          </p:nvSpPr>
          <p:spPr>
            <a:xfrm>
              <a:off x="3370578" y="1359790"/>
              <a:ext cx="813435" cy="307340"/>
            </a:xfrm>
            <a:custGeom>
              <a:avLst/>
              <a:gdLst/>
              <a:ahLst/>
              <a:cxnLst/>
              <a:rect l="l" t="t" r="r" b="b"/>
              <a:pathLst>
                <a:path w="813435" h="307339">
                  <a:moveTo>
                    <a:pt x="0" y="0"/>
                  </a:moveTo>
                  <a:lnTo>
                    <a:pt x="813003" y="0"/>
                  </a:lnTo>
                  <a:lnTo>
                    <a:pt x="813003" y="307170"/>
                  </a:lnTo>
                  <a:lnTo>
                    <a:pt x="0" y="307170"/>
                  </a:lnTo>
                  <a:lnTo>
                    <a:pt x="0" y="0"/>
                  </a:lnTo>
                  <a:close/>
                </a:path>
              </a:pathLst>
            </a:custGeom>
            <a:ln w="28575">
              <a:solidFill>
                <a:srgbClr val="AA4000"/>
              </a:solidFill>
            </a:ln>
          </p:spPr>
          <p:txBody>
            <a:bodyPr wrap="square" lIns="0" tIns="0" rIns="0" bIns="0" rtlCol="0"/>
            <a:lstStyle/>
            <a:p>
              <a:endParaRPr/>
            </a:p>
          </p:txBody>
        </p:sp>
        <p:sp>
          <p:nvSpPr>
            <p:cNvPr id="24" name="object 7"/>
            <p:cNvSpPr/>
            <p:nvPr/>
          </p:nvSpPr>
          <p:spPr>
            <a:xfrm>
              <a:off x="3678848" y="1107029"/>
              <a:ext cx="5663565" cy="480695"/>
            </a:xfrm>
            <a:custGeom>
              <a:avLst/>
              <a:gdLst/>
              <a:ahLst/>
              <a:cxnLst/>
              <a:rect l="l" t="t" r="r" b="b"/>
              <a:pathLst>
                <a:path w="5663565" h="480694">
                  <a:moveTo>
                    <a:pt x="5605882" y="394950"/>
                  </a:moveTo>
                  <a:lnTo>
                    <a:pt x="5577307" y="394950"/>
                  </a:lnTo>
                  <a:lnTo>
                    <a:pt x="5620170" y="480675"/>
                  </a:lnTo>
                  <a:lnTo>
                    <a:pt x="5655889" y="409238"/>
                  </a:lnTo>
                  <a:lnTo>
                    <a:pt x="5605882" y="409238"/>
                  </a:lnTo>
                  <a:lnTo>
                    <a:pt x="5605882" y="394950"/>
                  </a:lnTo>
                  <a:close/>
                </a:path>
                <a:path w="5663565" h="480694">
                  <a:moveTo>
                    <a:pt x="5605882" y="14287"/>
                  </a:moveTo>
                  <a:lnTo>
                    <a:pt x="5605882" y="409238"/>
                  </a:lnTo>
                  <a:lnTo>
                    <a:pt x="5634457" y="409238"/>
                  </a:lnTo>
                  <a:lnTo>
                    <a:pt x="5634457" y="28575"/>
                  </a:lnTo>
                  <a:lnTo>
                    <a:pt x="5620170" y="28575"/>
                  </a:lnTo>
                  <a:lnTo>
                    <a:pt x="5605882" y="14287"/>
                  </a:lnTo>
                  <a:close/>
                </a:path>
                <a:path w="5663565" h="480694">
                  <a:moveTo>
                    <a:pt x="5663032" y="394950"/>
                  </a:moveTo>
                  <a:lnTo>
                    <a:pt x="5634457" y="394950"/>
                  </a:lnTo>
                  <a:lnTo>
                    <a:pt x="5634457" y="409238"/>
                  </a:lnTo>
                  <a:lnTo>
                    <a:pt x="5655889" y="409238"/>
                  </a:lnTo>
                  <a:lnTo>
                    <a:pt x="5663032" y="394950"/>
                  </a:lnTo>
                  <a:close/>
                </a:path>
                <a:path w="5663565" h="480694">
                  <a:moveTo>
                    <a:pt x="5628060" y="0"/>
                  </a:moveTo>
                  <a:lnTo>
                    <a:pt x="6396" y="0"/>
                  </a:lnTo>
                  <a:lnTo>
                    <a:pt x="0" y="6396"/>
                  </a:lnTo>
                  <a:lnTo>
                    <a:pt x="0" y="242886"/>
                  </a:lnTo>
                  <a:lnTo>
                    <a:pt x="28575" y="242886"/>
                  </a:lnTo>
                  <a:lnTo>
                    <a:pt x="28575" y="28575"/>
                  </a:lnTo>
                  <a:lnTo>
                    <a:pt x="14287" y="28575"/>
                  </a:lnTo>
                  <a:lnTo>
                    <a:pt x="28575" y="14287"/>
                  </a:lnTo>
                  <a:lnTo>
                    <a:pt x="5634457" y="14287"/>
                  </a:lnTo>
                  <a:lnTo>
                    <a:pt x="5634457" y="6396"/>
                  </a:lnTo>
                  <a:lnTo>
                    <a:pt x="5628060" y="0"/>
                  </a:lnTo>
                  <a:close/>
                </a:path>
                <a:path w="5663565" h="480694">
                  <a:moveTo>
                    <a:pt x="28575" y="14287"/>
                  </a:moveTo>
                  <a:lnTo>
                    <a:pt x="14287" y="28575"/>
                  </a:lnTo>
                  <a:lnTo>
                    <a:pt x="28575" y="28575"/>
                  </a:lnTo>
                  <a:lnTo>
                    <a:pt x="28575" y="14287"/>
                  </a:lnTo>
                  <a:close/>
                </a:path>
                <a:path w="5663565" h="480694">
                  <a:moveTo>
                    <a:pt x="5605882" y="14287"/>
                  </a:moveTo>
                  <a:lnTo>
                    <a:pt x="28575" y="14287"/>
                  </a:lnTo>
                  <a:lnTo>
                    <a:pt x="28575" y="28575"/>
                  </a:lnTo>
                  <a:lnTo>
                    <a:pt x="5605882" y="28575"/>
                  </a:lnTo>
                  <a:lnTo>
                    <a:pt x="5605882" y="14287"/>
                  </a:lnTo>
                  <a:close/>
                </a:path>
                <a:path w="5663565" h="480694">
                  <a:moveTo>
                    <a:pt x="5634457" y="14287"/>
                  </a:moveTo>
                  <a:lnTo>
                    <a:pt x="5605882" y="14287"/>
                  </a:lnTo>
                  <a:lnTo>
                    <a:pt x="5620170" y="28575"/>
                  </a:lnTo>
                  <a:lnTo>
                    <a:pt x="5634457" y="28575"/>
                  </a:lnTo>
                  <a:lnTo>
                    <a:pt x="5634457" y="14287"/>
                  </a:lnTo>
                  <a:close/>
                </a:path>
              </a:pathLst>
            </a:custGeom>
            <a:solidFill>
              <a:srgbClr val="AA4000"/>
            </a:solidFill>
          </p:spPr>
          <p:txBody>
            <a:bodyPr wrap="square" lIns="0" tIns="0" rIns="0" bIns="0" rtlCol="0"/>
            <a:lstStyle/>
            <a:p>
              <a:endParaRPr/>
            </a:p>
          </p:txBody>
        </p:sp>
        <p:sp>
          <p:nvSpPr>
            <p:cNvPr id="25" name="object 8"/>
            <p:cNvSpPr/>
            <p:nvPr/>
          </p:nvSpPr>
          <p:spPr>
            <a:xfrm>
              <a:off x="11480393" y="6537845"/>
              <a:ext cx="265430" cy="274320"/>
            </a:xfrm>
            <a:custGeom>
              <a:avLst/>
              <a:gdLst/>
              <a:ahLst/>
              <a:cxnLst/>
              <a:rect l="l" t="t" r="r" b="b"/>
              <a:pathLst>
                <a:path w="265429" h="274320">
                  <a:moveTo>
                    <a:pt x="265176" y="0"/>
                  </a:moveTo>
                  <a:lnTo>
                    <a:pt x="0" y="0"/>
                  </a:lnTo>
                  <a:lnTo>
                    <a:pt x="0" y="185166"/>
                  </a:lnTo>
                  <a:lnTo>
                    <a:pt x="0" y="274320"/>
                  </a:lnTo>
                  <a:lnTo>
                    <a:pt x="265176" y="274320"/>
                  </a:lnTo>
                  <a:lnTo>
                    <a:pt x="265176" y="185166"/>
                  </a:lnTo>
                  <a:lnTo>
                    <a:pt x="265176" y="0"/>
                  </a:lnTo>
                  <a:close/>
                </a:path>
              </a:pathLst>
            </a:custGeom>
            <a:solidFill>
              <a:srgbClr val="FFFFFF"/>
            </a:solidFill>
          </p:spPr>
          <p:txBody>
            <a:bodyPr wrap="square" lIns="0" tIns="0" rIns="0" bIns="0" rtlCol="0"/>
            <a:lstStyle/>
            <a:p>
              <a:endParaRPr/>
            </a:p>
          </p:txBody>
        </p:sp>
        <p:sp>
          <p:nvSpPr>
            <p:cNvPr id="26" name="object 9"/>
            <p:cNvSpPr/>
            <p:nvPr/>
          </p:nvSpPr>
          <p:spPr>
            <a:xfrm>
              <a:off x="6855501" y="1746176"/>
              <a:ext cx="4661697" cy="4976823"/>
            </a:xfrm>
            <a:prstGeom prst="rect">
              <a:avLst/>
            </a:prstGeom>
            <a:blipFill>
              <a:blip r:embed="rId4" cstate="print"/>
              <a:stretch>
                <a:fillRect/>
              </a:stretch>
            </a:blipFill>
          </p:spPr>
          <p:txBody>
            <a:bodyPr wrap="square" lIns="0" tIns="0" rIns="0" bIns="0" rtlCol="0"/>
            <a:lstStyle/>
            <a:p>
              <a:endParaRPr/>
            </a:p>
          </p:txBody>
        </p:sp>
        <p:sp>
          <p:nvSpPr>
            <p:cNvPr id="27" name="object 10"/>
            <p:cNvSpPr/>
            <p:nvPr/>
          </p:nvSpPr>
          <p:spPr>
            <a:xfrm>
              <a:off x="6850739" y="1741414"/>
              <a:ext cx="4671695" cy="4986655"/>
            </a:xfrm>
            <a:custGeom>
              <a:avLst/>
              <a:gdLst/>
              <a:ahLst/>
              <a:cxnLst/>
              <a:rect l="l" t="t" r="r" b="b"/>
              <a:pathLst>
                <a:path w="4671695" h="4986655">
                  <a:moveTo>
                    <a:pt x="0" y="0"/>
                  </a:moveTo>
                  <a:lnTo>
                    <a:pt x="4671222" y="0"/>
                  </a:lnTo>
                  <a:lnTo>
                    <a:pt x="4671222" y="4986349"/>
                  </a:lnTo>
                  <a:lnTo>
                    <a:pt x="0" y="4986349"/>
                  </a:lnTo>
                  <a:lnTo>
                    <a:pt x="0" y="0"/>
                  </a:lnTo>
                  <a:close/>
                </a:path>
              </a:pathLst>
            </a:custGeom>
            <a:ln w="9525">
              <a:solidFill>
                <a:srgbClr val="000000"/>
              </a:solidFill>
            </a:ln>
          </p:spPr>
          <p:txBody>
            <a:bodyPr wrap="square" lIns="0" tIns="0" rIns="0" bIns="0" rtlCol="0"/>
            <a:lstStyle/>
            <a:p>
              <a:endParaRPr/>
            </a:p>
          </p:txBody>
        </p:sp>
        <p:sp>
          <p:nvSpPr>
            <p:cNvPr id="28" name="object 11"/>
            <p:cNvSpPr/>
            <p:nvPr/>
          </p:nvSpPr>
          <p:spPr>
            <a:xfrm>
              <a:off x="8751127" y="1578377"/>
              <a:ext cx="870585" cy="326390"/>
            </a:xfrm>
            <a:custGeom>
              <a:avLst/>
              <a:gdLst/>
              <a:ahLst/>
              <a:cxnLst/>
              <a:rect l="l" t="t" r="r" b="b"/>
              <a:pathLst>
                <a:path w="870584" h="326389">
                  <a:moveTo>
                    <a:pt x="870447" y="0"/>
                  </a:moveTo>
                  <a:lnTo>
                    <a:pt x="0" y="0"/>
                  </a:lnTo>
                  <a:lnTo>
                    <a:pt x="0" y="326269"/>
                  </a:lnTo>
                  <a:lnTo>
                    <a:pt x="870447" y="326269"/>
                  </a:lnTo>
                  <a:lnTo>
                    <a:pt x="870447" y="0"/>
                  </a:lnTo>
                  <a:close/>
                </a:path>
              </a:pathLst>
            </a:custGeom>
            <a:solidFill>
              <a:srgbClr val="999999"/>
            </a:solidFill>
          </p:spPr>
          <p:txBody>
            <a:bodyPr wrap="square" lIns="0" tIns="0" rIns="0" bIns="0" rtlCol="0"/>
            <a:lstStyle/>
            <a:p>
              <a:endParaRPr/>
            </a:p>
          </p:txBody>
        </p:sp>
        <p:sp>
          <p:nvSpPr>
            <p:cNvPr id="29" name="object 12"/>
            <p:cNvSpPr/>
            <p:nvPr/>
          </p:nvSpPr>
          <p:spPr>
            <a:xfrm>
              <a:off x="8751127" y="1578377"/>
              <a:ext cx="870585" cy="326390"/>
            </a:xfrm>
            <a:custGeom>
              <a:avLst/>
              <a:gdLst/>
              <a:ahLst/>
              <a:cxnLst/>
              <a:rect l="l" t="t" r="r" b="b"/>
              <a:pathLst>
                <a:path w="870584" h="326389">
                  <a:moveTo>
                    <a:pt x="0" y="0"/>
                  </a:moveTo>
                  <a:lnTo>
                    <a:pt x="870448" y="0"/>
                  </a:lnTo>
                  <a:lnTo>
                    <a:pt x="870448" y="326269"/>
                  </a:lnTo>
                  <a:lnTo>
                    <a:pt x="0" y="326269"/>
                  </a:lnTo>
                  <a:lnTo>
                    <a:pt x="0" y="0"/>
                  </a:lnTo>
                  <a:close/>
                </a:path>
              </a:pathLst>
            </a:custGeom>
            <a:ln w="28575">
              <a:solidFill>
                <a:srgbClr val="D4652D"/>
              </a:solidFill>
            </a:ln>
          </p:spPr>
          <p:txBody>
            <a:bodyPr wrap="square" lIns="0" tIns="0" rIns="0" bIns="0" rtlCol="0"/>
            <a:lstStyle/>
            <a:p>
              <a:endParaRPr/>
            </a:p>
          </p:txBody>
        </p:sp>
      </p:grpSp>
    </p:spTree>
    <p:extLst>
      <p:ext uri="{BB962C8B-B14F-4D97-AF65-F5344CB8AC3E}">
        <p14:creationId xmlns:p14="http://schemas.microsoft.com/office/powerpoint/2010/main" val="4179320405"/>
      </p:ext>
    </p:extLst>
  </p:cSld>
  <p:clrMapOvr>
    <a:masterClrMapping/>
  </p:clrMapOvr>
  <p:transition>
    <p:fade/>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288000" y="5105559"/>
            <a:ext cx="838200" cy="128270"/>
          </a:xfrm>
          <a:prstGeom prst="rect">
            <a:avLst/>
          </a:prstGeom>
        </p:spPr>
        <p:txBody>
          <a:bodyPr vert="horz" wrap="square" lIns="0" tIns="0" rIns="0" bIns="0" rtlCol="0">
            <a:spAutoFit/>
          </a:bodyPr>
          <a:lstStyle/>
          <a:p>
            <a:pPr>
              <a:lnSpc>
                <a:spcPts val="994"/>
              </a:lnSpc>
            </a:pPr>
            <a:r>
              <a:rPr sz="900" dirty="0">
                <a:latin typeface="Arial"/>
                <a:cs typeface="Arial"/>
              </a:rPr>
              <a:t>CONFID</a:t>
            </a:r>
            <a:r>
              <a:rPr sz="900" spc="-5" dirty="0">
                <a:latin typeface="Arial"/>
                <a:cs typeface="Arial"/>
              </a:rPr>
              <a:t>E</a:t>
            </a:r>
            <a:r>
              <a:rPr sz="900" dirty="0">
                <a:latin typeface="Arial"/>
                <a:cs typeface="Arial"/>
              </a:rPr>
              <a:t>NTI</a:t>
            </a:r>
            <a:r>
              <a:rPr sz="900" spc="-5" dirty="0">
                <a:latin typeface="Arial"/>
                <a:cs typeface="Arial"/>
              </a:rPr>
              <a:t>A</a:t>
            </a:r>
            <a:r>
              <a:rPr sz="900" dirty="0">
                <a:latin typeface="Arial"/>
                <a:cs typeface="Arial"/>
              </a:rPr>
              <a:t>L</a:t>
            </a:r>
            <a:endParaRPr sz="900">
              <a:latin typeface="Arial"/>
              <a:cs typeface="Arial"/>
            </a:endParaRPr>
          </a:p>
        </p:txBody>
      </p:sp>
      <p:sp>
        <p:nvSpPr>
          <p:cNvPr id="5" name="object 5"/>
          <p:cNvSpPr txBox="1"/>
          <p:nvPr/>
        </p:nvSpPr>
        <p:spPr>
          <a:xfrm>
            <a:off x="829145" y="3141979"/>
            <a:ext cx="5506999" cy="1120820"/>
          </a:xfrm>
          <a:prstGeom prst="rect">
            <a:avLst/>
          </a:prstGeom>
        </p:spPr>
        <p:txBody>
          <a:bodyPr vert="horz" wrap="square" lIns="0" tIns="12700" rIns="0" bIns="0" rtlCol="0">
            <a:spAutoFit/>
          </a:bodyPr>
          <a:lstStyle/>
          <a:p>
            <a:pPr marL="12700">
              <a:lnSpc>
                <a:spcPct val="100000"/>
              </a:lnSpc>
              <a:spcBef>
                <a:spcPts val="100"/>
              </a:spcBef>
            </a:pPr>
            <a:r>
              <a:rPr lang="en-US" sz="3600" b="1" spc="-5" dirty="0">
                <a:solidFill>
                  <a:schemeClr val="accent4"/>
                </a:solidFill>
                <a:latin typeface="Arial"/>
                <a:cs typeface="Arial"/>
              </a:rPr>
              <a:t>Enterprise Account And Upgrade</a:t>
            </a:r>
            <a:endParaRPr sz="3600" dirty="0">
              <a:solidFill>
                <a:schemeClr val="accent4"/>
              </a:solidFill>
              <a:latin typeface="Arial"/>
              <a:cs typeface="Arial"/>
            </a:endParaRPr>
          </a:p>
        </p:txBody>
      </p:sp>
      <p:sp>
        <p:nvSpPr>
          <p:cNvPr id="6" name="object 6"/>
          <p:cNvSpPr/>
          <p:nvPr/>
        </p:nvSpPr>
        <p:spPr>
          <a:xfrm>
            <a:off x="6954855" y="963000"/>
            <a:ext cx="4931999" cy="4931999"/>
          </a:xfrm>
          <a:prstGeom prst="rect">
            <a:avLst/>
          </a:prstGeom>
          <a:blipFill>
            <a:blip r:embed="rId2" cstate="print"/>
            <a:stretch>
              <a:fillRect/>
            </a:stretch>
          </a:blipFill>
        </p:spPr>
        <p:txBody>
          <a:bodyPr wrap="square" lIns="0" tIns="0" rIns="0" bIns="0" rtlCol="0"/>
          <a:lstStyle/>
          <a:p>
            <a:endParaRPr/>
          </a:p>
        </p:txBody>
      </p:sp>
      <p:sp>
        <p:nvSpPr>
          <p:cNvPr id="7" name="object 7"/>
          <p:cNvSpPr/>
          <p:nvPr/>
        </p:nvSpPr>
        <p:spPr>
          <a:xfrm>
            <a:off x="141513" y="4844143"/>
            <a:ext cx="1208405" cy="468630"/>
          </a:xfrm>
          <a:custGeom>
            <a:avLst/>
            <a:gdLst/>
            <a:ahLst/>
            <a:cxnLst/>
            <a:rect l="l" t="t" r="r" b="b"/>
            <a:pathLst>
              <a:path w="1208405" h="468629">
                <a:moveTo>
                  <a:pt x="1208314" y="0"/>
                </a:moveTo>
                <a:lnTo>
                  <a:pt x="0" y="0"/>
                </a:lnTo>
                <a:lnTo>
                  <a:pt x="0" y="468085"/>
                </a:lnTo>
                <a:lnTo>
                  <a:pt x="1208314" y="468085"/>
                </a:lnTo>
                <a:lnTo>
                  <a:pt x="1208314" y="0"/>
                </a:lnTo>
                <a:close/>
              </a:path>
            </a:pathLst>
          </a:custGeom>
          <a:solidFill>
            <a:srgbClr val="FFFFFF"/>
          </a:solidFill>
        </p:spPr>
        <p:txBody>
          <a:bodyPr wrap="square" lIns="0" tIns="0" rIns="0" bIns="0" rtlCol="0"/>
          <a:lstStyle/>
          <a:p>
            <a:endParaRPr/>
          </a:p>
        </p:txBody>
      </p:sp>
    </p:spTree>
    <p:extLst>
      <p:ext uri="{BB962C8B-B14F-4D97-AF65-F5344CB8AC3E}">
        <p14:creationId xmlns:p14="http://schemas.microsoft.com/office/powerpoint/2010/main" val="3528279213"/>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8729A1C9-1EE0-45FD-BA18-8C10EF1237A6}"/>
              </a:ext>
            </a:extLst>
          </p:cNvPr>
          <p:cNvSpPr>
            <a:spLocks noGrp="1"/>
          </p:cNvSpPr>
          <p:nvPr>
            <p:ph type="title"/>
          </p:nvPr>
        </p:nvSpPr>
        <p:spPr/>
        <p:txBody>
          <a:bodyPr/>
          <a:lstStyle/>
          <a:p>
            <a:r>
              <a:rPr lang="en-US" dirty="0"/>
              <a:t>Standard Account Vs. Enterprise Account On Ariba Network</a:t>
            </a:r>
            <a:endParaRPr lang="en-US" b="1" dirty="0">
              <a:solidFill>
                <a:schemeClr val="accent4"/>
              </a:solidFill>
            </a:endParaRPr>
          </a:p>
        </p:txBody>
      </p:sp>
      <p:graphicFrame>
        <p:nvGraphicFramePr>
          <p:cNvPr id="13" name="Group 3"/>
          <p:cNvGraphicFramePr>
            <a:graphicFrameLocks noGrp="1"/>
          </p:cNvGraphicFramePr>
          <p:nvPr>
            <p:extLst>
              <p:ext uri="{D42A27DB-BD31-4B8C-83A1-F6EECF244321}">
                <p14:modId xmlns:p14="http://schemas.microsoft.com/office/powerpoint/2010/main" val="4127769463"/>
              </p:ext>
            </p:extLst>
          </p:nvPr>
        </p:nvGraphicFramePr>
        <p:xfrm>
          <a:off x="501650" y="982751"/>
          <a:ext cx="11220450" cy="5632899"/>
        </p:xfrm>
        <a:graphic>
          <a:graphicData uri="http://schemas.openxmlformats.org/drawingml/2006/table">
            <a:tbl>
              <a:tblPr/>
              <a:tblGrid>
                <a:gridCol w="3322205">
                  <a:extLst>
                    <a:ext uri="{9D8B030D-6E8A-4147-A177-3AD203B41FA5}">
                      <a16:colId xmlns:a16="http://schemas.microsoft.com/office/drawing/2014/main" val="20000"/>
                    </a:ext>
                  </a:extLst>
                </a:gridCol>
                <a:gridCol w="2752436">
                  <a:extLst>
                    <a:ext uri="{9D8B030D-6E8A-4147-A177-3AD203B41FA5}">
                      <a16:colId xmlns:a16="http://schemas.microsoft.com/office/drawing/2014/main" val="20001"/>
                    </a:ext>
                  </a:extLst>
                </a:gridCol>
                <a:gridCol w="5145809">
                  <a:extLst>
                    <a:ext uri="{9D8B030D-6E8A-4147-A177-3AD203B41FA5}">
                      <a16:colId xmlns:a16="http://schemas.microsoft.com/office/drawing/2014/main" val="20002"/>
                    </a:ext>
                  </a:extLst>
                </a:gridCol>
              </a:tblGrid>
              <a:tr h="201470">
                <a:tc>
                  <a:txBody>
                    <a:bodyPr/>
                    <a:lstStyle/>
                    <a:p>
                      <a:pPr marL="635" algn="l">
                        <a:lnSpc>
                          <a:spcPct val="100000"/>
                        </a:lnSpc>
                        <a:spcBef>
                          <a:spcPts val="229"/>
                        </a:spcBef>
                      </a:pPr>
                      <a:r>
                        <a:rPr sz="1200" b="1" spc="-5" dirty="0">
                          <a:solidFill>
                            <a:schemeClr val="accent4"/>
                          </a:solidFill>
                          <a:latin typeface="+mn-lt"/>
                          <a:cs typeface="Arial"/>
                        </a:rPr>
                        <a:t>Features</a:t>
                      </a:r>
                      <a:endParaRPr sz="1200" dirty="0">
                        <a:solidFill>
                          <a:schemeClr val="accent4"/>
                        </a:solidFill>
                        <a:latin typeface="+mn-lt"/>
                        <a:cs typeface="Arial"/>
                      </a:endParaRPr>
                    </a:p>
                  </a:txBody>
                  <a:tcPr marL="0" marR="0" marT="29209" marB="0">
                    <a:lnL w="12700" cap="flat" cmpd="sng" algn="ctr">
                      <a:noFill/>
                      <a:prstDash val="solid"/>
                      <a:round/>
                      <a:headEnd type="none" w="med" len="med"/>
                      <a:tailEnd type="none" w="med" len="med"/>
                    </a:lnL>
                    <a:lnR w="6350" cap="flat" cmpd="sng" algn="ctr">
                      <a:solidFill>
                        <a:schemeClr val="bg1"/>
                      </a:solidFill>
                      <a:prstDash val="solid"/>
                      <a:round/>
                      <a:headEnd type="none" w="med" len="med"/>
                      <a:tailEnd type="none" w="med" len="med"/>
                    </a:lnR>
                    <a:lnT w="38100" cap="flat" cmpd="sng" algn="ctr">
                      <a:solidFill>
                        <a:schemeClr val="accent4"/>
                      </a:solidFill>
                      <a:prstDash val="solid"/>
                      <a:round/>
                      <a:headEnd type="none" w="med" len="med"/>
                      <a:tailEnd type="none" w="med" len="med"/>
                    </a:lnT>
                    <a:lnB w="6350" cap="flat" cmpd="sng" algn="ctr">
                      <a:solidFill>
                        <a:srgbClr val="BBBCBC"/>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marL="685800" algn="l">
                        <a:lnSpc>
                          <a:spcPct val="100000"/>
                        </a:lnSpc>
                        <a:spcBef>
                          <a:spcPts val="229"/>
                        </a:spcBef>
                      </a:pPr>
                      <a:r>
                        <a:rPr sz="1200" b="1" spc="-5" dirty="0">
                          <a:solidFill>
                            <a:schemeClr val="accent4"/>
                          </a:solidFill>
                          <a:latin typeface="+mn-lt"/>
                          <a:cs typeface="Arial"/>
                        </a:rPr>
                        <a:t>Standard</a:t>
                      </a:r>
                      <a:r>
                        <a:rPr sz="1200" b="1" spc="-65" dirty="0">
                          <a:solidFill>
                            <a:schemeClr val="accent4"/>
                          </a:solidFill>
                          <a:latin typeface="+mn-lt"/>
                          <a:cs typeface="Arial"/>
                        </a:rPr>
                        <a:t> </a:t>
                      </a:r>
                      <a:r>
                        <a:rPr sz="1200" b="1" spc="-10" dirty="0">
                          <a:solidFill>
                            <a:schemeClr val="accent4"/>
                          </a:solidFill>
                          <a:latin typeface="+mn-lt"/>
                          <a:cs typeface="Arial"/>
                        </a:rPr>
                        <a:t>Account</a:t>
                      </a:r>
                      <a:endParaRPr sz="1200" dirty="0">
                        <a:solidFill>
                          <a:schemeClr val="accent4"/>
                        </a:solidFill>
                        <a:latin typeface="+mn-lt"/>
                        <a:cs typeface="Arial"/>
                      </a:endParaRPr>
                    </a:p>
                  </a:txBody>
                  <a:tcPr marL="0" marR="0" marT="29209" marB="0">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38100" cap="flat" cmpd="sng" algn="ctr">
                      <a:solidFill>
                        <a:schemeClr val="accent4"/>
                      </a:solidFill>
                      <a:prstDash val="solid"/>
                      <a:round/>
                      <a:headEnd type="none" w="med" len="med"/>
                      <a:tailEnd type="none" w="med" len="med"/>
                    </a:lnT>
                    <a:lnB w="6350" cap="flat" cmpd="sng" algn="ctr">
                      <a:solidFill>
                        <a:srgbClr val="BBBCBC"/>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l">
                        <a:lnSpc>
                          <a:spcPct val="100000"/>
                        </a:lnSpc>
                        <a:spcBef>
                          <a:spcPts val="229"/>
                        </a:spcBef>
                      </a:pPr>
                      <a:r>
                        <a:rPr sz="1200" b="1" spc="-5" dirty="0">
                          <a:solidFill>
                            <a:schemeClr val="accent4"/>
                          </a:solidFill>
                          <a:latin typeface="+mn-lt"/>
                          <a:cs typeface="Arial"/>
                        </a:rPr>
                        <a:t>Enterprise</a:t>
                      </a:r>
                      <a:r>
                        <a:rPr sz="1200" b="1" spc="-65" dirty="0">
                          <a:solidFill>
                            <a:schemeClr val="accent4"/>
                          </a:solidFill>
                          <a:latin typeface="+mn-lt"/>
                          <a:cs typeface="Arial"/>
                        </a:rPr>
                        <a:t> </a:t>
                      </a:r>
                      <a:r>
                        <a:rPr sz="1200" b="1" spc="-10" dirty="0">
                          <a:solidFill>
                            <a:schemeClr val="accent4"/>
                          </a:solidFill>
                          <a:latin typeface="+mn-lt"/>
                          <a:cs typeface="Arial"/>
                        </a:rPr>
                        <a:t>Account</a:t>
                      </a:r>
                      <a:endParaRPr sz="1200" dirty="0">
                        <a:solidFill>
                          <a:schemeClr val="accent4"/>
                        </a:solidFill>
                        <a:latin typeface="+mn-lt"/>
                        <a:cs typeface="Arial"/>
                      </a:endParaRPr>
                    </a:p>
                  </a:txBody>
                  <a:tcPr marL="0" marR="0" marT="29209" marB="0">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38100" cap="flat" cmpd="sng" algn="ctr">
                      <a:solidFill>
                        <a:schemeClr val="accent4"/>
                      </a:solidFill>
                      <a:prstDash val="solid"/>
                      <a:round/>
                      <a:headEnd type="none" w="med" len="med"/>
                      <a:tailEnd type="none" w="med" len="med"/>
                    </a:lnT>
                    <a:lnB w="6350" cap="flat" cmpd="sng" algn="ctr">
                      <a:solidFill>
                        <a:srgbClr val="BBBCBC"/>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extLst>
                  <a:ext uri="{0D108BD9-81ED-4DB2-BD59-A6C34878D82A}">
                    <a16:rowId xmlns:a16="http://schemas.microsoft.com/office/drawing/2014/main" val="10000"/>
                  </a:ext>
                </a:extLst>
              </a:tr>
              <a:tr h="311046">
                <a:tc>
                  <a:txBody>
                    <a:bodyPr/>
                    <a:lstStyle/>
                    <a:p>
                      <a:pPr marL="29845">
                        <a:lnSpc>
                          <a:spcPct val="100000"/>
                        </a:lnSpc>
                        <a:spcBef>
                          <a:spcPts val="145"/>
                        </a:spcBef>
                      </a:pPr>
                      <a:r>
                        <a:rPr sz="1000" b="1" spc="-10" dirty="0">
                          <a:solidFill>
                            <a:schemeClr val="accent4"/>
                          </a:solidFill>
                          <a:latin typeface="+mn-lt"/>
                          <a:cs typeface="Arial"/>
                        </a:rPr>
                        <a:t>Access</a:t>
                      </a:r>
                      <a:endParaRPr sz="1000" b="1" dirty="0">
                        <a:solidFill>
                          <a:schemeClr val="accent4"/>
                        </a:solidFill>
                        <a:latin typeface="+mn-lt"/>
                        <a:cs typeface="Arial"/>
                      </a:endParaRPr>
                    </a:p>
                  </a:txBody>
                  <a:tcPr marL="0" marR="0" marT="1841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BBBCBC"/>
                      </a:solidFill>
                      <a:prstDash val="solid"/>
                      <a:round/>
                      <a:headEnd type="none" w="med" len="med"/>
                      <a:tailEnd type="none" w="med" len="med"/>
                    </a:lnT>
                    <a:lnB w="6350" cap="flat" cmpd="sng" algn="ctr">
                      <a:solidFill>
                        <a:srgbClr val="BBBCBC"/>
                      </a:solidFill>
                      <a:prstDash val="solid"/>
                      <a:round/>
                      <a:headEnd type="none" w="med" len="med"/>
                      <a:tailEnd type="none" w="med" len="med"/>
                    </a:lnB>
                    <a:lnTlToBr w="12700" cmpd="sng">
                      <a:noFill/>
                      <a:prstDash val="solid"/>
                    </a:lnTlToBr>
                    <a:lnBlToTr w="12700" cmpd="sng">
                      <a:noFill/>
                      <a:prstDash val="solid"/>
                    </a:lnBlToTr>
                  </a:tcPr>
                </a:tc>
                <a:tc>
                  <a:txBody>
                    <a:bodyPr/>
                    <a:lstStyle/>
                    <a:p>
                      <a:pPr marL="28575">
                        <a:lnSpc>
                          <a:spcPct val="100000"/>
                        </a:lnSpc>
                        <a:spcBef>
                          <a:spcPts val="5"/>
                        </a:spcBef>
                      </a:pPr>
                      <a:r>
                        <a:rPr sz="1000" spc="-5" dirty="0">
                          <a:latin typeface="+mn-lt"/>
                          <a:cs typeface="Arial"/>
                        </a:rPr>
                        <a:t>Through email notifications</a:t>
                      </a:r>
                      <a:endParaRPr sz="1000" dirty="0">
                        <a:latin typeface="+mn-lt"/>
                        <a:cs typeface="Aria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BBBCBC"/>
                      </a:solidFill>
                      <a:prstDash val="solid"/>
                      <a:round/>
                      <a:headEnd type="none" w="med" len="med"/>
                      <a:tailEnd type="none" w="med" len="med"/>
                    </a:lnT>
                    <a:lnB w="6350" cap="flat" cmpd="sng" algn="ctr">
                      <a:solidFill>
                        <a:srgbClr val="BBBCBC"/>
                      </a:solidFill>
                      <a:prstDash val="solid"/>
                      <a:round/>
                      <a:headEnd type="none" w="med" len="med"/>
                      <a:tailEnd type="none" w="med" len="med"/>
                    </a:lnB>
                    <a:lnTlToBr w="12700" cmpd="sng">
                      <a:noFill/>
                      <a:prstDash val="solid"/>
                    </a:lnTlToBr>
                    <a:lnBlToTr w="12700" cmpd="sng">
                      <a:noFill/>
                      <a:prstDash val="solid"/>
                    </a:lnBlToTr>
                  </a:tcPr>
                </a:tc>
                <a:tc>
                  <a:txBody>
                    <a:bodyPr/>
                    <a:lstStyle/>
                    <a:p>
                      <a:pPr marL="28575">
                        <a:lnSpc>
                          <a:spcPct val="100000"/>
                        </a:lnSpc>
                        <a:spcBef>
                          <a:spcPts val="5"/>
                        </a:spcBef>
                      </a:pPr>
                      <a:r>
                        <a:rPr sz="1000" spc="-5" dirty="0">
                          <a:latin typeface="+mn-lt"/>
                          <a:cs typeface="Arial"/>
                        </a:rPr>
                        <a:t>Online</a:t>
                      </a:r>
                      <a:r>
                        <a:rPr sz="1000" spc="-10" dirty="0">
                          <a:latin typeface="+mn-lt"/>
                          <a:cs typeface="Arial"/>
                        </a:rPr>
                        <a:t> </a:t>
                      </a:r>
                      <a:r>
                        <a:rPr sz="1000" spc="-5" dirty="0">
                          <a:latin typeface="+mn-lt"/>
                          <a:cs typeface="Arial"/>
                        </a:rPr>
                        <a:t>dashboard</a:t>
                      </a:r>
                      <a:endParaRPr sz="1000" dirty="0">
                        <a:latin typeface="+mn-lt"/>
                        <a:cs typeface="Arial"/>
                      </a:endParaRPr>
                    </a:p>
                  </a:txBody>
                  <a:tcPr marL="0" marR="0" marT="635"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BBBCBC"/>
                      </a:solidFill>
                      <a:prstDash val="solid"/>
                      <a:round/>
                      <a:headEnd type="none" w="med" len="med"/>
                      <a:tailEnd type="none" w="med" len="med"/>
                    </a:lnT>
                    <a:lnB w="6350" cap="flat" cmpd="sng" algn="ctr">
                      <a:solidFill>
                        <a:srgbClr val="BBBCBC"/>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1"/>
                  </a:ext>
                </a:extLst>
              </a:tr>
              <a:tr h="311046">
                <a:tc>
                  <a:txBody>
                    <a:bodyPr/>
                    <a:lstStyle/>
                    <a:p>
                      <a:pPr marL="29845">
                        <a:lnSpc>
                          <a:spcPct val="100000"/>
                        </a:lnSpc>
                        <a:spcBef>
                          <a:spcPts val="130"/>
                        </a:spcBef>
                      </a:pPr>
                      <a:r>
                        <a:rPr sz="1000" b="1" spc="-5" dirty="0">
                          <a:solidFill>
                            <a:schemeClr val="accent4"/>
                          </a:solidFill>
                          <a:latin typeface="+mn-lt"/>
                          <a:cs typeface="Arial"/>
                        </a:rPr>
                        <a:t>Company</a:t>
                      </a:r>
                      <a:r>
                        <a:rPr sz="1000" b="1" spc="-10" dirty="0">
                          <a:solidFill>
                            <a:schemeClr val="accent4"/>
                          </a:solidFill>
                          <a:latin typeface="+mn-lt"/>
                          <a:cs typeface="Arial"/>
                        </a:rPr>
                        <a:t> </a:t>
                      </a:r>
                      <a:r>
                        <a:rPr sz="1000" b="1" spc="-5" dirty="0">
                          <a:solidFill>
                            <a:schemeClr val="accent4"/>
                          </a:solidFill>
                          <a:latin typeface="+mn-lt"/>
                          <a:cs typeface="Arial"/>
                        </a:rPr>
                        <a:t>Profile</a:t>
                      </a:r>
                      <a:endParaRPr sz="1000" b="1" dirty="0">
                        <a:solidFill>
                          <a:schemeClr val="accent4"/>
                        </a:solidFill>
                        <a:latin typeface="+mn-lt"/>
                        <a:cs typeface="Arial"/>
                      </a:endParaRPr>
                    </a:p>
                  </a:txBody>
                  <a:tcPr marL="0" marR="0" marT="1651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BBBCBC"/>
                      </a:solidFill>
                      <a:prstDash val="solid"/>
                      <a:round/>
                      <a:headEnd type="none" w="med" len="med"/>
                      <a:tailEnd type="none" w="med" len="med"/>
                    </a:lnT>
                    <a:lnB w="6350" cap="flat" cmpd="sng" algn="ctr">
                      <a:solidFill>
                        <a:srgbClr val="BBBCBC"/>
                      </a:solidFill>
                      <a:prstDash val="solid"/>
                      <a:round/>
                      <a:headEnd type="none" w="med" len="med"/>
                      <a:tailEnd type="none" w="med" len="med"/>
                    </a:lnB>
                    <a:lnTlToBr w="12700" cmpd="sng">
                      <a:noFill/>
                      <a:prstDash val="solid"/>
                    </a:lnTlToBr>
                    <a:lnBlToTr w="12700" cmpd="sng">
                      <a:noFill/>
                      <a:prstDash val="solid"/>
                    </a:lnBlToTr>
                  </a:tcPr>
                </a:tc>
                <a:tc>
                  <a:txBody>
                    <a:bodyPr/>
                    <a:lstStyle/>
                    <a:p>
                      <a:pPr marL="28575">
                        <a:lnSpc>
                          <a:spcPts val="1945"/>
                        </a:lnSpc>
                      </a:pPr>
                      <a:r>
                        <a:rPr sz="1000" b="1" dirty="0">
                          <a:solidFill>
                            <a:srgbClr val="4FB81C"/>
                          </a:solidFill>
                          <a:latin typeface="+mn-lt"/>
                          <a:cs typeface="Arial"/>
                        </a:rPr>
                        <a:t>P</a:t>
                      </a:r>
                      <a:endParaRPr sz="1000" dirty="0">
                        <a:latin typeface="+mn-lt"/>
                        <a:cs typeface="Aria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BBBCBC"/>
                      </a:solidFill>
                      <a:prstDash val="solid"/>
                      <a:round/>
                      <a:headEnd type="none" w="med" len="med"/>
                      <a:tailEnd type="none" w="med" len="med"/>
                    </a:lnT>
                    <a:lnB w="6350" cap="flat" cmpd="sng" algn="ctr">
                      <a:solidFill>
                        <a:srgbClr val="BBBCBC"/>
                      </a:solidFill>
                      <a:prstDash val="solid"/>
                      <a:round/>
                      <a:headEnd type="none" w="med" len="med"/>
                      <a:tailEnd type="none" w="med" len="med"/>
                    </a:lnB>
                    <a:lnTlToBr w="12700" cmpd="sng">
                      <a:noFill/>
                      <a:prstDash val="solid"/>
                    </a:lnTlToBr>
                    <a:lnBlToTr w="12700" cmpd="sng">
                      <a:noFill/>
                      <a:prstDash val="solid"/>
                    </a:lnBlToTr>
                  </a:tcPr>
                </a:tc>
                <a:tc>
                  <a:txBody>
                    <a:bodyPr/>
                    <a:lstStyle/>
                    <a:p>
                      <a:pPr marL="28575">
                        <a:lnSpc>
                          <a:spcPts val="1945"/>
                        </a:lnSpc>
                      </a:pPr>
                      <a:r>
                        <a:rPr sz="1000" b="1" dirty="0">
                          <a:solidFill>
                            <a:srgbClr val="4FB81C"/>
                          </a:solidFill>
                          <a:latin typeface="+mn-lt"/>
                          <a:cs typeface="Arial"/>
                        </a:rPr>
                        <a:t>P</a:t>
                      </a:r>
                      <a:endParaRPr sz="1000" dirty="0">
                        <a:latin typeface="+mn-lt"/>
                        <a:cs typeface="Arial"/>
                      </a:endParaRPr>
                    </a:p>
                  </a:txBody>
                  <a:tcPr marL="0" marR="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BBBCBC"/>
                      </a:solidFill>
                      <a:prstDash val="solid"/>
                      <a:round/>
                      <a:headEnd type="none" w="med" len="med"/>
                      <a:tailEnd type="none" w="med" len="med"/>
                    </a:lnT>
                    <a:lnB w="6350" cap="flat" cmpd="sng" algn="ctr">
                      <a:solidFill>
                        <a:srgbClr val="BBBCBC"/>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7"/>
                  </a:ext>
                </a:extLst>
              </a:tr>
              <a:tr h="442814">
                <a:tc>
                  <a:txBody>
                    <a:bodyPr/>
                    <a:lstStyle/>
                    <a:p>
                      <a:pPr marL="29845" marR="97790">
                        <a:lnSpc>
                          <a:spcPct val="100800"/>
                        </a:lnSpc>
                        <a:spcBef>
                          <a:spcPts val="130"/>
                        </a:spcBef>
                      </a:pPr>
                      <a:r>
                        <a:rPr sz="1000" b="1" spc="-5" dirty="0">
                          <a:solidFill>
                            <a:schemeClr val="accent4"/>
                          </a:solidFill>
                          <a:latin typeface="+mn-lt"/>
                          <a:cs typeface="Arial"/>
                        </a:rPr>
                        <a:t>Purchase </a:t>
                      </a:r>
                      <a:r>
                        <a:rPr sz="1000" b="1" spc="-15" dirty="0">
                          <a:solidFill>
                            <a:schemeClr val="accent4"/>
                          </a:solidFill>
                          <a:latin typeface="+mn-lt"/>
                          <a:cs typeface="Arial"/>
                        </a:rPr>
                        <a:t>Order, </a:t>
                      </a:r>
                      <a:r>
                        <a:rPr sz="1000" b="1" spc="-5" dirty="0">
                          <a:solidFill>
                            <a:schemeClr val="accent4"/>
                          </a:solidFill>
                          <a:latin typeface="+mn-lt"/>
                          <a:cs typeface="Arial"/>
                        </a:rPr>
                        <a:t>Order confirmation </a:t>
                      </a:r>
                      <a:r>
                        <a:rPr sz="1000" b="1" dirty="0">
                          <a:solidFill>
                            <a:schemeClr val="accent4"/>
                          </a:solidFill>
                          <a:latin typeface="+mn-lt"/>
                          <a:cs typeface="Arial"/>
                        </a:rPr>
                        <a:t>(full &amp; </a:t>
                      </a:r>
                      <a:r>
                        <a:rPr sz="1000" b="1" spc="-5" dirty="0">
                          <a:solidFill>
                            <a:schemeClr val="accent4"/>
                          </a:solidFill>
                          <a:latin typeface="+mn-lt"/>
                          <a:cs typeface="Arial"/>
                        </a:rPr>
                        <a:t>partial),  Ship Notice, </a:t>
                      </a:r>
                      <a:r>
                        <a:rPr sz="1000" b="1" spc="-10" dirty="0">
                          <a:solidFill>
                            <a:schemeClr val="accent4"/>
                          </a:solidFill>
                          <a:latin typeface="+mn-lt"/>
                          <a:cs typeface="Arial"/>
                        </a:rPr>
                        <a:t>Service </a:t>
                      </a:r>
                      <a:r>
                        <a:rPr sz="1000" b="1" spc="-5" dirty="0">
                          <a:solidFill>
                            <a:schemeClr val="accent4"/>
                          </a:solidFill>
                          <a:latin typeface="+mn-lt"/>
                          <a:cs typeface="Arial"/>
                        </a:rPr>
                        <a:t>Entry Sheet, (Non-PO) Invoice,  Credit</a:t>
                      </a:r>
                      <a:r>
                        <a:rPr sz="1000" b="1" dirty="0">
                          <a:solidFill>
                            <a:schemeClr val="accent4"/>
                          </a:solidFill>
                          <a:latin typeface="+mn-lt"/>
                          <a:cs typeface="Arial"/>
                        </a:rPr>
                        <a:t> </a:t>
                      </a:r>
                      <a:r>
                        <a:rPr sz="1000" b="1" spc="-5" dirty="0">
                          <a:solidFill>
                            <a:schemeClr val="accent4"/>
                          </a:solidFill>
                          <a:latin typeface="+mn-lt"/>
                          <a:cs typeface="Arial"/>
                        </a:rPr>
                        <a:t>Memo</a:t>
                      </a:r>
                      <a:endParaRPr sz="1000" b="1" dirty="0">
                        <a:solidFill>
                          <a:schemeClr val="accent4"/>
                        </a:solidFill>
                        <a:latin typeface="+mn-lt"/>
                        <a:cs typeface="Arial"/>
                      </a:endParaRPr>
                    </a:p>
                  </a:txBody>
                  <a:tcPr marL="0" marR="0" marT="1651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BBBCBC"/>
                      </a:solidFill>
                      <a:prstDash val="solid"/>
                      <a:round/>
                      <a:headEnd type="none" w="med" len="med"/>
                      <a:tailEnd type="none" w="med" len="med"/>
                    </a:lnT>
                    <a:lnB w="6350" cap="flat" cmpd="sng" algn="ctr">
                      <a:solidFill>
                        <a:srgbClr val="BBBCBC"/>
                      </a:solidFill>
                      <a:prstDash val="solid"/>
                      <a:round/>
                      <a:headEnd type="none" w="med" len="med"/>
                      <a:tailEnd type="none" w="med" len="med"/>
                    </a:lnB>
                    <a:lnTlToBr w="12700" cmpd="sng">
                      <a:noFill/>
                      <a:prstDash val="solid"/>
                    </a:lnTlToBr>
                    <a:lnBlToTr w="12700" cmpd="sng">
                      <a:noFill/>
                      <a:prstDash val="solid"/>
                    </a:lnBlToTr>
                  </a:tcPr>
                </a:tc>
                <a:tc>
                  <a:txBody>
                    <a:bodyPr/>
                    <a:lstStyle/>
                    <a:p>
                      <a:pPr marL="28575">
                        <a:lnSpc>
                          <a:spcPts val="1935"/>
                        </a:lnSpc>
                      </a:pPr>
                      <a:r>
                        <a:rPr sz="1000" b="1" dirty="0">
                          <a:solidFill>
                            <a:srgbClr val="4FB81C"/>
                          </a:solidFill>
                          <a:latin typeface="+mn-lt"/>
                          <a:cs typeface="Arial"/>
                        </a:rPr>
                        <a:t>P</a:t>
                      </a:r>
                      <a:endParaRPr sz="1000" dirty="0">
                        <a:latin typeface="+mn-lt"/>
                        <a:cs typeface="Aria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BBBCBC"/>
                      </a:solidFill>
                      <a:prstDash val="solid"/>
                      <a:round/>
                      <a:headEnd type="none" w="med" len="med"/>
                      <a:tailEnd type="none" w="med" len="med"/>
                    </a:lnT>
                    <a:lnB w="6350" cap="flat" cmpd="sng" algn="ctr">
                      <a:solidFill>
                        <a:srgbClr val="BBBCBC"/>
                      </a:solidFill>
                      <a:prstDash val="solid"/>
                      <a:round/>
                      <a:headEnd type="none" w="med" len="med"/>
                      <a:tailEnd type="none" w="med" len="med"/>
                    </a:lnB>
                    <a:lnTlToBr w="12700" cmpd="sng">
                      <a:noFill/>
                      <a:prstDash val="solid"/>
                    </a:lnTlToBr>
                    <a:lnBlToTr w="12700" cmpd="sng">
                      <a:noFill/>
                      <a:prstDash val="solid"/>
                    </a:lnBlToTr>
                  </a:tcPr>
                </a:tc>
                <a:tc>
                  <a:txBody>
                    <a:bodyPr/>
                    <a:lstStyle/>
                    <a:p>
                      <a:pPr marL="28575">
                        <a:lnSpc>
                          <a:spcPts val="1935"/>
                        </a:lnSpc>
                      </a:pPr>
                      <a:r>
                        <a:rPr sz="1000" b="1" dirty="0">
                          <a:solidFill>
                            <a:srgbClr val="4FB81C"/>
                          </a:solidFill>
                          <a:latin typeface="+mn-lt"/>
                          <a:cs typeface="Arial"/>
                        </a:rPr>
                        <a:t>P</a:t>
                      </a:r>
                      <a:endParaRPr sz="1000" dirty="0">
                        <a:latin typeface="+mn-lt"/>
                        <a:cs typeface="Arial"/>
                      </a:endParaRPr>
                    </a:p>
                  </a:txBody>
                  <a:tcPr marL="0" marR="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BBBCBC"/>
                      </a:solidFill>
                      <a:prstDash val="solid"/>
                      <a:round/>
                      <a:headEnd type="none" w="med" len="med"/>
                      <a:tailEnd type="none" w="med" len="med"/>
                    </a:lnT>
                    <a:lnB w="6350" cap="flat" cmpd="sng" algn="ctr">
                      <a:solidFill>
                        <a:srgbClr val="BBBCBC"/>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96647288"/>
                  </a:ext>
                </a:extLst>
              </a:tr>
              <a:tr h="311046">
                <a:tc>
                  <a:txBody>
                    <a:bodyPr/>
                    <a:lstStyle/>
                    <a:p>
                      <a:pPr marL="29845">
                        <a:lnSpc>
                          <a:spcPct val="100000"/>
                        </a:lnSpc>
                        <a:spcBef>
                          <a:spcPts val="140"/>
                        </a:spcBef>
                      </a:pPr>
                      <a:r>
                        <a:rPr sz="1000" b="1" spc="-5" dirty="0">
                          <a:solidFill>
                            <a:schemeClr val="accent4"/>
                          </a:solidFill>
                          <a:latin typeface="+mn-lt"/>
                          <a:cs typeface="Arial"/>
                        </a:rPr>
                        <a:t>Electronic</a:t>
                      </a:r>
                      <a:r>
                        <a:rPr sz="1000" b="1" spc="-10" dirty="0">
                          <a:solidFill>
                            <a:schemeClr val="accent4"/>
                          </a:solidFill>
                          <a:latin typeface="+mn-lt"/>
                          <a:cs typeface="Arial"/>
                        </a:rPr>
                        <a:t> </a:t>
                      </a:r>
                      <a:r>
                        <a:rPr sz="1000" b="1" spc="-5" dirty="0">
                          <a:solidFill>
                            <a:schemeClr val="accent4"/>
                          </a:solidFill>
                          <a:latin typeface="+mn-lt"/>
                          <a:cs typeface="Arial"/>
                        </a:rPr>
                        <a:t>Catalogs</a:t>
                      </a:r>
                      <a:endParaRPr sz="1000" b="1" dirty="0">
                        <a:solidFill>
                          <a:schemeClr val="accent4"/>
                        </a:solidFill>
                        <a:latin typeface="+mn-lt"/>
                        <a:cs typeface="Arial"/>
                      </a:endParaRPr>
                    </a:p>
                  </a:txBody>
                  <a:tcPr marL="0" marR="0" marT="1778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BBBCBC"/>
                      </a:solidFill>
                      <a:prstDash val="solid"/>
                      <a:round/>
                      <a:headEnd type="none" w="med" len="med"/>
                      <a:tailEnd type="none" w="med" len="med"/>
                    </a:lnT>
                    <a:lnB w="6350" cap="flat" cmpd="sng" algn="ctr">
                      <a:solidFill>
                        <a:srgbClr val="BBBCBC"/>
                      </a:solidFill>
                      <a:prstDash val="solid"/>
                      <a:round/>
                      <a:headEnd type="none" w="med" len="med"/>
                      <a:tailEnd type="none" w="med" len="med"/>
                    </a:lnB>
                    <a:lnTlToBr w="12700" cmpd="sng">
                      <a:noFill/>
                      <a:prstDash val="solid"/>
                    </a:lnTlToBr>
                    <a:lnBlToTr w="12700" cmpd="sng">
                      <a:noFill/>
                      <a:prstDash val="solid"/>
                    </a:lnBlToTr>
                  </a:tcPr>
                </a:tc>
                <a:tc>
                  <a:txBody>
                    <a:bodyPr/>
                    <a:lstStyle/>
                    <a:p>
                      <a:pPr marL="28575">
                        <a:lnSpc>
                          <a:spcPts val="1935"/>
                        </a:lnSpc>
                      </a:pPr>
                      <a:r>
                        <a:rPr sz="1000" b="1" dirty="0">
                          <a:solidFill>
                            <a:srgbClr val="E35500"/>
                          </a:solidFill>
                          <a:latin typeface="+mn-lt"/>
                          <a:cs typeface="Arial"/>
                        </a:rPr>
                        <a:t>O</a:t>
                      </a:r>
                      <a:endParaRPr sz="1000" dirty="0">
                        <a:latin typeface="+mn-lt"/>
                        <a:cs typeface="Aria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BBBCBC"/>
                      </a:solidFill>
                      <a:prstDash val="solid"/>
                      <a:round/>
                      <a:headEnd type="none" w="med" len="med"/>
                      <a:tailEnd type="none" w="med" len="med"/>
                    </a:lnT>
                    <a:lnB w="6350" cap="flat" cmpd="sng" algn="ctr">
                      <a:solidFill>
                        <a:srgbClr val="BBBCBC"/>
                      </a:solidFill>
                      <a:prstDash val="solid"/>
                      <a:round/>
                      <a:headEnd type="none" w="med" len="med"/>
                      <a:tailEnd type="none" w="med" len="med"/>
                    </a:lnB>
                    <a:lnTlToBr w="12700" cmpd="sng">
                      <a:noFill/>
                      <a:prstDash val="solid"/>
                    </a:lnTlToBr>
                    <a:lnBlToTr w="12700" cmpd="sng">
                      <a:noFill/>
                      <a:prstDash val="solid"/>
                    </a:lnBlToTr>
                  </a:tcPr>
                </a:tc>
                <a:tc>
                  <a:txBody>
                    <a:bodyPr/>
                    <a:lstStyle/>
                    <a:p>
                      <a:pPr marL="28575">
                        <a:lnSpc>
                          <a:spcPts val="1935"/>
                        </a:lnSpc>
                      </a:pPr>
                      <a:r>
                        <a:rPr sz="1000" b="1" dirty="0">
                          <a:solidFill>
                            <a:srgbClr val="4FB81C"/>
                          </a:solidFill>
                          <a:latin typeface="+mn-lt"/>
                          <a:cs typeface="Arial"/>
                        </a:rPr>
                        <a:t>P</a:t>
                      </a:r>
                      <a:endParaRPr sz="1000">
                        <a:latin typeface="+mn-lt"/>
                        <a:cs typeface="Arial"/>
                      </a:endParaRPr>
                    </a:p>
                  </a:txBody>
                  <a:tcPr marL="0" marR="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BBBCBC"/>
                      </a:solidFill>
                      <a:prstDash val="solid"/>
                      <a:round/>
                      <a:headEnd type="none" w="med" len="med"/>
                      <a:tailEnd type="none" w="med" len="med"/>
                    </a:lnT>
                    <a:lnB w="6350" cap="flat" cmpd="sng" algn="ctr">
                      <a:solidFill>
                        <a:srgbClr val="BBBCBC"/>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520865588"/>
                  </a:ext>
                </a:extLst>
              </a:tr>
              <a:tr h="311046">
                <a:tc>
                  <a:txBody>
                    <a:bodyPr/>
                    <a:lstStyle/>
                    <a:p>
                      <a:pPr marL="29845">
                        <a:lnSpc>
                          <a:spcPct val="100000"/>
                        </a:lnSpc>
                        <a:spcBef>
                          <a:spcPts val="130"/>
                        </a:spcBef>
                      </a:pPr>
                      <a:r>
                        <a:rPr sz="1000" b="1" spc="-5" dirty="0">
                          <a:solidFill>
                            <a:schemeClr val="accent4"/>
                          </a:solidFill>
                          <a:latin typeface="+mn-lt"/>
                          <a:cs typeface="Arial"/>
                        </a:rPr>
                        <a:t>Invoice</a:t>
                      </a:r>
                      <a:r>
                        <a:rPr sz="1000" b="1" spc="-10" dirty="0">
                          <a:solidFill>
                            <a:schemeClr val="accent4"/>
                          </a:solidFill>
                          <a:latin typeface="+mn-lt"/>
                          <a:cs typeface="Arial"/>
                        </a:rPr>
                        <a:t> </a:t>
                      </a:r>
                      <a:r>
                        <a:rPr sz="1000" b="1" spc="-5" dirty="0">
                          <a:solidFill>
                            <a:schemeClr val="accent4"/>
                          </a:solidFill>
                          <a:latin typeface="+mn-lt"/>
                          <a:cs typeface="Arial"/>
                        </a:rPr>
                        <a:t>status</a:t>
                      </a:r>
                      <a:endParaRPr sz="1000" b="1" dirty="0">
                        <a:solidFill>
                          <a:schemeClr val="accent4"/>
                        </a:solidFill>
                        <a:latin typeface="+mn-lt"/>
                        <a:cs typeface="Arial"/>
                      </a:endParaRPr>
                    </a:p>
                  </a:txBody>
                  <a:tcPr marL="0" marR="0" marT="1651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BBBCBC"/>
                      </a:solidFill>
                      <a:prstDash val="solid"/>
                      <a:round/>
                      <a:headEnd type="none" w="med" len="med"/>
                      <a:tailEnd type="none" w="med" len="med"/>
                    </a:lnT>
                    <a:lnB w="6350" cap="flat" cmpd="sng" algn="ctr">
                      <a:solidFill>
                        <a:srgbClr val="BBBCBC"/>
                      </a:solidFill>
                      <a:prstDash val="solid"/>
                      <a:round/>
                      <a:headEnd type="none" w="med" len="med"/>
                      <a:tailEnd type="none" w="med" len="med"/>
                    </a:lnB>
                    <a:lnTlToBr w="12700" cmpd="sng">
                      <a:noFill/>
                      <a:prstDash val="solid"/>
                    </a:lnTlToBr>
                    <a:lnBlToTr w="12700" cmpd="sng">
                      <a:noFill/>
                      <a:prstDash val="solid"/>
                    </a:lnBlToTr>
                  </a:tcPr>
                </a:tc>
                <a:tc>
                  <a:txBody>
                    <a:bodyPr/>
                    <a:lstStyle/>
                    <a:p>
                      <a:pPr marL="28575">
                        <a:lnSpc>
                          <a:spcPct val="100000"/>
                        </a:lnSpc>
                        <a:spcBef>
                          <a:spcPts val="10"/>
                        </a:spcBef>
                      </a:pPr>
                      <a:r>
                        <a:rPr sz="1000" spc="-5" dirty="0">
                          <a:latin typeface="+mn-lt"/>
                          <a:cs typeface="Arial"/>
                        </a:rPr>
                        <a:t>Email</a:t>
                      </a:r>
                      <a:r>
                        <a:rPr sz="1000" spc="-10" dirty="0">
                          <a:latin typeface="+mn-lt"/>
                          <a:cs typeface="Arial"/>
                        </a:rPr>
                        <a:t> </a:t>
                      </a:r>
                      <a:r>
                        <a:rPr sz="1000" spc="-5" dirty="0">
                          <a:latin typeface="+mn-lt"/>
                          <a:cs typeface="Arial"/>
                        </a:rPr>
                        <a:t>notifications</a:t>
                      </a:r>
                      <a:endParaRPr sz="1000" dirty="0">
                        <a:latin typeface="+mn-lt"/>
                        <a:cs typeface="Aria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BBBCBC"/>
                      </a:solidFill>
                      <a:prstDash val="solid"/>
                      <a:round/>
                      <a:headEnd type="none" w="med" len="med"/>
                      <a:tailEnd type="none" w="med" len="med"/>
                    </a:lnT>
                    <a:lnB w="6350" cap="flat" cmpd="sng" algn="ctr">
                      <a:solidFill>
                        <a:srgbClr val="BBBCBC"/>
                      </a:solidFill>
                      <a:prstDash val="solid"/>
                      <a:round/>
                      <a:headEnd type="none" w="med" len="med"/>
                      <a:tailEnd type="none" w="med" len="med"/>
                    </a:lnB>
                    <a:lnTlToBr w="12700" cmpd="sng">
                      <a:noFill/>
                      <a:prstDash val="solid"/>
                    </a:lnTlToBr>
                    <a:lnBlToTr w="12700" cmpd="sng">
                      <a:noFill/>
                      <a:prstDash val="solid"/>
                    </a:lnBlToTr>
                  </a:tcPr>
                </a:tc>
                <a:tc>
                  <a:txBody>
                    <a:bodyPr/>
                    <a:lstStyle/>
                    <a:p>
                      <a:pPr marL="28575">
                        <a:lnSpc>
                          <a:spcPct val="100000"/>
                        </a:lnSpc>
                        <a:spcBef>
                          <a:spcPts val="10"/>
                        </a:spcBef>
                      </a:pPr>
                      <a:r>
                        <a:rPr sz="1000" spc="-5" dirty="0">
                          <a:latin typeface="+mn-lt"/>
                          <a:cs typeface="Arial"/>
                        </a:rPr>
                        <a:t>Outbox with easy access from any</a:t>
                      </a:r>
                      <a:r>
                        <a:rPr sz="1000" spc="15" dirty="0">
                          <a:latin typeface="+mn-lt"/>
                          <a:cs typeface="Arial"/>
                        </a:rPr>
                        <a:t> </a:t>
                      </a:r>
                      <a:r>
                        <a:rPr sz="1000" spc="-5" dirty="0">
                          <a:latin typeface="+mn-lt"/>
                          <a:cs typeface="Arial"/>
                        </a:rPr>
                        <a:t>browser</a:t>
                      </a:r>
                      <a:endParaRPr sz="1000" dirty="0">
                        <a:latin typeface="+mn-lt"/>
                        <a:cs typeface="Arial"/>
                      </a:endParaRPr>
                    </a:p>
                  </a:txBody>
                  <a:tcPr marL="0" marR="0" marT="127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BBBCBC"/>
                      </a:solidFill>
                      <a:prstDash val="solid"/>
                      <a:round/>
                      <a:headEnd type="none" w="med" len="med"/>
                      <a:tailEnd type="none" w="med" len="med"/>
                    </a:lnT>
                    <a:lnB w="6350" cap="flat" cmpd="sng" algn="ctr">
                      <a:solidFill>
                        <a:srgbClr val="BBBCBC"/>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245324092"/>
                  </a:ext>
                </a:extLst>
              </a:tr>
              <a:tr h="495232">
                <a:tc>
                  <a:txBody>
                    <a:bodyPr/>
                    <a:lstStyle/>
                    <a:p>
                      <a:pPr marL="29845">
                        <a:lnSpc>
                          <a:spcPct val="100000"/>
                        </a:lnSpc>
                        <a:spcBef>
                          <a:spcPts val="135"/>
                        </a:spcBef>
                      </a:pPr>
                      <a:r>
                        <a:rPr sz="1000" b="1" spc="-5" dirty="0">
                          <a:solidFill>
                            <a:schemeClr val="accent4"/>
                          </a:solidFill>
                          <a:latin typeface="+mn-lt"/>
                          <a:cs typeface="Arial"/>
                        </a:rPr>
                        <a:t>Legal</a:t>
                      </a:r>
                      <a:r>
                        <a:rPr sz="1000" b="1" spc="-45" dirty="0">
                          <a:solidFill>
                            <a:schemeClr val="accent4"/>
                          </a:solidFill>
                          <a:latin typeface="+mn-lt"/>
                          <a:cs typeface="Arial"/>
                        </a:rPr>
                        <a:t> </a:t>
                      </a:r>
                      <a:r>
                        <a:rPr sz="1000" b="1" spc="-5" dirty="0">
                          <a:solidFill>
                            <a:schemeClr val="accent4"/>
                          </a:solidFill>
                          <a:latin typeface="+mn-lt"/>
                          <a:cs typeface="Arial"/>
                        </a:rPr>
                        <a:t>Archive</a:t>
                      </a:r>
                      <a:endParaRPr sz="1000" b="1" dirty="0">
                        <a:solidFill>
                          <a:schemeClr val="accent4"/>
                        </a:solidFill>
                        <a:latin typeface="+mn-lt"/>
                        <a:cs typeface="Arial"/>
                      </a:endParaRPr>
                    </a:p>
                  </a:txBody>
                  <a:tcPr marL="0" marR="0" marT="1714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BBBCBC"/>
                      </a:solidFill>
                      <a:prstDash val="solid"/>
                      <a:round/>
                      <a:headEnd type="none" w="med" len="med"/>
                      <a:tailEnd type="none" w="med" len="med"/>
                    </a:lnT>
                    <a:lnB w="6350" cap="flat" cmpd="sng" algn="ctr">
                      <a:solidFill>
                        <a:srgbClr val="BBBCBC"/>
                      </a:solidFill>
                      <a:prstDash val="solid"/>
                      <a:round/>
                      <a:headEnd type="none" w="med" len="med"/>
                      <a:tailEnd type="none" w="med" len="med"/>
                    </a:lnB>
                    <a:lnTlToBr w="12700" cmpd="sng">
                      <a:noFill/>
                      <a:prstDash val="solid"/>
                    </a:lnTlToBr>
                    <a:lnBlToTr w="12700" cmpd="sng">
                      <a:noFill/>
                      <a:prstDash val="solid"/>
                    </a:lnBlToTr>
                  </a:tcPr>
                </a:tc>
                <a:tc>
                  <a:txBody>
                    <a:bodyPr/>
                    <a:lstStyle/>
                    <a:p>
                      <a:pPr marL="28575">
                        <a:lnSpc>
                          <a:spcPct val="100000"/>
                        </a:lnSpc>
                        <a:spcBef>
                          <a:spcPts val="15"/>
                        </a:spcBef>
                      </a:pPr>
                      <a:r>
                        <a:rPr sz="1000" spc="-5" dirty="0">
                          <a:latin typeface="+mn-lt"/>
                          <a:cs typeface="Arial"/>
                        </a:rPr>
                        <a:t>Email notification and online</a:t>
                      </a:r>
                      <a:r>
                        <a:rPr sz="1000" spc="-25" dirty="0">
                          <a:latin typeface="+mn-lt"/>
                          <a:cs typeface="Arial"/>
                        </a:rPr>
                        <a:t> </a:t>
                      </a:r>
                      <a:r>
                        <a:rPr sz="1000" spc="-5" dirty="0">
                          <a:latin typeface="+mn-lt"/>
                          <a:cs typeface="Arial"/>
                        </a:rPr>
                        <a:t>download</a:t>
                      </a:r>
                      <a:endParaRPr sz="1000" dirty="0">
                        <a:latin typeface="+mn-lt"/>
                        <a:cs typeface="Aria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BBBCBC"/>
                      </a:solidFill>
                      <a:prstDash val="solid"/>
                      <a:round/>
                      <a:headEnd type="none" w="med" len="med"/>
                      <a:tailEnd type="none" w="med" len="med"/>
                    </a:lnT>
                    <a:lnB w="6350" cap="flat" cmpd="sng" algn="ctr">
                      <a:solidFill>
                        <a:srgbClr val="BBBCBC"/>
                      </a:solidFill>
                      <a:prstDash val="solid"/>
                      <a:round/>
                      <a:headEnd type="none" w="med" len="med"/>
                      <a:tailEnd type="none" w="med" len="med"/>
                    </a:lnB>
                    <a:lnTlToBr w="12700" cmpd="sng">
                      <a:noFill/>
                      <a:prstDash val="solid"/>
                    </a:lnTlToBr>
                    <a:lnBlToTr w="12700" cmpd="sng">
                      <a:noFill/>
                      <a:prstDash val="solid"/>
                    </a:lnBlToTr>
                  </a:tcPr>
                </a:tc>
                <a:tc>
                  <a:txBody>
                    <a:bodyPr/>
                    <a:lstStyle/>
                    <a:p>
                      <a:pPr marL="146050" marR="298450" indent="-117475">
                        <a:lnSpc>
                          <a:spcPts val="1390"/>
                        </a:lnSpc>
                        <a:spcBef>
                          <a:spcPts val="105"/>
                        </a:spcBef>
                        <a:buChar char="•"/>
                        <a:tabLst>
                          <a:tab pos="146685" algn="l"/>
                        </a:tabLst>
                      </a:pPr>
                      <a:r>
                        <a:rPr sz="1000" spc="-5" dirty="0">
                          <a:latin typeface="+mn-lt"/>
                          <a:cs typeface="Arial"/>
                        </a:rPr>
                        <a:t>Long-term invoice archiving for global compliance (Regional  restrictions apply)</a:t>
                      </a:r>
                      <a:endParaRPr sz="1000">
                        <a:latin typeface="+mn-lt"/>
                        <a:cs typeface="Arial"/>
                      </a:endParaRPr>
                    </a:p>
                    <a:p>
                      <a:pPr marL="146050" indent="-118110">
                        <a:lnSpc>
                          <a:spcPct val="100000"/>
                        </a:lnSpc>
                        <a:spcBef>
                          <a:spcPts val="35"/>
                        </a:spcBef>
                        <a:buChar char="•"/>
                        <a:tabLst>
                          <a:tab pos="146685" algn="l"/>
                        </a:tabLst>
                      </a:pPr>
                      <a:r>
                        <a:rPr sz="1000" spc="-5" dirty="0">
                          <a:latin typeface="+mn-lt"/>
                          <a:cs typeface="Arial"/>
                        </a:rPr>
                        <a:t>Capability </a:t>
                      </a:r>
                      <a:r>
                        <a:rPr sz="1000" dirty="0">
                          <a:latin typeface="+mn-lt"/>
                          <a:cs typeface="Arial"/>
                        </a:rPr>
                        <a:t>to </a:t>
                      </a:r>
                      <a:r>
                        <a:rPr sz="1000" spc="-5" dirty="0">
                          <a:latin typeface="+mn-lt"/>
                          <a:cs typeface="Arial"/>
                        </a:rPr>
                        <a:t>mass download invoices for local</a:t>
                      </a:r>
                      <a:r>
                        <a:rPr sz="1000" spc="10" dirty="0">
                          <a:latin typeface="+mn-lt"/>
                          <a:cs typeface="Arial"/>
                        </a:rPr>
                        <a:t> </a:t>
                      </a:r>
                      <a:r>
                        <a:rPr sz="1000" spc="-5" dirty="0">
                          <a:latin typeface="+mn-lt"/>
                          <a:cs typeface="Arial"/>
                        </a:rPr>
                        <a:t>archiving</a:t>
                      </a:r>
                      <a:endParaRPr sz="1000">
                        <a:latin typeface="+mn-lt"/>
                        <a:cs typeface="Arial"/>
                      </a:endParaRPr>
                    </a:p>
                  </a:txBody>
                  <a:tcPr marL="0" marR="0" marT="13335"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BBBCBC"/>
                      </a:solidFill>
                      <a:prstDash val="solid"/>
                      <a:round/>
                      <a:headEnd type="none" w="med" len="med"/>
                      <a:tailEnd type="none" w="med" len="med"/>
                    </a:lnT>
                    <a:lnB w="6350" cap="flat" cmpd="sng" algn="ctr">
                      <a:solidFill>
                        <a:srgbClr val="BBBCBC"/>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813297794"/>
                  </a:ext>
                </a:extLst>
              </a:tr>
              <a:tr h="659003">
                <a:tc>
                  <a:txBody>
                    <a:bodyPr/>
                    <a:lstStyle/>
                    <a:p>
                      <a:pPr marL="29845">
                        <a:lnSpc>
                          <a:spcPct val="100000"/>
                        </a:lnSpc>
                        <a:spcBef>
                          <a:spcPts val="125"/>
                        </a:spcBef>
                      </a:pPr>
                      <a:r>
                        <a:rPr sz="1000" b="1" spc="-5" dirty="0">
                          <a:solidFill>
                            <a:schemeClr val="accent4"/>
                          </a:solidFill>
                          <a:latin typeface="+mn-lt"/>
                          <a:cs typeface="Arial"/>
                        </a:rPr>
                        <a:t>Ariba</a:t>
                      </a:r>
                      <a:r>
                        <a:rPr sz="1000" b="1" spc="-10" dirty="0">
                          <a:solidFill>
                            <a:schemeClr val="accent4"/>
                          </a:solidFill>
                          <a:latin typeface="+mn-lt"/>
                          <a:cs typeface="Arial"/>
                        </a:rPr>
                        <a:t> </a:t>
                      </a:r>
                      <a:r>
                        <a:rPr sz="1000" b="1" spc="-5" dirty="0">
                          <a:solidFill>
                            <a:schemeClr val="accent4"/>
                          </a:solidFill>
                          <a:latin typeface="+mn-lt"/>
                          <a:cs typeface="Arial"/>
                        </a:rPr>
                        <a:t>Support</a:t>
                      </a:r>
                      <a:endParaRPr sz="1000" b="1" dirty="0">
                        <a:solidFill>
                          <a:schemeClr val="accent4"/>
                        </a:solidFill>
                        <a:latin typeface="+mn-lt"/>
                        <a:cs typeface="Arial"/>
                      </a:endParaRPr>
                    </a:p>
                  </a:txBody>
                  <a:tcPr marL="0" marR="0" marT="1587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BBBCBC"/>
                      </a:solidFill>
                      <a:prstDash val="solid"/>
                      <a:round/>
                      <a:headEnd type="none" w="med" len="med"/>
                      <a:tailEnd type="none" w="med" len="med"/>
                    </a:lnT>
                    <a:lnB w="6350" cap="flat" cmpd="sng" algn="ctr">
                      <a:solidFill>
                        <a:srgbClr val="BBBCBC"/>
                      </a:solidFill>
                      <a:prstDash val="solid"/>
                      <a:round/>
                      <a:headEnd type="none" w="med" len="med"/>
                      <a:tailEnd type="none" w="med" len="med"/>
                    </a:lnB>
                    <a:lnTlToBr w="12700" cmpd="sng">
                      <a:noFill/>
                      <a:prstDash val="solid"/>
                    </a:lnTlToBr>
                    <a:lnBlToTr w="12700" cmpd="sng">
                      <a:noFill/>
                      <a:prstDash val="solid"/>
                    </a:lnBlToTr>
                  </a:tcPr>
                </a:tc>
                <a:tc>
                  <a:txBody>
                    <a:bodyPr/>
                    <a:lstStyle/>
                    <a:p>
                      <a:pPr marL="28575">
                        <a:lnSpc>
                          <a:spcPct val="100000"/>
                        </a:lnSpc>
                        <a:spcBef>
                          <a:spcPts val="5"/>
                        </a:spcBef>
                      </a:pPr>
                      <a:r>
                        <a:rPr sz="1000" spc="-5" dirty="0">
                          <a:latin typeface="+mn-lt"/>
                          <a:cs typeface="Arial"/>
                        </a:rPr>
                        <a:t>Online Help</a:t>
                      </a:r>
                      <a:r>
                        <a:rPr sz="1000" spc="-10" dirty="0">
                          <a:latin typeface="+mn-lt"/>
                          <a:cs typeface="Arial"/>
                        </a:rPr>
                        <a:t> </a:t>
                      </a:r>
                      <a:r>
                        <a:rPr sz="1000" spc="-5" dirty="0">
                          <a:latin typeface="+mn-lt"/>
                          <a:cs typeface="Arial"/>
                        </a:rPr>
                        <a:t>Center</a:t>
                      </a:r>
                      <a:endParaRPr sz="1000" dirty="0">
                        <a:latin typeface="+mn-lt"/>
                        <a:cs typeface="Aria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BBBCBC"/>
                      </a:solidFill>
                      <a:prstDash val="solid"/>
                      <a:round/>
                      <a:headEnd type="none" w="med" len="med"/>
                      <a:tailEnd type="none" w="med" len="med"/>
                    </a:lnT>
                    <a:lnB w="6350" cap="flat" cmpd="sng" algn="ctr">
                      <a:solidFill>
                        <a:srgbClr val="BBBCBC"/>
                      </a:solidFill>
                      <a:prstDash val="solid"/>
                      <a:round/>
                      <a:headEnd type="none" w="med" len="med"/>
                      <a:tailEnd type="none" w="med" len="med"/>
                    </a:lnB>
                    <a:lnTlToBr w="12700" cmpd="sng">
                      <a:noFill/>
                      <a:prstDash val="solid"/>
                    </a:lnTlToBr>
                    <a:lnBlToTr w="12700" cmpd="sng">
                      <a:noFill/>
                      <a:prstDash val="solid"/>
                    </a:lnBlToTr>
                  </a:tcPr>
                </a:tc>
                <a:tc>
                  <a:txBody>
                    <a:bodyPr/>
                    <a:lstStyle/>
                    <a:p>
                      <a:pPr marL="146050" indent="-118110">
                        <a:lnSpc>
                          <a:spcPts val="1430"/>
                        </a:lnSpc>
                        <a:spcBef>
                          <a:spcPts val="5"/>
                        </a:spcBef>
                        <a:buChar char="•"/>
                        <a:tabLst>
                          <a:tab pos="146685" algn="l"/>
                        </a:tabLst>
                      </a:pPr>
                      <a:r>
                        <a:rPr sz="1000" spc="-5" dirty="0">
                          <a:latin typeface="+mn-lt"/>
                          <a:cs typeface="Arial"/>
                        </a:rPr>
                        <a:t>Support via phone, chat, or</a:t>
                      </a:r>
                      <a:r>
                        <a:rPr sz="1000" spc="25" dirty="0">
                          <a:latin typeface="+mn-lt"/>
                          <a:cs typeface="Arial"/>
                        </a:rPr>
                        <a:t> </a:t>
                      </a:r>
                      <a:r>
                        <a:rPr sz="1000" spc="-5" dirty="0">
                          <a:latin typeface="+mn-lt"/>
                          <a:cs typeface="Arial"/>
                        </a:rPr>
                        <a:t>email</a:t>
                      </a:r>
                      <a:endParaRPr sz="1000" dirty="0">
                        <a:latin typeface="+mn-lt"/>
                        <a:cs typeface="Arial"/>
                      </a:endParaRPr>
                    </a:p>
                    <a:p>
                      <a:pPr marL="146050" indent="-118110">
                        <a:lnSpc>
                          <a:spcPts val="1430"/>
                        </a:lnSpc>
                        <a:buChar char="•"/>
                        <a:tabLst>
                          <a:tab pos="146685" algn="l"/>
                        </a:tabLst>
                      </a:pPr>
                      <a:r>
                        <a:rPr sz="1000" spc="-5" dirty="0">
                          <a:latin typeface="+mn-lt"/>
                          <a:cs typeface="Arial"/>
                        </a:rPr>
                        <a:t>Direct access </a:t>
                      </a:r>
                      <a:r>
                        <a:rPr sz="1000" dirty="0">
                          <a:latin typeface="+mn-lt"/>
                          <a:cs typeface="Arial"/>
                        </a:rPr>
                        <a:t>to </a:t>
                      </a:r>
                      <a:r>
                        <a:rPr sz="1000" spc="-5" dirty="0">
                          <a:latin typeface="+mn-lt"/>
                          <a:cs typeface="Arial"/>
                        </a:rPr>
                        <a:t>enablement experts for onboarding</a:t>
                      </a:r>
                      <a:r>
                        <a:rPr sz="1000" spc="35" dirty="0">
                          <a:latin typeface="+mn-lt"/>
                          <a:cs typeface="Arial"/>
                        </a:rPr>
                        <a:t> </a:t>
                      </a:r>
                      <a:r>
                        <a:rPr sz="1000" spc="-5" dirty="0">
                          <a:latin typeface="+mn-lt"/>
                          <a:cs typeface="Arial"/>
                        </a:rPr>
                        <a:t>assistance</a:t>
                      </a:r>
                      <a:endParaRPr sz="1000" dirty="0">
                        <a:latin typeface="+mn-lt"/>
                        <a:cs typeface="Arial"/>
                      </a:endParaRPr>
                    </a:p>
                    <a:p>
                      <a:pPr marL="146050" indent="-118110">
                        <a:lnSpc>
                          <a:spcPts val="1415"/>
                        </a:lnSpc>
                        <a:spcBef>
                          <a:spcPts val="45"/>
                        </a:spcBef>
                        <a:buChar char="•"/>
                        <a:tabLst>
                          <a:tab pos="146685" algn="l"/>
                        </a:tabLst>
                      </a:pPr>
                      <a:r>
                        <a:rPr sz="1000" spc="-20" dirty="0">
                          <a:latin typeface="+mn-lt"/>
                          <a:cs typeface="Arial"/>
                        </a:rPr>
                        <a:t>Technical </a:t>
                      </a:r>
                      <a:r>
                        <a:rPr sz="1000" spc="-5" dirty="0">
                          <a:latin typeface="+mn-lt"/>
                          <a:cs typeface="Arial"/>
                        </a:rPr>
                        <a:t>support for configuration and integration</a:t>
                      </a:r>
                      <a:r>
                        <a:rPr sz="1000" spc="45" dirty="0">
                          <a:latin typeface="+mn-lt"/>
                          <a:cs typeface="Arial"/>
                        </a:rPr>
                        <a:t> </a:t>
                      </a:r>
                      <a:r>
                        <a:rPr sz="1000" spc="-5" dirty="0">
                          <a:latin typeface="+mn-lt"/>
                          <a:cs typeface="Arial"/>
                        </a:rPr>
                        <a:t>assistance</a:t>
                      </a:r>
                      <a:endParaRPr sz="1000" dirty="0">
                        <a:latin typeface="+mn-lt"/>
                        <a:cs typeface="Arial"/>
                      </a:endParaRPr>
                    </a:p>
                    <a:p>
                      <a:pPr marL="146050" indent="-118110">
                        <a:lnSpc>
                          <a:spcPts val="1415"/>
                        </a:lnSpc>
                        <a:buChar char="•"/>
                        <a:tabLst>
                          <a:tab pos="146685" algn="l"/>
                        </a:tabLst>
                      </a:pPr>
                      <a:r>
                        <a:rPr sz="1000" spc="-5" dirty="0">
                          <a:latin typeface="+mn-lt"/>
                          <a:cs typeface="Arial"/>
                        </a:rPr>
                        <a:t>Online educational training courses</a:t>
                      </a:r>
                      <a:endParaRPr sz="1000" dirty="0">
                        <a:latin typeface="+mn-lt"/>
                        <a:cs typeface="Arial"/>
                      </a:endParaRPr>
                    </a:p>
                  </a:txBody>
                  <a:tcPr marL="0" marR="0" marT="635"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BBBCBC"/>
                      </a:solidFill>
                      <a:prstDash val="solid"/>
                      <a:round/>
                      <a:headEnd type="none" w="med" len="med"/>
                      <a:tailEnd type="none" w="med" len="med"/>
                    </a:lnT>
                    <a:lnB w="6350" cap="flat" cmpd="sng" algn="ctr">
                      <a:solidFill>
                        <a:srgbClr val="BBBCBC"/>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564090285"/>
                  </a:ext>
                </a:extLst>
              </a:tr>
              <a:tr h="311046">
                <a:tc>
                  <a:txBody>
                    <a:bodyPr/>
                    <a:lstStyle/>
                    <a:p>
                      <a:pPr marL="29845">
                        <a:lnSpc>
                          <a:spcPct val="100000"/>
                        </a:lnSpc>
                        <a:spcBef>
                          <a:spcPts val="135"/>
                        </a:spcBef>
                      </a:pPr>
                      <a:r>
                        <a:rPr sz="1000" b="1" spc="-5" dirty="0">
                          <a:solidFill>
                            <a:schemeClr val="accent4"/>
                          </a:solidFill>
                          <a:latin typeface="+mn-lt"/>
                          <a:cs typeface="Arial"/>
                        </a:rPr>
                        <a:t>Integration</a:t>
                      </a:r>
                      <a:endParaRPr sz="1000" b="1" dirty="0">
                        <a:solidFill>
                          <a:schemeClr val="accent4"/>
                        </a:solidFill>
                        <a:latin typeface="+mn-lt"/>
                        <a:cs typeface="Arial"/>
                      </a:endParaRPr>
                    </a:p>
                  </a:txBody>
                  <a:tcPr marL="0" marR="0" marT="1714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BBBCBC"/>
                      </a:solidFill>
                      <a:prstDash val="solid"/>
                      <a:round/>
                      <a:headEnd type="none" w="med" len="med"/>
                      <a:tailEnd type="none" w="med" len="med"/>
                    </a:lnT>
                    <a:lnB w="6350" cap="flat" cmpd="sng" algn="ctr">
                      <a:solidFill>
                        <a:srgbClr val="BBBCBC"/>
                      </a:solidFill>
                      <a:prstDash val="solid"/>
                      <a:round/>
                      <a:headEnd type="none" w="med" len="med"/>
                      <a:tailEnd type="none" w="med" len="med"/>
                    </a:lnB>
                    <a:lnTlToBr w="12700" cmpd="sng">
                      <a:noFill/>
                      <a:prstDash val="solid"/>
                    </a:lnTlToBr>
                    <a:lnBlToTr w="12700" cmpd="sng">
                      <a:noFill/>
                      <a:prstDash val="solid"/>
                    </a:lnBlToTr>
                  </a:tcPr>
                </a:tc>
                <a:tc>
                  <a:txBody>
                    <a:bodyPr/>
                    <a:lstStyle/>
                    <a:p>
                      <a:pPr marL="28575">
                        <a:lnSpc>
                          <a:spcPts val="1930"/>
                        </a:lnSpc>
                      </a:pPr>
                      <a:r>
                        <a:rPr sz="1000" b="1" dirty="0">
                          <a:solidFill>
                            <a:srgbClr val="E35500"/>
                          </a:solidFill>
                          <a:latin typeface="+mn-lt"/>
                          <a:cs typeface="Arial"/>
                        </a:rPr>
                        <a:t>O</a:t>
                      </a:r>
                      <a:endParaRPr sz="1000" dirty="0">
                        <a:latin typeface="+mn-lt"/>
                        <a:cs typeface="Aria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BBBCBC"/>
                      </a:solidFill>
                      <a:prstDash val="solid"/>
                      <a:round/>
                      <a:headEnd type="none" w="med" len="med"/>
                      <a:tailEnd type="none" w="med" len="med"/>
                    </a:lnT>
                    <a:lnB w="6350" cap="flat" cmpd="sng" algn="ctr">
                      <a:solidFill>
                        <a:srgbClr val="BBBCBC"/>
                      </a:solidFill>
                      <a:prstDash val="solid"/>
                      <a:round/>
                      <a:headEnd type="none" w="med" len="med"/>
                      <a:tailEnd type="none" w="med" len="med"/>
                    </a:lnB>
                    <a:lnTlToBr w="12700" cmpd="sng">
                      <a:noFill/>
                      <a:prstDash val="solid"/>
                    </a:lnTlToBr>
                    <a:lnBlToTr w="12700" cmpd="sng">
                      <a:noFill/>
                      <a:prstDash val="solid"/>
                    </a:lnBlToTr>
                  </a:tcPr>
                </a:tc>
                <a:tc>
                  <a:txBody>
                    <a:bodyPr/>
                    <a:lstStyle/>
                    <a:p>
                      <a:pPr marL="28575">
                        <a:lnSpc>
                          <a:spcPts val="1930"/>
                        </a:lnSpc>
                      </a:pPr>
                      <a:r>
                        <a:rPr sz="1000" b="1" dirty="0">
                          <a:solidFill>
                            <a:srgbClr val="4FB81C"/>
                          </a:solidFill>
                          <a:latin typeface="+mn-lt"/>
                          <a:cs typeface="Arial"/>
                        </a:rPr>
                        <a:t>P</a:t>
                      </a:r>
                      <a:endParaRPr sz="1000" dirty="0">
                        <a:latin typeface="+mn-lt"/>
                        <a:cs typeface="Arial"/>
                      </a:endParaRPr>
                    </a:p>
                  </a:txBody>
                  <a:tcPr marL="0" marR="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BBBCBC"/>
                      </a:solidFill>
                      <a:prstDash val="solid"/>
                      <a:round/>
                      <a:headEnd type="none" w="med" len="med"/>
                      <a:tailEnd type="none" w="med" len="med"/>
                    </a:lnT>
                    <a:lnB w="6350" cap="flat" cmpd="sng" algn="ctr">
                      <a:solidFill>
                        <a:srgbClr val="BBBCBC"/>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510938619"/>
                  </a:ext>
                </a:extLst>
              </a:tr>
              <a:tr h="311046">
                <a:tc>
                  <a:txBody>
                    <a:bodyPr/>
                    <a:lstStyle/>
                    <a:p>
                      <a:pPr marL="29845">
                        <a:lnSpc>
                          <a:spcPct val="100000"/>
                        </a:lnSpc>
                        <a:spcBef>
                          <a:spcPts val="125"/>
                        </a:spcBef>
                      </a:pPr>
                      <a:r>
                        <a:rPr sz="1000" b="1" spc="-5" dirty="0">
                          <a:solidFill>
                            <a:schemeClr val="accent4"/>
                          </a:solidFill>
                          <a:latin typeface="+mn-lt"/>
                          <a:cs typeface="Arial"/>
                        </a:rPr>
                        <a:t>Reporting</a:t>
                      </a:r>
                      <a:endParaRPr sz="1000" b="1" dirty="0">
                        <a:solidFill>
                          <a:schemeClr val="accent4"/>
                        </a:solidFill>
                        <a:latin typeface="+mn-lt"/>
                        <a:cs typeface="Arial"/>
                      </a:endParaRPr>
                    </a:p>
                  </a:txBody>
                  <a:tcPr marL="0" marR="0" marT="1587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BBBCBC"/>
                      </a:solidFill>
                      <a:prstDash val="solid"/>
                      <a:round/>
                      <a:headEnd type="none" w="med" len="med"/>
                      <a:tailEnd type="none" w="med" len="med"/>
                    </a:lnT>
                    <a:lnB w="6350" cap="flat" cmpd="sng" algn="ctr">
                      <a:solidFill>
                        <a:srgbClr val="BBBCBC"/>
                      </a:solidFill>
                      <a:prstDash val="solid"/>
                      <a:round/>
                      <a:headEnd type="none" w="med" len="med"/>
                      <a:tailEnd type="none" w="med" len="med"/>
                    </a:lnB>
                    <a:lnTlToBr w="12700" cmpd="sng">
                      <a:noFill/>
                      <a:prstDash val="solid"/>
                    </a:lnTlToBr>
                    <a:lnBlToTr w="12700" cmpd="sng">
                      <a:noFill/>
                      <a:prstDash val="solid"/>
                    </a:lnBlToTr>
                  </a:tcPr>
                </a:tc>
                <a:tc>
                  <a:txBody>
                    <a:bodyPr/>
                    <a:lstStyle/>
                    <a:p>
                      <a:pPr marL="28575">
                        <a:lnSpc>
                          <a:spcPts val="1939"/>
                        </a:lnSpc>
                      </a:pPr>
                      <a:r>
                        <a:rPr sz="1000" b="1" dirty="0">
                          <a:solidFill>
                            <a:srgbClr val="E35500"/>
                          </a:solidFill>
                          <a:latin typeface="+mn-lt"/>
                          <a:cs typeface="Arial"/>
                        </a:rPr>
                        <a:t>O</a:t>
                      </a:r>
                      <a:endParaRPr sz="1000" dirty="0">
                        <a:latin typeface="+mn-lt"/>
                        <a:cs typeface="Aria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BBBCBC"/>
                      </a:solidFill>
                      <a:prstDash val="solid"/>
                      <a:round/>
                      <a:headEnd type="none" w="med" len="med"/>
                      <a:tailEnd type="none" w="med" len="med"/>
                    </a:lnT>
                    <a:lnB w="6350" cap="flat" cmpd="sng" algn="ctr">
                      <a:solidFill>
                        <a:srgbClr val="BBBCBC"/>
                      </a:solidFill>
                      <a:prstDash val="solid"/>
                      <a:round/>
                      <a:headEnd type="none" w="med" len="med"/>
                      <a:tailEnd type="none" w="med" len="med"/>
                    </a:lnB>
                    <a:lnTlToBr w="12700" cmpd="sng">
                      <a:noFill/>
                      <a:prstDash val="solid"/>
                    </a:lnTlToBr>
                    <a:lnBlToTr w="12700" cmpd="sng">
                      <a:noFill/>
                      <a:prstDash val="solid"/>
                    </a:lnBlToTr>
                  </a:tcPr>
                </a:tc>
                <a:tc>
                  <a:txBody>
                    <a:bodyPr/>
                    <a:lstStyle/>
                    <a:p>
                      <a:pPr marL="28575">
                        <a:lnSpc>
                          <a:spcPts val="1939"/>
                        </a:lnSpc>
                      </a:pPr>
                      <a:r>
                        <a:rPr sz="1000" b="1" dirty="0">
                          <a:solidFill>
                            <a:srgbClr val="4FB81C"/>
                          </a:solidFill>
                          <a:latin typeface="+mn-lt"/>
                          <a:cs typeface="Arial"/>
                        </a:rPr>
                        <a:t>P</a:t>
                      </a:r>
                      <a:endParaRPr sz="1000" dirty="0">
                        <a:latin typeface="+mn-lt"/>
                        <a:cs typeface="Arial"/>
                      </a:endParaRPr>
                    </a:p>
                  </a:txBody>
                  <a:tcPr marL="0" marR="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BBBCBC"/>
                      </a:solidFill>
                      <a:prstDash val="solid"/>
                      <a:round/>
                      <a:headEnd type="none" w="med" len="med"/>
                      <a:tailEnd type="none" w="med" len="med"/>
                    </a:lnT>
                    <a:lnB w="6350" cap="flat" cmpd="sng" algn="ctr">
                      <a:solidFill>
                        <a:srgbClr val="BBBCBC"/>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042625356"/>
                  </a:ext>
                </a:extLst>
              </a:tr>
              <a:tr h="311046">
                <a:tc>
                  <a:txBody>
                    <a:bodyPr/>
                    <a:lstStyle/>
                    <a:p>
                      <a:pPr marL="29845">
                        <a:lnSpc>
                          <a:spcPct val="100000"/>
                        </a:lnSpc>
                        <a:spcBef>
                          <a:spcPts val="140"/>
                        </a:spcBef>
                      </a:pPr>
                      <a:r>
                        <a:rPr sz="1000" b="1" dirty="0">
                          <a:solidFill>
                            <a:schemeClr val="accent4"/>
                          </a:solidFill>
                          <a:latin typeface="+mn-lt"/>
                          <a:cs typeface="Arial"/>
                        </a:rPr>
                        <a:t>Multiple </a:t>
                      </a:r>
                      <a:r>
                        <a:rPr sz="1000" b="1" spc="-5" dirty="0">
                          <a:solidFill>
                            <a:schemeClr val="accent4"/>
                          </a:solidFill>
                          <a:latin typeface="+mn-lt"/>
                          <a:cs typeface="Arial"/>
                        </a:rPr>
                        <a:t>customer</a:t>
                      </a:r>
                      <a:r>
                        <a:rPr sz="1000" b="1" spc="-10" dirty="0">
                          <a:solidFill>
                            <a:schemeClr val="accent4"/>
                          </a:solidFill>
                          <a:latin typeface="+mn-lt"/>
                          <a:cs typeface="Arial"/>
                        </a:rPr>
                        <a:t> </a:t>
                      </a:r>
                      <a:r>
                        <a:rPr sz="1000" b="1" spc="-5" dirty="0">
                          <a:solidFill>
                            <a:schemeClr val="accent4"/>
                          </a:solidFill>
                          <a:latin typeface="+mn-lt"/>
                          <a:cs typeface="Arial"/>
                        </a:rPr>
                        <a:t>relationships</a:t>
                      </a:r>
                      <a:endParaRPr sz="1000" b="1" dirty="0">
                        <a:solidFill>
                          <a:schemeClr val="accent4"/>
                        </a:solidFill>
                        <a:latin typeface="+mn-lt"/>
                        <a:cs typeface="Arial"/>
                      </a:endParaRPr>
                    </a:p>
                  </a:txBody>
                  <a:tcPr marL="0" marR="0" marT="1778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BBBCBC"/>
                      </a:solidFill>
                      <a:prstDash val="solid"/>
                      <a:round/>
                      <a:headEnd type="none" w="med" len="med"/>
                      <a:tailEnd type="none" w="med" len="med"/>
                    </a:lnT>
                    <a:lnB w="6350" cap="flat" cmpd="sng" algn="ctr">
                      <a:solidFill>
                        <a:srgbClr val="BBBCBC"/>
                      </a:solidFill>
                      <a:prstDash val="solid"/>
                      <a:round/>
                      <a:headEnd type="none" w="med" len="med"/>
                      <a:tailEnd type="none" w="med" len="med"/>
                    </a:lnB>
                    <a:lnTlToBr w="12700" cmpd="sng">
                      <a:noFill/>
                      <a:prstDash val="solid"/>
                    </a:lnTlToBr>
                    <a:lnBlToTr w="12700" cmpd="sng">
                      <a:noFill/>
                      <a:prstDash val="solid"/>
                    </a:lnBlToTr>
                  </a:tcPr>
                </a:tc>
                <a:tc>
                  <a:txBody>
                    <a:bodyPr/>
                    <a:lstStyle/>
                    <a:p>
                      <a:pPr marL="28575">
                        <a:lnSpc>
                          <a:spcPts val="1930"/>
                        </a:lnSpc>
                      </a:pPr>
                      <a:r>
                        <a:rPr sz="1000" b="1" dirty="0">
                          <a:solidFill>
                            <a:srgbClr val="4FB81C"/>
                          </a:solidFill>
                          <a:latin typeface="+mn-lt"/>
                          <a:cs typeface="Arial"/>
                        </a:rPr>
                        <a:t>P</a:t>
                      </a:r>
                      <a:endParaRPr sz="1000" dirty="0">
                        <a:latin typeface="+mn-lt"/>
                        <a:cs typeface="Aria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BBBCBC"/>
                      </a:solidFill>
                      <a:prstDash val="solid"/>
                      <a:round/>
                      <a:headEnd type="none" w="med" len="med"/>
                      <a:tailEnd type="none" w="med" len="med"/>
                    </a:lnT>
                    <a:lnB w="6350" cap="flat" cmpd="sng" algn="ctr">
                      <a:solidFill>
                        <a:srgbClr val="BBBCBC"/>
                      </a:solidFill>
                      <a:prstDash val="solid"/>
                      <a:round/>
                      <a:headEnd type="none" w="med" len="med"/>
                      <a:tailEnd type="none" w="med" len="med"/>
                    </a:lnB>
                    <a:lnTlToBr w="12700" cmpd="sng">
                      <a:noFill/>
                      <a:prstDash val="solid"/>
                    </a:lnTlToBr>
                    <a:lnBlToTr w="12700" cmpd="sng">
                      <a:noFill/>
                      <a:prstDash val="solid"/>
                    </a:lnBlToTr>
                  </a:tcPr>
                </a:tc>
                <a:tc>
                  <a:txBody>
                    <a:bodyPr/>
                    <a:lstStyle/>
                    <a:p>
                      <a:pPr marL="28575">
                        <a:lnSpc>
                          <a:spcPct val="100000"/>
                        </a:lnSpc>
                        <a:spcBef>
                          <a:spcPts val="45"/>
                        </a:spcBef>
                      </a:pPr>
                      <a:r>
                        <a:rPr sz="1000" b="1" dirty="0">
                          <a:solidFill>
                            <a:srgbClr val="4FB81C"/>
                          </a:solidFill>
                          <a:latin typeface="+mn-lt"/>
                          <a:cs typeface="Arial"/>
                        </a:rPr>
                        <a:t>P</a:t>
                      </a:r>
                      <a:endParaRPr sz="1000" dirty="0">
                        <a:latin typeface="+mn-lt"/>
                        <a:cs typeface="Arial"/>
                      </a:endParaRPr>
                    </a:p>
                  </a:txBody>
                  <a:tcPr marL="0" marR="0" marT="5715"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BBBCBC"/>
                      </a:solidFill>
                      <a:prstDash val="solid"/>
                      <a:round/>
                      <a:headEnd type="none" w="med" len="med"/>
                      <a:tailEnd type="none" w="med" len="med"/>
                    </a:lnT>
                    <a:lnB w="6350" cap="flat" cmpd="sng" algn="ctr">
                      <a:solidFill>
                        <a:srgbClr val="BBBCBC"/>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57897596"/>
                  </a:ext>
                </a:extLst>
              </a:tr>
              <a:tr h="311046">
                <a:tc>
                  <a:txBody>
                    <a:bodyPr/>
                    <a:lstStyle/>
                    <a:p>
                      <a:pPr marL="29845">
                        <a:lnSpc>
                          <a:spcPct val="100000"/>
                        </a:lnSpc>
                        <a:spcBef>
                          <a:spcPts val="135"/>
                        </a:spcBef>
                      </a:pPr>
                      <a:r>
                        <a:rPr sz="1000" b="1" dirty="0">
                          <a:solidFill>
                            <a:schemeClr val="accent4"/>
                          </a:solidFill>
                          <a:latin typeface="+mn-lt"/>
                          <a:cs typeface="Arial"/>
                        </a:rPr>
                        <a:t>Multi </a:t>
                      </a:r>
                      <a:r>
                        <a:rPr sz="1000" b="1" spc="-5" dirty="0">
                          <a:solidFill>
                            <a:schemeClr val="accent4"/>
                          </a:solidFill>
                          <a:latin typeface="+mn-lt"/>
                          <a:cs typeface="Arial"/>
                        </a:rPr>
                        <a:t>users</a:t>
                      </a:r>
                      <a:endParaRPr sz="1000" b="1" dirty="0">
                        <a:solidFill>
                          <a:schemeClr val="accent4"/>
                        </a:solidFill>
                        <a:latin typeface="+mn-lt"/>
                        <a:cs typeface="Arial"/>
                      </a:endParaRPr>
                    </a:p>
                  </a:txBody>
                  <a:tcPr marL="0" marR="0" marT="1714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BBBCBC"/>
                      </a:solidFill>
                      <a:prstDash val="solid"/>
                      <a:round/>
                      <a:headEnd type="none" w="med" len="med"/>
                      <a:tailEnd type="none" w="med" len="med"/>
                    </a:lnT>
                    <a:lnB w="6350" cap="flat" cmpd="sng" algn="ctr">
                      <a:solidFill>
                        <a:srgbClr val="BBBCBC"/>
                      </a:solidFill>
                      <a:prstDash val="solid"/>
                      <a:round/>
                      <a:headEnd type="none" w="med" len="med"/>
                      <a:tailEnd type="none" w="med" len="med"/>
                    </a:lnB>
                    <a:lnTlToBr w="12700" cmpd="sng">
                      <a:noFill/>
                      <a:prstDash val="solid"/>
                    </a:lnTlToBr>
                    <a:lnBlToTr w="12700" cmpd="sng">
                      <a:noFill/>
                      <a:prstDash val="solid"/>
                    </a:lnBlToTr>
                  </a:tcPr>
                </a:tc>
                <a:tc>
                  <a:txBody>
                    <a:bodyPr/>
                    <a:lstStyle/>
                    <a:p>
                      <a:pPr marL="28575">
                        <a:lnSpc>
                          <a:spcPts val="1930"/>
                        </a:lnSpc>
                      </a:pPr>
                      <a:r>
                        <a:rPr sz="1000" b="1" dirty="0">
                          <a:solidFill>
                            <a:srgbClr val="4FB81C"/>
                          </a:solidFill>
                          <a:latin typeface="+mn-lt"/>
                          <a:cs typeface="Arial"/>
                        </a:rPr>
                        <a:t>P</a:t>
                      </a:r>
                      <a:endParaRPr sz="1000" dirty="0">
                        <a:latin typeface="+mn-lt"/>
                        <a:cs typeface="Aria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BBBCBC"/>
                      </a:solidFill>
                      <a:prstDash val="solid"/>
                      <a:round/>
                      <a:headEnd type="none" w="med" len="med"/>
                      <a:tailEnd type="none" w="med" len="med"/>
                    </a:lnT>
                    <a:lnB w="6350" cap="flat" cmpd="sng" algn="ctr">
                      <a:solidFill>
                        <a:srgbClr val="BBBCBC"/>
                      </a:solidFill>
                      <a:prstDash val="solid"/>
                      <a:round/>
                      <a:headEnd type="none" w="med" len="med"/>
                      <a:tailEnd type="none" w="med" len="med"/>
                    </a:lnB>
                    <a:lnTlToBr w="12700" cmpd="sng">
                      <a:noFill/>
                      <a:prstDash val="solid"/>
                    </a:lnTlToBr>
                    <a:lnBlToTr w="12700" cmpd="sng">
                      <a:noFill/>
                      <a:prstDash val="solid"/>
                    </a:lnBlToTr>
                  </a:tcPr>
                </a:tc>
                <a:tc>
                  <a:txBody>
                    <a:bodyPr/>
                    <a:lstStyle/>
                    <a:p>
                      <a:pPr marL="28575">
                        <a:lnSpc>
                          <a:spcPts val="1930"/>
                        </a:lnSpc>
                      </a:pPr>
                      <a:r>
                        <a:rPr sz="1000" b="1" dirty="0">
                          <a:solidFill>
                            <a:srgbClr val="4FB81C"/>
                          </a:solidFill>
                          <a:latin typeface="+mn-lt"/>
                          <a:cs typeface="Arial"/>
                        </a:rPr>
                        <a:t>P</a:t>
                      </a:r>
                      <a:endParaRPr sz="1000" dirty="0">
                        <a:latin typeface="+mn-lt"/>
                        <a:cs typeface="Arial"/>
                      </a:endParaRPr>
                    </a:p>
                  </a:txBody>
                  <a:tcPr marL="0" marR="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BBBCBC"/>
                      </a:solidFill>
                      <a:prstDash val="solid"/>
                      <a:round/>
                      <a:headEnd type="none" w="med" len="med"/>
                      <a:tailEnd type="none" w="med" len="med"/>
                    </a:lnT>
                    <a:lnB w="6350" cap="flat" cmpd="sng" algn="ctr">
                      <a:solidFill>
                        <a:srgbClr val="BBBCBC"/>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682337452"/>
                  </a:ext>
                </a:extLst>
              </a:tr>
              <a:tr h="311046">
                <a:tc>
                  <a:txBody>
                    <a:bodyPr/>
                    <a:lstStyle/>
                    <a:p>
                      <a:pPr marL="29845">
                        <a:lnSpc>
                          <a:spcPct val="100000"/>
                        </a:lnSpc>
                        <a:spcBef>
                          <a:spcPts val="125"/>
                        </a:spcBef>
                      </a:pPr>
                      <a:r>
                        <a:rPr sz="1000" b="1" dirty="0">
                          <a:solidFill>
                            <a:schemeClr val="accent4"/>
                          </a:solidFill>
                          <a:latin typeface="+mn-lt"/>
                          <a:cs typeface="Arial"/>
                        </a:rPr>
                        <a:t>Mobile</a:t>
                      </a:r>
                      <a:r>
                        <a:rPr sz="1000" b="1" spc="-50" dirty="0">
                          <a:solidFill>
                            <a:schemeClr val="accent4"/>
                          </a:solidFill>
                          <a:latin typeface="+mn-lt"/>
                          <a:cs typeface="Arial"/>
                        </a:rPr>
                        <a:t> </a:t>
                      </a:r>
                      <a:r>
                        <a:rPr sz="1000" b="1" spc="-5" dirty="0">
                          <a:solidFill>
                            <a:schemeClr val="accent4"/>
                          </a:solidFill>
                          <a:latin typeface="+mn-lt"/>
                          <a:cs typeface="Arial"/>
                        </a:rPr>
                        <a:t>App</a:t>
                      </a:r>
                      <a:endParaRPr sz="1000" b="1" dirty="0">
                        <a:solidFill>
                          <a:schemeClr val="accent4"/>
                        </a:solidFill>
                        <a:latin typeface="+mn-lt"/>
                        <a:cs typeface="Arial"/>
                      </a:endParaRPr>
                    </a:p>
                  </a:txBody>
                  <a:tcPr marL="0" marR="0" marT="1587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BBBCBC"/>
                      </a:solidFill>
                      <a:prstDash val="solid"/>
                      <a:round/>
                      <a:headEnd type="none" w="med" len="med"/>
                      <a:tailEnd type="none" w="med" len="med"/>
                    </a:lnT>
                    <a:lnB w="6350" cap="flat" cmpd="sng" algn="ctr">
                      <a:solidFill>
                        <a:srgbClr val="BBBCBC"/>
                      </a:solidFill>
                      <a:prstDash val="solid"/>
                      <a:round/>
                      <a:headEnd type="none" w="med" len="med"/>
                      <a:tailEnd type="none" w="med" len="med"/>
                    </a:lnB>
                    <a:lnTlToBr w="12700" cmpd="sng">
                      <a:noFill/>
                      <a:prstDash val="solid"/>
                    </a:lnTlToBr>
                    <a:lnBlToTr w="12700" cmpd="sng">
                      <a:noFill/>
                      <a:prstDash val="solid"/>
                    </a:lnBlToTr>
                  </a:tcPr>
                </a:tc>
                <a:tc>
                  <a:txBody>
                    <a:bodyPr/>
                    <a:lstStyle/>
                    <a:p>
                      <a:pPr marL="28575">
                        <a:lnSpc>
                          <a:spcPts val="1939"/>
                        </a:lnSpc>
                      </a:pPr>
                      <a:r>
                        <a:rPr sz="1000" b="1" dirty="0">
                          <a:solidFill>
                            <a:srgbClr val="4FB81C"/>
                          </a:solidFill>
                          <a:latin typeface="+mn-lt"/>
                          <a:cs typeface="Arial"/>
                        </a:rPr>
                        <a:t>P</a:t>
                      </a:r>
                      <a:endParaRPr sz="1000" dirty="0">
                        <a:latin typeface="+mn-lt"/>
                        <a:cs typeface="Aria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BBBCBC"/>
                      </a:solidFill>
                      <a:prstDash val="solid"/>
                      <a:round/>
                      <a:headEnd type="none" w="med" len="med"/>
                      <a:tailEnd type="none" w="med" len="med"/>
                    </a:lnT>
                    <a:lnB w="6350" cap="flat" cmpd="sng" algn="ctr">
                      <a:solidFill>
                        <a:srgbClr val="BBBCBC"/>
                      </a:solidFill>
                      <a:prstDash val="solid"/>
                      <a:round/>
                      <a:headEnd type="none" w="med" len="med"/>
                      <a:tailEnd type="none" w="med" len="med"/>
                    </a:lnB>
                    <a:lnTlToBr w="12700" cmpd="sng">
                      <a:noFill/>
                      <a:prstDash val="solid"/>
                    </a:lnTlToBr>
                    <a:lnBlToTr w="12700" cmpd="sng">
                      <a:noFill/>
                      <a:prstDash val="solid"/>
                    </a:lnBlToTr>
                  </a:tcPr>
                </a:tc>
                <a:tc>
                  <a:txBody>
                    <a:bodyPr/>
                    <a:lstStyle/>
                    <a:p>
                      <a:pPr marL="28575">
                        <a:lnSpc>
                          <a:spcPts val="1939"/>
                        </a:lnSpc>
                      </a:pPr>
                      <a:r>
                        <a:rPr sz="1000" b="1" dirty="0">
                          <a:solidFill>
                            <a:srgbClr val="4FB81C"/>
                          </a:solidFill>
                          <a:latin typeface="+mn-lt"/>
                          <a:cs typeface="Arial"/>
                        </a:rPr>
                        <a:t>P</a:t>
                      </a:r>
                      <a:endParaRPr sz="1000" dirty="0">
                        <a:latin typeface="+mn-lt"/>
                        <a:cs typeface="Arial"/>
                      </a:endParaRPr>
                    </a:p>
                  </a:txBody>
                  <a:tcPr marL="0" marR="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BBBCBC"/>
                      </a:solidFill>
                      <a:prstDash val="solid"/>
                      <a:round/>
                      <a:headEnd type="none" w="med" len="med"/>
                      <a:tailEnd type="none" w="med" len="med"/>
                    </a:lnT>
                    <a:lnB w="6350" cap="flat" cmpd="sng" algn="ctr">
                      <a:solidFill>
                        <a:srgbClr val="BBBCBC"/>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637648596"/>
                  </a:ext>
                </a:extLst>
              </a:tr>
              <a:tr h="407466">
                <a:tc>
                  <a:txBody>
                    <a:bodyPr/>
                    <a:lstStyle/>
                    <a:p>
                      <a:pPr marL="29845">
                        <a:lnSpc>
                          <a:spcPct val="100000"/>
                        </a:lnSpc>
                        <a:spcBef>
                          <a:spcPts val="140"/>
                        </a:spcBef>
                      </a:pPr>
                      <a:r>
                        <a:rPr sz="1000" b="1" spc="-5" dirty="0">
                          <a:solidFill>
                            <a:schemeClr val="accent4"/>
                          </a:solidFill>
                          <a:latin typeface="+mn-lt"/>
                          <a:cs typeface="Arial"/>
                        </a:rPr>
                        <a:t>Ariba</a:t>
                      </a:r>
                      <a:r>
                        <a:rPr sz="1000" b="1" spc="-10" dirty="0">
                          <a:solidFill>
                            <a:schemeClr val="accent4"/>
                          </a:solidFill>
                          <a:latin typeface="+mn-lt"/>
                          <a:cs typeface="Arial"/>
                        </a:rPr>
                        <a:t> Discovery</a:t>
                      </a:r>
                      <a:endParaRPr sz="1000" b="1" dirty="0">
                        <a:solidFill>
                          <a:schemeClr val="accent4"/>
                        </a:solidFill>
                        <a:latin typeface="+mn-lt"/>
                        <a:cs typeface="Arial"/>
                      </a:endParaRPr>
                    </a:p>
                  </a:txBody>
                  <a:tcPr marL="0" marR="0" marT="1778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BBBCBC"/>
                      </a:solidFill>
                      <a:prstDash val="solid"/>
                      <a:round/>
                      <a:headEnd type="none" w="med" len="med"/>
                      <a:tailEnd type="none" w="med" len="med"/>
                    </a:lnT>
                    <a:lnB w="6350" cap="flat" cmpd="sng" algn="ctr">
                      <a:solidFill>
                        <a:srgbClr val="BBBCBC"/>
                      </a:solidFill>
                      <a:prstDash val="solid"/>
                      <a:round/>
                      <a:headEnd type="none" w="med" len="med"/>
                      <a:tailEnd type="none" w="med" len="med"/>
                    </a:lnB>
                    <a:lnTlToBr w="12700" cmpd="sng">
                      <a:noFill/>
                      <a:prstDash val="solid"/>
                    </a:lnTlToBr>
                    <a:lnBlToTr w="12700" cmpd="sng">
                      <a:noFill/>
                      <a:prstDash val="solid"/>
                    </a:lnBlToTr>
                  </a:tcPr>
                </a:tc>
                <a:tc>
                  <a:txBody>
                    <a:bodyPr/>
                    <a:lstStyle/>
                    <a:p>
                      <a:pPr marL="28575" marR="0" lvl="0" indent="0" algn="l" defTabSz="1219170" rtl="0" eaLnBrk="1" fontAlgn="auto" latinLnBrk="0" hangingPunct="1">
                        <a:lnSpc>
                          <a:spcPts val="1440"/>
                        </a:lnSpc>
                        <a:spcBef>
                          <a:spcPts val="0"/>
                        </a:spcBef>
                        <a:spcAft>
                          <a:spcPts val="0"/>
                        </a:spcAft>
                        <a:buClrTx/>
                        <a:buSzTx/>
                        <a:buFontTx/>
                        <a:buNone/>
                        <a:tabLst/>
                        <a:defRPr/>
                      </a:pPr>
                      <a:r>
                        <a:rPr lang="en-US" sz="1000" b="1" dirty="0" smtClean="0">
                          <a:solidFill>
                            <a:srgbClr val="4FB81C"/>
                          </a:solidFill>
                          <a:latin typeface="+mn-lt"/>
                          <a:cs typeface="Arial"/>
                        </a:rPr>
                        <a:t>P</a:t>
                      </a:r>
                      <a:r>
                        <a:rPr lang="en-US" sz="1000" b="0" baseline="0" dirty="0" smtClean="0">
                          <a:solidFill>
                            <a:schemeClr val="tx1"/>
                          </a:solidFill>
                          <a:latin typeface="+mn-lt"/>
                          <a:cs typeface="Arial"/>
                        </a:rPr>
                        <a:t> </a:t>
                      </a:r>
                      <a:r>
                        <a:rPr sz="1000" spc="-5" dirty="0" smtClean="0">
                          <a:latin typeface="+mn-lt"/>
                          <a:cs typeface="Arial"/>
                        </a:rPr>
                        <a:t>Fees </a:t>
                      </a:r>
                      <a:r>
                        <a:rPr sz="1000" spc="-5" dirty="0">
                          <a:latin typeface="+mn-lt"/>
                          <a:cs typeface="Arial"/>
                        </a:rPr>
                        <a:t>may apply </a:t>
                      </a:r>
                      <a:r>
                        <a:rPr sz="1000" dirty="0">
                          <a:latin typeface="+mn-lt"/>
                          <a:cs typeface="Arial"/>
                        </a:rPr>
                        <a:t>to </a:t>
                      </a:r>
                      <a:r>
                        <a:rPr sz="1000" spc="-5" dirty="0">
                          <a:latin typeface="+mn-lt"/>
                          <a:cs typeface="Arial"/>
                        </a:rPr>
                        <a:t>respond </a:t>
                      </a:r>
                      <a:r>
                        <a:rPr sz="1000" dirty="0">
                          <a:latin typeface="+mn-lt"/>
                          <a:cs typeface="Arial"/>
                        </a:rPr>
                        <a:t>to </a:t>
                      </a:r>
                      <a:r>
                        <a:rPr sz="1000" spc="-5" dirty="0">
                          <a:latin typeface="+mn-lt"/>
                          <a:cs typeface="Arial"/>
                        </a:rPr>
                        <a:t>leads.</a:t>
                      </a:r>
                      <a:endParaRPr sz="1000" dirty="0">
                        <a:latin typeface="+mn-lt"/>
                        <a:cs typeface="Arial"/>
                      </a:endParaRPr>
                    </a:p>
                    <a:p>
                      <a:pPr marL="255904">
                        <a:lnSpc>
                          <a:spcPts val="1410"/>
                        </a:lnSpc>
                      </a:pPr>
                      <a:r>
                        <a:rPr sz="1000" u="sng" spc="-5" dirty="0">
                          <a:solidFill>
                            <a:srgbClr val="0076CB"/>
                          </a:solidFill>
                          <a:uFill>
                            <a:solidFill>
                              <a:srgbClr val="0076CB"/>
                            </a:solidFill>
                          </a:uFill>
                          <a:latin typeface="+mn-lt"/>
                          <a:cs typeface="Arial"/>
                        </a:rPr>
                        <a:t>Click here</a:t>
                      </a:r>
                      <a:r>
                        <a:rPr sz="1000" spc="-5" dirty="0">
                          <a:solidFill>
                            <a:srgbClr val="0076CB"/>
                          </a:solidFill>
                          <a:latin typeface="+mn-lt"/>
                          <a:cs typeface="Arial"/>
                        </a:rPr>
                        <a:t> </a:t>
                      </a:r>
                      <a:r>
                        <a:rPr sz="1000" spc="-5" dirty="0">
                          <a:latin typeface="+mn-lt"/>
                          <a:cs typeface="Arial"/>
                        </a:rPr>
                        <a:t>for more information.</a:t>
                      </a:r>
                      <a:endParaRPr sz="1000" dirty="0">
                        <a:latin typeface="+mn-lt"/>
                        <a:cs typeface="Aria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BBBCBC"/>
                      </a:solidFill>
                      <a:prstDash val="solid"/>
                      <a:round/>
                      <a:headEnd type="none" w="med" len="med"/>
                      <a:tailEnd type="none" w="med" len="med"/>
                    </a:lnT>
                    <a:lnB w="6350" cap="flat" cmpd="sng" algn="ctr">
                      <a:solidFill>
                        <a:srgbClr val="BBBCBC"/>
                      </a:solidFill>
                      <a:prstDash val="solid"/>
                      <a:round/>
                      <a:headEnd type="none" w="med" len="med"/>
                      <a:tailEnd type="none" w="med" len="med"/>
                    </a:lnB>
                    <a:lnTlToBr w="12700" cmpd="sng">
                      <a:noFill/>
                      <a:prstDash val="solid"/>
                    </a:lnTlToBr>
                    <a:lnBlToTr w="12700" cmpd="sng">
                      <a:noFill/>
                      <a:prstDash val="solid"/>
                    </a:lnBlToTr>
                  </a:tcPr>
                </a:tc>
                <a:tc>
                  <a:txBody>
                    <a:bodyPr/>
                    <a:lstStyle/>
                    <a:p>
                      <a:pPr marL="28575" marR="0" lvl="0" indent="0" algn="l" defTabSz="1219170" rtl="0" eaLnBrk="1" fontAlgn="auto" latinLnBrk="0" hangingPunct="1">
                        <a:lnSpc>
                          <a:spcPts val="1440"/>
                        </a:lnSpc>
                        <a:spcBef>
                          <a:spcPts val="0"/>
                        </a:spcBef>
                        <a:spcAft>
                          <a:spcPts val="0"/>
                        </a:spcAft>
                        <a:buClrTx/>
                        <a:buSzTx/>
                        <a:buFontTx/>
                        <a:buNone/>
                        <a:tabLst/>
                        <a:defRPr/>
                      </a:pPr>
                      <a:r>
                        <a:rPr lang="en-US" sz="1000" b="1" dirty="0" smtClean="0">
                          <a:solidFill>
                            <a:srgbClr val="4FB81C"/>
                          </a:solidFill>
                          <a:latin typeface="+mn-lt"/>
                          <a:cs typeface="Arial"/>
                        </a:rPr>
                        <a:t>P</a:t>
                      </a:r>
                      <a:r>
                        <a:rPr lang="en-US" sz="1000" b="0" baseline="0" dirty="0" smtClean="0">
                          <a:solidFill>
                            <a:schemeClr val="tx1"/>
                          </a:solidFill>
                          <a:latin typeface="+mn-lt"/>
                          <a:cs typeface="Arial"/>
                        </a:rPr>
                        <a:t> </a:t>
                      </a:r>
                      <a:r>
                        <a:rPr sz="1000" spc="-5" dirty="0" smtClean="0">
                          <a:latin typeface="+mn-lt"/>
                          <a:cs typeface="Arial"/>
                        </a:rPr>
                        <a:t>Fees </a:t>
                      </a:r>
                      <a:r>
                        <a:rPr sz="1000" spc="-5" dirty="0">
                          <a:latin typeface="+mn-lt"/>
                          <a:cs typeface="Arial"/>
                        </a:rPr>
                        <a:t>may apply </a:t>
                      </a:r>
                      <a:r>
                        <a:rPr sz="1000" dirty="0">
                          <a:latin typeface="+mn-lt"/>
                          <a:cs typeface="Arial"/>
                        </a:rPr>
                        <a:t>to </a:t>
                      </a:r>
                      <a:r>
                        <a:rPr sz="1000" spc="-5" dirty="0">
                          <a:latin typeface="+mn-lt"/>
                          <a:cs typeface="Arial"/>
                        </a:rPr>
                        <a:t>respond </a:t>
                      </a:r>
                      <a:r>
                        <a:rPr sz="1000" dirty="0">
                          <a:latin typeface="+mn-lt"/>
                          <a:cs typeface="Arial"/>
                        </a:rPr>
                        <a:t>to </a:t>
                      </a:r>
                      <a:r>
                        <a:rPr sz="1000" spc="-5" dirty="0">
                          <a:latin typeface="+mn-lt"/>
                          <a:cs typeface="Arial"/>
                        </a:rPr>
                        <a:t>leads.</a:t>
                      </a:r>
                      <a:endParaRPr sz="1000" dirty="0">
                        <a:latin typeface="+mn-lt"/>
                        <a:cs typeface="Arial"/>
                      </a:endParaRPr>
                    </a:p>
                    <a:p>
                      <a:pPr marL="255904">
                        <a:lnSpc>
                          <a:spcPts val="1410"/>
                        </a:lnSpc>
                      </a:pPr>
                      <a:r>
                        <a:rPr sz="1000" u="sng" spc="-5" dirty="0">
                          <a:solidFill>
                            <a:srgbClr val="0076CB"/>
                          </a:solidFill>
                          <a:uFill>
                            <a:solidFill>
                              <a:srgbClr val="0076CB"/>
                            </a:solidFill>
                          </a:uFill>
                          <a:latin typeface="+mn-lt"/>
                          <a:cs typeface="Arial"/>
                        </a:rPr>
                        <a:t>Click here</a:t>
                      </a:r>
                      <a:r>
                        <a:rPr sz="1000" spc="-5" dirty="0">
                          <a:solidFill>
                            <a:srgbClr val="0076CB"/>
                          </a:solidFill>
                          <a:latin typeface="+mn-lt"/>
                          <a:cs typeface="Arial"/>
                        </a:rPr>
                        <a:t> </a:t>
                      </a:r>
                      <a:r>
                        <a:rPr sz="1000" spc="-5" dirty="0">
                          <a:latin typeface="+mn-lt"/>
                          <a:cs typeface="Arial"/>
                        </a:rPr>
                        <a:t>for more</a:t>
                      </a:r>
                      <a:r>
                        <a:rPr sz="1000" dirty="0">
                          <a:latin typeface="+mn-lt"/>
                          <a:cs typeface="Arial"/>
                        </a:rPr>
                        <a:t> </a:t>
                      </a:r>
                      <a:r>
                        <a:rPr sz="1000" spc="-5" dirty="0">
                          <a:latin typeface="+mn-lt"/>
                          <a:cs typeface="Arial"/>
                        </a:rPr>
                        <a:t>information.</a:t>
                      </a:r>
                      <a:endParaRPr sz="1000" dirty="0">
                        <a:latin typeface="+mn-lt"/>
                        <a:cs typeface="Arial"/>
                      </a:endParaRPr>
                    </a:p>
                  </a:txBody>
                  <a:tcPr marL="0" marR="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BBBCBC"/>
                      </a:solidFill>
                      <a:prstDash val="solid"/>
                      <a:round/>
                      <a:headEnd type="none" w="med" len="med"/>
                      <a:tailEnd type="none" w="med" len="med"/>
                    </a:lnT>
                    <a:lnB w="6350" cap="flat" cmpd="sng" algn="ctr">
                      <a:solidFill>
                        <a:srgbClr val="BBBCBC"/>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946101936"/>
                  </a:ext>
                </a:extLst>
              </a:tr>
              <a:tr h="311046">
                <a:tc>
                  <a:txBody>
                    <a:bodyPr/>
                    <a:lstStyle/>
                    <a:p>
                      <a:pPr marL="29845">
                        <a:lnSpc>
                          <a:spcPct val="100000"/>
                        </a:lnSpc>
                        <a:spcBef>
                          <a:spcPts val="145"/>
                        </a:spcBef>
                      </a:pPr>
                      <a:r>
                        <a:rPr sz="1000" b="1" spc="-5" dirty="0">
                          <a:solidFill>
                            <a:schemeClr val="accent4"/>
                          </a:solidFill>
                          <a:latin typeface="+mn-lt"/>
                          <a:cs typeface="Arial"/>
                        </a:rPr>
                        <a:t>Fees</a:t>
                      </a:r>
                      <a:endParaRPr sz="1000" b="1" dirty="0">
                        <a:solidFill>
                          <a:schemeClr val="accent4"/>
                        </a:solidFill>
                        <a:latin typeface="+mn-lt"/>
                        <a:cs typeface="Arial"/>
                      </a:endParaRPr>
                    </a:p>
                  </a:txBody>
                  <a:tcPr marL="0" marR="0" marT="1841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BBBCBC"/>
                      </a:solidFill>
                      <a:prstDash val="solid"/>
                      <a:round/>
                      <a:headEnd type="none" w="med" len="med"/>
                      <a:tailEnd type="none" w="med" len="med"/>
                    </a:lnT>
                    <a:lnB w="6350" cap="flat" cmpd="sng" algn="ctr">
                      <a:solidFill>
                        <a:srgbClr val="BBBCBC"/>
                      </a:solidFill>
                      <a:prstDash val="solid"/>
                      <a:round/>
                      <a:headEnd type="none" w="med" len="med"/>
                      <a:tailEnd type="none" w="med" len="med"/>
                    </a:lnB>
                    <a:lnTlToBr w="12700" cmpd="sng">
                      <a:noFill/>
                      <a:prstDash val="solid"/>
                    </a:lnTlToBr>
                    <a:lnBlToTr w="12700" cmpd="sng">
                      <a:noFill/>
                      <a:prstDash val="solid"/>
                    </a:lnBlToTr>
                  </a:tcPr>
                </a:tc>
                <a:tc>
                  <a:txBody>
                    <a:bodyPr/>
                    <a:lstStyle/>
                    <a:p>
                      <a:pPr marL="28575">
                        <a:lnSpc>
                          <a:spcPct val="100000"/>
                        </a:lnSpc>
                      </a:pPr>
                      <a:r>
                        <a:rPr sz="1000" spc="-5" dirty="0">
                          <a:latin typeface="+mn-lt"/>
                          <a:cs typeface="Arial"/>
                        </a:rPr>
                        <a:t>FREE</a:t>
                      </a:r>
                      <a:endParaRPr sz="1000" dirty="0">
                        <a:latin typeface="+mn-lt"/>
                        <a:cs typeface="Aria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BBBCBC"/>
                      </a:solidFill>
                      <a:prstDash val="solid"/>
                      <a:round/>
                      <a:headEnd type="none" w="med" len="med"/>
                      <a:tailEnd type="none" w="med" len="med"/>
                    </a:lnT>
                    <a:lnB w="6350" cap="flat" cmpd="sng" algn="ctr">
                      <a:solidFill>
                        <a:srgbClr val="BBBCBC"/>
                      </a:solidFill>
                      <a:prstDash val="solid"/>
                      <a:round/>
                      <a:headEnd type="none" w="med" len="med"/>
                      <a:tailEnd type="none" w="med" len="med"/>
                    </a:lnB>
                    <a:lnTlToBr w="12700" cmpd="sng">
                      <a:noFill/>
                      <a:prstDash val="solid"/>
                    </a:lnTlToBr>
                    <a:lnBlToTr w="12700" cmpd="sng">
                      <a:noFill/>
                      <a:prstDash val="solid"/>
                    </a:lnBlToTr>
                  </a:tcPr>
                </a:tc>
                <a:tc>
                  <a:txBody>
                    <a:bodyPr/>
                    <a:lstStyle/>
                    <a:p>
                      <a:pPr marL="28575">
                        <a:lnSpc>
                          <a:spcPct val="100000"/>
                        </a:lnSpc>
                      </a:pPr>
                      <a:r>
                        <a:rPr sz="1000" spc="-5" dirty="0">
                          <a:latin typeface="+mn-lt"/>
                          <a:cs typeface="Arial"/>
                        </a:rPr>
                        <a:t>Fees may </a:t>
                      </a:r>
                      <a:r>
                        <a:rPr sz="1000" spc="-20" dirty="0">
                          <a:latin typeface="+mn-lt"/>
                          <a:cs typeface="Arial"/>
                        </a:rPr>
                        <a:t>apply, </a:t>
                      </a:r>
                      <a:r>
                        <a:rPr sz="1000" u="sng" spc="-5" dirty="0">
                          <a:solidFill>
                            <a:srgbClr val="0076CB"/>
                          </a:solidFill>
                          <a:uFill>
                            <a:solidFill>
                              <a:srgbClr val="0076CB"/>
                            </a:solidFill>
                          </a:uFill>
                          <a:latin typeface="+mn-lt"/>
                          <a:cs typeface="Arial"/>
                        </a:rPr>
                        <a:t>See complete</a:t>
                      </a:r>
                      <a:r>
                        <a:rPr sz="1000" u="sng" spc="25" dirty="0">
                          <a:solidFill>
                            <a:srgbClr val="0076CB"/>
                          </a:solidFill>
                          <a:uFill>
                            <a:solidFill>
                              <a:srgbClr val="0076CB"/>
                            </a:solidFill>
                          </a:uFill>
                          <a:latin typeface="+mn-lt"/>
                          <a:cs typeface="Arial"/>
                        </a:rPr>
                        <a:t> </a:t>
                      </a:r>
                      <a:r>
                        <a:rPr sz="1000" u="sng" spc="-5" dirty="0">
                          <a:solidFill>
                            <a:srgbClr val="0076CB"/>
                          </a:solidFill>
                          <a:uFill>
                            <a:solidFill>
                              <a:srgbClr val="0076CB"/>
                            </a:solidFill>
                          </a:uFill>
                          <a:latin typeface="+mn-lt"/>
                          <a:cs typeface="Arial"/>
                        </a:rPr>
                        <a:t>details</a:t>
                      </a:r>
                      <a:r>
                        <a:rPr sz="1000" spc="-5" dirty="0">
                          <a:latin typeface="+mn-lt"/>
                          <a:cs typeface="Arial"/>
                        </a:rPr>
                        <a:t>.</a:t>
                      </a:r>
                      <a:endParaRPr sz="1000" dirty="0">
                        <a:latin typeface="+mn-lt"/>
                        <a:cs typeface="Arial"/>
                      </a:endParaRPr>
                    </a:p>
                  </a:txBody>
                  <a:tcPr marL="0" marR="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BBBCBC"/>
                      </a:solidFill>
                      <a:prstDash val="solid"/>
                      <a:round/>
                      <a:headEnd type="none" w="med" len="med"/>
                      <a:tailEnd type="none" w="med" len="med"/>
                    </a:lnT>
                    <a:lnB w="6350" cap="flat" cmpd="sng" algn="ctr">
                      <a:solidFill>
                        <a:srgbClr val="BBBCBC"/>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821722393"/>
                  </a:ext>
                </a:extLst>
              </a:tr>
            </a:tbl>
          </a:graphicData>
        </a:graphic>
      </p:graphicFrame>
    </p:spTree>
    <p:extLst>
      <p:ext uri="{BB962C8B-B14F-4D97-AF65-F5344CB8AC3E}">
        <p14:creationId xmlns:p14="http://schemas.microsoft.com/office/powerpoint/2010/main" val="1205223066"/>
      </p:ext>
    </p:extLst>
  </p:cSld>
  <p:clrMapOvr>
    <a:masterClrMapping/>
  </p:clrMapOvr>
  <p:transition>
    <p:fade/>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8729A1C9-1EE0-45FD-BA18-8C10EF1237A6}"/>
              </a:ext>
            </a:extLst>
          </p:cNvPr>
          <p:cNvSpPr>
            <a:spLocks noGrp="1"/>
          </p:cNvSpPr>
          <p:nvPr>
            <p:ph type="title"/>
          </p:nvPr>
        </p:nvSpPr>
        <p:spPr/>
        <p:txBody>
          <a:bodyPr/>
          <a:lstStyle/>
          <a:p>
            <a:r>
              <a:rPr lang="en-US" dirty="0"/>
              <a:t>Log in with Enterprise Account </a:t>
            </a:r>
            <a:endParaRPr lang="en-US" b="1" dirty="0">
              <a:solidFill>
                <a:schemeClr val="accent4"/>
              </a:solidFill>
            </a:endParaRPr>
          </a:p>
        </p:txBody>
      </p:sp>
      <p:pic>
        <p:nvPicPr>
          <p:cNvPr id="4" name="Picture 3">
            <a:extLst>
              <a:ext uri="{FF2B5EF4-FFF2-40B4-BE49-F238E27FC236}">
                <a16:creationId xmlns:a16="http://schemas.microsoft.com/office/drawing/2014/main" id="{E834D19F-2A00-4608-A409-EB73E4A6F9CD}"/>
              </a:ext>
            </a:extLst>
          </p:cNvPr>
          <p:cNvPicPr>
            <a:picLocks noChangeAspect="1"/>
          </p:cNvPicPr>
          <p:nvPr/>
        </p:nvPicPr>
        <p:blipFill>
          <a:blip r:embed="rId2"/>
          <a:stretch>
            <a:fillRect/>
          </a:stretch>
        </p:blipFill>
        <p:spPr>
          <a:xfrm>
            <a:off x="418826" y="1140007"/>
            <a:ext cx="11169991" cy="4325779"/>
          </a:xfrm>
          <a:prstGeom prst="rect">
            <a:avLst/>
          </a:prstGeom>
        </p:spPr>
      </p:pic>
    </p:spTree>
    <p:extLst>
      <p:ext uri="{BB962C8B-B14F-4D97-AF65-F5344CB8AC3E}">
        <p14:creationId xmlns:p14="http://schemas.microsoft.com/office/powerpoint/2010/main" val="1069149830"/>
      </p:ext>
    </p:extLst>
  </p:cSld>
  <p:clrMapOvr>
    <a:masterClrMapping/>
  </p:clrMapOvr>
  <p:transition>
    <p:fade/>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8729A1C9-1EE0-45FD-BA18-8C10EF1237A6}"/>
              </a:ext>
            </a:extLst>
          </p:cNvPr>
          <p:cNvSpPr>
            <a:spLocks noGrp="1"/>
          </p:cNvSpPr>
          <p:nvPr>
            <p:ph type="title"/>
          </p:nvPr>
        </p:nvSpPr>
        <p:spPr/>
        <p:txBody>
          <a:bodyPr/>
          <a:lstStyle/>
          <a:p>
            <a:r>
              <a:rPr lang="en-US" dirty="0"/>
              <a:t>Enterprise Account </a:t>
            </a:r>
            <a:r>
              <a:rPr lang="en-US" b="1" dirty="0">
                <a:solidFill>
                  <a:schemeClr val="accent4"/>
                </a:solidFill>
              </a:rPr>
              <a:t>Enhanced</a:t>
            </a:r>
            <a:r>
              <a:rPr lang="en-US" dirty="0"/>
              <a:t> Features And Functionalities</a:t>
            </a:r>
            <a:endParaRPr lang="en-US" b="1" dirty="0">
              <a:solidFill>
                <a:schemeClr val="accent4"/>
              </a:solidFill>
            </a:endParaRPr>
          </a:p>
        </p:txBody>
      </p:sp>
      <p:grpSp>
        <p:nvGrpSpPr>
          <p:cNvPr id="27" name="Group 26"/>
          <p:cNvGrpSpPr/>
          <p:nvPr/>
        </p:nvGrpSpPr>
        <p:grpSpPr>
          <a:xfrm>
            <a:off x="545415" y="4624943"/>
            <a:ext cx="10472630" cy="400401"/>
            <a:chOff x="545415" y="4694667"/>
            <a:chExt cx="10472630" cy="400401"/>
          </a:xfrm>
        </p:grpSpPr>
        <p:sp>
          <p:nvSpPr>
            <p:cNvPr id="7" name="object 4"/>
            <p:cNvSpPr/>
            <p:nvPr/>
          </p:nvSpPr>
          <p:spPr>
            <a:xfrm>
              <a:off x="545415" y="4694667"/>
              <a:ext cx="400401" cy="400401"/>
            </a:xfrm>
            <a:prstGeom prst="rect">
              <a:avLst/>
            </a:prstGeom>
            <a:blipFill>
              <a:blip r:embed="rId2" cstate="print"/>
              <a:stretch>
                <a:fillRect/>
              </a:stretch>
            </a:blipFill>
          </p:spPr>
          <p:txBody>
            <a:bodyPr wrap="square" lIns="0" tIns="0" rIns="0" bIns="0" rtlCol="0"/>
            <a:lstStyle/>
            <a:p>
              <a:endParaRPr sz="1200"/>
            </a:p>
          </p:txBody>
        </p:sp>
        <p:sp>
          <p:nvSpPr>
            <p:cNvPr id="9" name="object 7"/>
            <p:cNvSpPr txBox="1"/>
            <p:nvPr/>
          </p:nvSpPr>
          <p:spPr>
            <a:xfrm>
              <a:off x="1308553" y="4796122"/>
              <a:ext cx="866775" cy="197490"/>
            </a:xfrm>
            <a:prstGeom prst="rect">
              <a:avLst/>
            </a:prstGeom>
          </p:spPr>
          <p:txBody>
            <a:bodyPr vert="horz" wrap="square" lIns="0" tIns="12700" rIns="0" bIns="0" rtlCol="0">
              <a:spAutoFit/>
            </a:bodyPr>
            <a:lstStyle/>
            <a:p>
              <a:pPr marL="12700">
                <a:lnSpc>
                  <a:spcPct val="100000"/>
                </a:lnSpc>
                <a:spcBef>
                  <a:spcPts val="100"/>
                </a:spcBef>
              </a:pPr>
              <a:r>
                <a:rPr sz="1200" spc="40" dirty="0">
                  <a:cs typeface="Lucida Sans"/>
                </a:rPr>
                <a:t>Re</a:t>
              </a:r>
              <a:r>
                <a:rPr sz="1200" spc="-35" dirty="0">
                  <a:cs typeface="Lucida Sans"/>
                </a:rPr>
                <a:t>p</a:t>
              </a:r>
              <a:r>
                <a:rPr sz="1200" spc="-30" dirty="0">
                  <a:cs typeface="Lucida Sans"/>
                </a:rPr>
                <a:t>o</a:t>
              </a:r>
              <a:r>
                <a:rPr sz="1200" spc="-5" dirty="0">
                  <a:cs typeface="Lucida Sans"/>
                </a:rPr>
                <a:t>r</a:t>
              </a:r>
              <a:r>
                <a:rPr sz="1200" spc="35" dirty="0">
                  <a:cs typeface="Lucida Sans"/>
                </a:rPr>
                <a:t>t</a:t>
              </a:r>
              <a:r>
                <a:rPr sz="1200" spc="-35" dirty="0">
                  <a:cs typeface="Lucida Sans"/>
                </a:rPr>
                <a:t>i</a:t>
              </a:r>
              <a:r>
                <a:rPr sz="1200" spc="-20" dirty="0">
                  <a:cs typeface="Lucida Sans"/>
                </a:rPr>
                <a:t>n</a:t>
              </a:r>
              <a:r>
                <a:rPr sz="1200" spc="-55" dirty="0">
                  <a:cs typeface="Lucida Sans"/>
                </a:rPr>
                <a:t>g</a:t>
              </a:r>
              <a:endParaRPr sz="1200">
                <a:cs typeface="Lucida Sans"/>
              </a:endParaRPr>
            </a:p>
          </p:txBody>
        </p:sp>
        <p:sp>
          <p:nvSpPr>
            <p:cNvPr id="13" name="object 12"/>
            <p:cNvSpPr txBox="1"/>
            <p:nvPr/>
          </p:nvSpPr>
          <p:spPr>
            <a:xfrm>
              <a:off x="3635536" y="4796122"/>
              <a:ext cx="7382509" cy="197490"/>
            </a:xfrm>
            <a:prstGeom prst="rect">
              <a:avLst/>
            </a:prstGeom>
          </p:spPr>
          <p:txBody>
            <a:bodyPr vert="horz" wrap="square" lIns="0" tIns="12700" rIns="0" bIns="0" rtlCol="0">
              <a:spAutoFit/>
            </a:bodyPr>
            <a:lstStyle/>
            <a:p>
              <a:pPr marL="120014" indent="-107314">
                <a:lnSpc>
                  <a:spcPct val="100000"/>
                </a:lnSpc>
                <a:spcBef>
                  <a:spcPts val="100"/>
                </a:spcBef>
                <a:buFont typeface="Arial"/>
                <a:buChar char="•"/>
                <a:tabLst>
                  <a:tab pos="120014" algn="l"/>
                </a:tabLst>
              </a:pPr>
              <a:r>
                <a:rPr sz="1200" spc="-25" dirty="0">
                  <a:cs typeface="Lucida Sans"/>
                </a:rPr>
                <a:t>Track</a:t>
              </a:r>
              <a:r>
                <a:rPr sz="1200" spc="-130" dirty="0">
                  <a:cs typeface="Lucida Sans"/>
                </a:rPr>
                <a:t> </a:t>
              </a:r>
              <a:r>
                <a:rPr sz="1200" spc="-30" dirty="0">
                  <a:cs typeface="Lucida Sans"/>
                </a:rPr>
                <a:t>transactions</a:t>
              </a:r>
              <a:r>
                <a:rPr sz="1200" spc="-120" dirty="0">
                  <a:cs typeface="Lucida Sans"/>
                </a:rPr>
                <a:t> </a:t>
              </a:r>
              <a:r>
                <a:rPr sz="1200" spc="-45" dirty="0">
                  <a:cs typeface="Lucida Sans"/>
                </a:rPr>
                <a:t>and</a:t>
              </a:r>
              <a:r>
                <a:rPr sz="1200" spc="-130" dirty="0">
                  <a:cs typeface="Lucida Sans"/>
                </a:rPr>
                <a:t> </a:t>
              </a:r>
              <a:r>
                <a:rPr sz="1200" spc="-25" dirty="0">
                  <a:cs typeface="Lucida Sans"/>
                </a:rPr>
                <a:t>sales</a:t>
              </a:r>
              <a:r>
                <a:rPr sz="1200" spc="-125" dirty="0">
                  <a:cs typeface="Lucida Sans"/>
                </a:rPr>
                <a:t> </a:t>
              </a:r>
              <a:r>
                <a:rPr sz="1200" spc="-30" dirty="0">
                  <a:cs typeface="Lucida Sans"/>
                </a:rPr>
                <a:t>activities</a:t>
              </a:r>
              <a:r>
                <a:rPr sz="1200" spc="-120" dirty="0">
                  <a:cs typeface="Lucida Sans"/>
                </a:rPr>
                <a:t> </a:t>
              </a:r>
              <a:r>
                <a:rPr sz="1200" spc="-45" dirty="0">
                  <a:cs typeface="Lucida Sans"/>
                </a:rPr>
                <a:t>with</a:t>
              </a:r>
              <a:r>
                <a:rPr sz="1200" spc="-125" dirty="0">
                  <a:cs typeface="Lucida Sans"/>
                </a:rPr>
                <a:t> </a:t>
              </a:r>
              <a:r>
                <a:rPr sz="1200" spc="-5" dirty="0">
                  <a:cs typeface="Lucida Sans"/>
                </a:rPr>
                <a:t>access</a:t>
              </a:r>
              <a:r>
                <a:rPr sz="1200" spc="-120" dirty="0">
                  <a:cs typeface="Lucida Sans"/>
                </a:rPr>
                <a:t> </a:t>
              </a:r>
              <a:r>
                <a:rPr sz="1200" spc="-35" dirty="0">
                  <a:cs typeface="Lucida Sans"/>
                </a:rPr>
                <a:t>to</a:t>
              </a:r>
              <a:r>
                <a:rPr sz="1200" spc="-125" dirty="0">
                  <a:cs typeface="Lucida Sans"/>
                </a:rPr>
                <a:t> </a:t>
              </a:r>
              <a:r>
                <a:rPr sz="1200" spc="-65" dirty="0">
                  <a:cs typeface="Lucida Sans"/>
                </a:rPr>
                <a:t>full</a:t>
              </a:r>
              <a:r>
                <a:rPr sz="1200" spc="-120" dirty="0">
                  <a:cs typeface="Lucida Sans"/>
                </a:rPr>
                <a:t> </a:t>
              </a:r>
              <a:r>
                <a:rPr sz="1200" spc="-30" dirty="0">
                  <a:cs typeface="Lucida Sans"/>
                </a:rPr>
                <a:t>reports</a:t>
              </a:r>
              <a:r>
                <a:rPr sz="1200" spc="-120" dirty="0">
                  <a:cs typeface="Lucida Sans"/>
                </a:rPr>
                <a:t> </a:t>
              </a:r>
              <a:r>
                <a:rPr sz="1200" spc="-30" dirty="0">
                  <a:cs typeface="Lucida Sans"/>
                </a:rPr>
                <a:t>creation</a:t>
              </a:r>
              <a:r>
                <a:rPr sz="1200" spc="-125" dirty="0">
                  <a:cs typeface="Lucida Sans"/>
                </a:rPr>
                <a:t> </a:t>
              </a:r>
              <a:r>
                <a:rPr sz="1200" spc="-45" dirty="0">
                  <a:cs typeface="Lucida Sans"/>
                </a:rPr>
                <a:t>and</a:t>
              </a:r>
              <a:r>
                <a:rPr sz="1200" spc="-135" dirty="0">
                  <a:cs typeface="Lucida Sans"/>
                </a:rPr>
                <a:t> </a:t>
              </a:r>
              <a:r>
                <a:rPr sz="1200" spc="-40" dirty="0">
                  <a:cs typeface="Lucida Sans"/>
                </a:rPr>
                <a:t>automation</a:t>
              </a:r>
              <a:endParaRPr sz="1200">
                <a:cs typeface="Lucida Sans"/>
              </a:endParaRPr>
            </a:p>
          </p:txBody>
        </p:sp>
      </p:grpSp>
      <p:grpSp>
        <p:nvGrpSpPr>
          <p:cNvPr id="28" name="Group 27"/>
          <p:cNvGrpSpPr/>
          <p:nvPr/>
        </p:nvGrpSpPr>
        <p:grpSpPr>
          <a:xfrm>
            <a:off x="513221" y="5383927"/>
            <a:ext cx="10494030" cy="408252"/>
            <a:chOff x="513221" y="5383927"/>
            <a:chExt cx="10494030" cy="408252"/>
          </a:xfrm>
        </p:grpSpPr>
        <p:sp>
          <p:nvSpPr>
            <p:cNvPr id="5" name="object 2"/>
            <p:cNvSpPr/>
            <p:nvPr/>
          </p:nvSpPr>
          <p:spPr>
            <a:xfrm>
              <a:off x="513221" y="5383927"/>
              <a:ext cx="426376" cy="408252"/>
            </a:xfrm>
            <a:prstGeom prst="rect">
              <a:avLst/>
            </a:prstGeom>
            <a:blipFill>
              <a:blip r:embed="rId3" cstate="print"/>
              <a:stretch>
                <a:fillRect/>
              </a:stretch>
            </a:blipFill>
          </p:spPr>
          <p:txBody>
            <a:bodyPr wrap="square" lIns="0" tIns="0" rIns="0" bIns="0" rtlCol="0"/>
            <a:lstStyle/>
            <a:p>
              <a:endParaRPr sz="1200"/>
            </a:p>
          </p:txBody>
        </p:sp>
        <p:sp>
          <p:nvSpPr>
            <p:cNvPr id="10" name="object 8"/>
            <p:cNvSpPr txBox="1"/>
            <p:nvPr/>
          </p:nvSpPr>
          <p:spPr>
            <a:xfrm>
              <a:off x="1260067" y="5489308"/>
              <a:ext cx="1596390" cy="197490"/>
            </a:xfrm>
            <a:prstGeom prst="rect">
              <a:avLst/>
            </a:prstGeom>
          </p:spPr>
          <p:txBody>
            <a:bodyPr vert="horz" wrap="square" lIns="0" tIns="12700" rIns="0" bIns="0" rtlCol="0">
              <a:spAutoFit/>
            </a:bodyPr>
            <a:lstStyle/>
            <a:p>
              <a:pPr marL="12700">
                <a:lnSpc>
                  <a:spcPct val="100000"/>
                </a:lnSpc>
                <a:spcBef>
                  <a:spcPts val="100"/>
                </a:spcBef>
              </a:pPr>
              <a:r>
                <a:rPr sz="1200" spc="110" dirty="0">
                  <a:cs typeface="Lucida Sans"/>
                </a:rPr>
                <a:t>SAP</a:t>
              </a:r>
              <a:r>
                <a:rPr sz="1200" spc="-240" dirty="0">
                  <a:cs typeface="Lucida Sans"/>
                </a:rPr>
                <a:t> </a:t>
              </a:r>
              <a:r>
                <a:rPr sz="1200" spc="-10" dirty="0">
                  <a:cs typeface="Lucida Sans"/>
                </a:rPr>
                <a:t>Ariba support</a:t>
              </a:r>
              <a:endParaRPr sz="1200">
                <a:cs typeface="Lucida Sans"/>
              </a:endParaRPr>
            </a:p>
          </p:txBody>
        </p:sp>
        <p:sp>
          <p:nvSpPr>
            <p:cNvPr id="14" name="object 13"/>
            <p:cNvSpPr txBox="1"/>
            <p:nvPr/>
          </p:nvSpPr>
          <p:spPr>
            <a:xfrm>
              <a:off x="3635536" y="5489308"/>
              <a:ext cx="7371715" cy="197490"/>
            </a:xfrm>
            <a:prstGeom prst="rect">
              <a:avLst/>
            </a:prstGeom>
          </p:spPr>
          <p:txBody>
            <a:bodyPr vert="horz" wrap="square" lIns="0" tIns="12700" rIns="0" bIns="0" rtlCol="0">
              <a:spAutoFit/>
            </a:bodyPr>
            <a:lstStyle/>
            <a:p>
              <a:pPr marL="119380" marR="5080" indent="-107314">
                <a:lnSpc>
                  <a:spcPct val="100000"/>
                </a:lnSpc>
                <a:spcBef>
                  <a:spcPts val="100"/>
                </a:spcBef>
                <a:buFont typeface="Arial"/>
                <a:buChar char="•"/>
                <a:tabLst>
                  <a:tab pos="120014" algn="l"/>
                </a:tabLst>
              </a:pPr>
              <a:r>
                <a:rPr sz="1200" spc="-5" dirty="0">
                  <a:cs typeface="Lucida Sans"/>
                </a:rPr>
                <a:t>Access</a:t>
              </a:r>
              <a:r>
                <a:rPr sz="1200" spc="-125" dirty="0">
                  <a:cs typeface="Lucida Sans"/>
                </a:rPr>
                <a:t> </a:t>
              </a:r>
              <a:r>
                <a:rPr sz="1200" spc="-30" dirty="0">
                  <a:cs typeface="Lucida Sans"/>
                </a:rPr>
                <a:t>the</a:t>
              </a:r>
              <a:r>
                <a:rPr sz="1200" spc="-130" dirty="0">
                  <a:cs typeface="Lucida Sans"/>
                </a:rPr>
                <a:t> </a:t>
              </a:r>
              <a:r>
                <a:rPr sz="1200" spc="-35" dirty="0">
                  <a:cs typeface="Lucida Sans"/>
                </a:rPr>
                <a:t>entire</a:t>
              </a:r>
              <a:r>
                <a:rPr sz="1200" spc="-130" dirty="0">
                  <a:cs typeface="Lucida Sans"/>
                </a:rPr>
                <a:t> </a:t>
              </a:r>
              <a:r>
                <a:rPr sz="1200" spc="-40" dirty="0">
                  <a:cs typeface="Lucida Sans"/>
                </a:rPr>
                <a:t>documentation</a:t>
              </a:r>
              <a:r>
                <a:rPr sz="1200" spc="-130" dirty="0">
                  <a:cs typeface="Lucida Sans"/>
                </a:rPr>
                <a:t> </a:t>
              </a:r>
              <a:r>
                <a:rPr sz="1200" spc="-25" dirty="0">
                  <a:cs typeface="Lucida Sans"/>
                </a:rPr>
                <a:t>database</a:t>
              </a:r>
              <a:r>
                <a:rPr sz="1200" spc="-130" dirty="0">
                  <a:cs typeface="Lucida Sans"/>
                </a:rPr>
                <a:t> </a:t>
              </a:r>
              <a:r>
                <a:rPr sz="1200" spc="-45" dirty="0">
                  <a:cs typeface="Lucida Sans"/>
                </a:rPr>
                <a:t>and</a:t>
              </a:r>
              <a:r>
                <a:rPr sz="1200" spc="-130" dirty="0">
                  <a:cs typeface="Lucida Sans"/>
                </a:rPr>
                <a:t> </a:t>
              </a:r>
              <a:r>
                <a:rPr sz="1200" spc="-20" dirty="0">
                  <a:cs typeface="Lucida Sans"/>
                </a:rPr>
                <a:t>contact</a:t>
              </a:r>
              <a:r>
                <a:rPr sz="1200" spc="-125" dirty="0">
                  <a:cs typeface="Lucida Sans"/>
                </a:rPr>
                <a:t> </a:t>
              </a:r>
              <a:r>
                <a:rPr sz="1200" spc="-30" dirty="0">
                  <a:cs typeface="Lucida Sans"/>
                </a:rPr>
                <a:t>the</a:t>
              </a:r>
              <a:r>
                <a:rPr sz="1200" spc="-130" dirty="0">
                  <a:cs typeface="Lucida Sans"/>
                </a:rPr>
                <a:t> </a:t>
              </a:r>
              <a:r>
                <a:rPr sz="1200" spc="-55" dirty="0">
                  <a:cs typeface="Lucida Sans"/>
                </a:rPr>
                <a:t>help</a:t>
              </a:r>
              <a:r>
                <a:rPr sz="1200" spc="-130" dirty="0">
                  <a:cs typeface="Lucida Sans"/>
                </a:rPr>
                <a:t> </a:t>
              </a:r>
              <a:r>
                <a:rPr sz="1200" spc="-20" dirty="0">
                  <a:cs typeface="Lucida Sans"/>
                </a:rPr>
                <a:t>centre</a:t>
              </a:r>
              <a:r>
                <a:rPr sz="1200" spc="-130" dirty="0">
                  <a:cs typeface="Lucida Sans"/>
                </a:rPr>
                <a:t> </a:t>
              </a:r>
              <a:r>
                <a:rPr sz="1200" spc="-30" dirty="0">
                  <a:cs typeface="Lucida Sans"/>
                </a:rPr>
                <a:t>by</a:t>
              </a:r>
              <a:r>
                <a:rPr sz="1200" spc="-130" dirty="0">
                  <a:cs typeface="Lucida Sans"/>
                </a:rPr>
                <a:t> </a:t>
              </a:r>
              <a:r>
                <a:rPr sz="1200" spc="-55" dirty="0">
                  <a:cs typeface="Lucida Sans"/>
                </a:rPr>
                <a:t>phone,</a:t>
              </a:r>
              <a:r>
                <a:rPr sz="1200" spc="-130" dirty="0">
                  <a:cs typeface="Lucida Sans"/>
                </a:rPr>
                <a:t> </a:t>
              </a:r>
              <a:r>
                <a:rPr sz="1200" spc="-30" dirty="0">
                  <a:cs typeface="Lucida Sans"/>
                </a:rPr>
                <a:t>chat,</a:t>
              </a:r>
              <a:r>
                <a:rPr sz="1200" spc="-130" dirty="0">
                  <a:cs typeface="Lucida Sans"/>
                </a:rPr>
                <a:t> </a:t>
              </a:r>
              <a:r>
                <a:rPr sz="1200" spc="-40" dirty="0">
                  <a:cs typeface="Lucida Sans"/>
                </a:rPr>
                <a:t>or  </a:t>
              </a:r>
              <a:r>
                <a:rPr sz="1200" spc="10" dirty="0">
                  <a:cs typeface="Lucida Sans"/>
                </a:rPr>
                <a:t>Web</a:t>
              </a:r>
              <a:r>
                <a:rPr sz="1200" spc="-140" dirty="0">
                  <a:cs typeface="Lucida Sans"/>
                </a:rPr>
                <a:t> </a:t>
              </a:r>
              <a:r>
                <a:rPr sz="1200" spc="-40" dirty="0">
                  <a:cs typeface="Lucida Sans"/>
                </a:rPr>
                <a:t>form</a:t>
              </a:r>
              <a:endParaRPr sz="1200">
                <a:cs typeface="Lucida Sans"/>
              </a:endParaRPr>
            </a:p>
          </p:txBody>
        </p:sp>
      </p:grpSp>
      <p:sp>
        <p:nvSpPr>
          <p:cNvPr id="15" name="object 14"/>
          <p:cNvSpPr/>
          <p:nvPr/>
        </p:nvSpPr>
        <p:spPr>
          <a:xfrm>
            <a:off x="3625762" y="2853325"/>
            <a:ext cx="3379470" cy="0"/>
          </a:xfrm>
          <a:custGeom>
            <a:avLst/>
            <a:gdLst/>
            <a:ahLst/>
            <a:cxnLst/>
            <a:rect l="l" t="t" r="r" b="b"/>
            <a:pathLst>
              <a:path w="3379470">
                <a:moveTo>
                  <a:pt x="0" y="0"/>
                </a:moveTo>
                <a:lnTo>
                  <a:pt x="3379452" y="1"/>
                </a:lnTo>
              </a:path>
            </a:pathLst>
          </a:custGeom>
          <a:ln w="9525">
            <a:solidFill>
              <a:srgbClr val="CCCCCC"/>
            </a:solidFill>
          </a:ln>
        </p:spPr>
        <p:txBody>
          <a:bodyPr wrap="square" lIns="0" tIns="0" rIns="0" bIns="0" rtlCol="0"/>
          <a:lstStyle/>
          <a:p>
            <a:endParaRPr sz="1200"/>
          </a:p>
        </p:txBody>
      </p:sp>
      <p:sp>
        <p:nvSpPr>
          <p:cNvPr id="17" name="object 16"/>
          <p:cNvSpPr/>
          <p:nvPr/>
        </p:nvSpPr>
        <p:spPr>
          <a:xfrm>
            <a:off x="3625762" y="5204634"/>
            <a:ext cx="3480435" cy="0"/>
          </a:xfrm>
          <a:custGeom>
            <a:avLst/>
            <a:gdLst/>
            <a:ahLst/>
            <a:cxnLst/>
            <a:rect l="l" t="t" r="r" b="b"/>
            <a:pathLst>
              <a:path w="3480434">
                <a:moveTo>
                  <a:pt x="0" y="0"/>
                </a:moveTo>
                <a:lnTo>
                  <a:pt x="3480255" y="1"/>
                </a:lnTo>
              </a:path>
            </a:pathLst>
          </a:custGeom>
          <a:ln w="9525">
            <a:solidFill>
              <a:srgbClr val="CCCCCC"/>
            </a:solidFill>
          </a:ln>
        </p:spPr>
        <p:txBody>
          <a:bodyPr wrap="square" lIns="0" tIns="0" rIns="0" bIns="0" rtlCol="0"/>
          <a:lstStyle/>
          <a:p>
            <a:endParaRPr sz="1200"/>
          </a:p>
        </p:txBody>
      </p:sp>
      <p:grpSp>
        <p:nvGrpSpPr>
          <p:cNvPr id="3" name="Group 2"/>
          <p:cNvGrpSpPr/>
          <p:nvPr/>
        </p:nvGrpSpPr>
        <p:grpSpPr>
          <a:xfrm>
            <a:off x="545415" y="3032615"/>
            <a:ext cx="9536007" cy="465861"/>
            <a:chOff x="545415" y="2887876"/>
            <a:chExt cx="9536007" cy="465861"/>
          </a:xfrm>
        </p:grpSpPr>
        <p:sp>
          <p:nvSpPr>
            <p:cNvPr id="8" name="object 5"/>
            <p:cNvSpPr txBox="1"/>
            <p:nvPr/>
          </p:nvSpPr>
          <p:spPr>
            <a:xfrm>
              <a:off x="1308553" y="2929472"/>
              <a:ext cx="1694814" cy="382669"/>
            </a:xfrm>
            <a:prstGeom prst="rect">
              <a:avLst/>
            </a:prstGeom>
          </p:spPr>
          <p:txBody>
            <a:bodyPr vert="horz" wrap="square" lIns="0" tIns="9525" rIns="0" bIns="0" rtlCol="0">
              <a:spAutoFit/>
            </a:bodyPr>
            <a:lstStyle/>
            <a:p>
              <a:pPr marL="12700" marR="5080">
                <a:lnSpc>
                  <a:spcPct val="101400"/>
                </a:lnSpc>
                <a:spcBef>
                  <a:spcPts val="75"/>
                </a:spcBef>
              </a:pPr>
              <a:r>
                <a:rPr sz="1200" spc="-10" dirty="0">
                  <a:cs typeface="Lucida Sans"/>
                </a:rPr>
                <a:t>Automation  </a:t>
              </a:r>
              <a:r>
                <a:rPr sz="1200" spc="-20" dirty="0">
                  <a:cs typeface="Lucida Sans"/>
                </a:rPr>
                <a:t>through</a:t>
              </a:r>
              <a:r>
                <a:rPr sz="1200" spc="-135" dirty="0">
                  <a:cs typeface="Lucida Sans"/>
                </a:rPr>
                <a:t> </a:t>
              </a:r>
              <a:r>
                <a:rPr sz="1200" spc="-5" dirty="0">
                  <a:cs typeface="Lucida Sans"/>
                </a:rPr>
                <a:t>Integration</a:t>
              </a:r>
              <a:endParaRPr sz="1200" dirty="0">
                <a:cs typeface="Lucida Sans"/>
              </a:endParaRPr>
            </a:p>
          </p:txBody>
        </p:sp>
        <p:sp>
          <p:nvSpPr>
            <p:cNvPr id="12" name="object 10"/>
            <p:cNvSpPr txBox="1"/>
            <p:nvPr/>
          </p:nvSpPr>
          <p:spPr>
            <a:xfrm>
              <a:off x="3635537" y="3022061"/>
              <a:ext cx="6445885" cy="197490"/>
            </a:xfrm>
            <a:prstGeom prst="rect">
              <a:avLst/>
            </a:prstGeom>
          </p:spPr>
          <p:txBody>
            <a:bodyPr vert="horz" wrap="square" lIns="0" tIns="12700" rIns="0" bIns="0" rtlCol="0">
              <a:spAutoFit/>
            </a:bodyPr>
            <a:lstStyle/>
            <a:p>
              <a:pPr marL="120014" indent="-107314">
                <a:lnSpc>
                  <a:spcPct val="100000"/>
                </a:lnSpc>
                <a:spcBef>
                  <a:spcPts val="100"/>
                </a:spcBef>
                <a:buFont typeface="Arial"/>
                <a:buChar char="•"/>
                <a:tabLst>
                  <a:tab pos="120014" algn="l"/>
                </a:tabLst>
              </a:pPr>
              <a:r>
                <a:rPr sz="1200" spc="-30" dirty="0">
                  <a:cs typeface="Lucida Sans"/>
                </a:rPr>
                <a:t>Integrate</a:t>
              </a:r>
              <a:r>
                <a:rPr sz="1200" spc="-135" dirty="0">
                  <a:cs typeface="Lucida Sans"/>
                </a:rPr>
                <a:t> </a:t>
              </a:r>
              <a:r>
                <a:rPr sz="1200" spc="-35" dirty="0">
                  <a:cs typeface="Lucida Sans"/>
                </a:rPr>
                <a:t>you</a:t>
              </a:r>
              <a:r>
                <a:rPr sz="1200" spc="-130" dirty="0">
                  <a:cs typeface="Lucida Sans"/>
                </a:rPr>
                <a:t> </a:t>
              </a:r>
              <a:r>
                <a:rPr sz="1200" spc="-30" dirty="0">
                  <a:cs typeface="Lucida Sans"/>
                </a:rPr>
                <a:t>back-end</a:t>
              </a:r>
              <a:r>
                <a:rPr sz="1200" spc="-130" dirty="0">
                  <a:cs typeface="Lucida Sans"/>
                </a:rPr>
                <a:t> </a:t>
              </a:r>
              <a:r>
                <a:rPr sz="1200" spc="-15" dirty="0">
                  <a:cs typeface="Lucida Sans"/>
                </a:rPr>
                <a:t>system</a:t>
              </a:r>
              <a:r>
                <a:rPr sz="1200" spc="-130" dirty="0">
                  <a:cs typeface="Lucida Sans"/>
                </a:rPr>
                <a:t> </a:t>
              </a:r>
              <a:r>
                <a:rPr sz="1200" spc="-45" dirty="0">
                  <a:cs typeface="Lucida Sans"/>
                </a:rPr>
                <a:t>with</a:t>
              </a:r>
              <a:r>
                <a:rPr sz="1200" spc="-130" dirty="0">
                  <a:cs typeface="Lucida Sans"/>
                </a:rPr>
                <a:t> </a:t>
              </a:r>
              <a:r>
                <a:rPr sz="1200" spc="-40" dirty="0">
                  <a:cs typeface="Lucida Sans"/>
                </a:rPr>
                <a:t>Ariba</a:t>
              </a:r>
              <a:r>
                <a:rPr sz="1200" spc="-130" dirty="0">
                  <a:cs typeface="Lucida Sans"/>
                </a:rPr>
                <a:t> </a:t>
              </a:r>
              <a:r>
                <a:rPr sz="1200" spc="-35" dirty="0">
                  <a:cs typeface="Lucida Sans"/>
                </a:rPr>
                <a:t>Network</a:t>
              </a:r>
              <a:r>
                <a:rPr sz="1200" spc="-130" dirty="0">
                  <a:cs typeface="Lucida Sans"/>
                </a:rPr>
                <a:t> </a:t>
              </a:r>
              <a:r>
                <a:rPr sz="1200" spc="-55" dirty="0">
                  <a:cs typeface="Lucida Sans"/>
                </a:rPr>
                <a:t>through</a:t>
              </a:r>
              <a:r>
                <a:rPr sz="1200" spc="-135" dirty="0">
                  <a:cs typeface="Lucida Sans"/>
                </a:rPr>
                <a:t> </a:t>
              </a:r>
              <a:r>
                <a:rPr sz="1200" spc="5" dirty="0">
                  <a:cs typeface="Lucida Sans"/>
                </a:rPr>
                <a:t>CXML,</a:t>
              </a:r>
              <a:r>
                <a:rPr sz="1200" spc="-130" dirty="0">
                  <a:cs typeface="Lucida Sans"/>
                </a:rPr>
                <a:t> </a:t>
              </a:r>
              <a:r>
                <a:rPr sz="1200" spc="5" dirty="0">
                  <a:cs typeface="Lucida Sans"/>
                </a:rPr>
                <a:t>EDI</a:t>
              </a:r>
              <a:r>
                <a:rPr sz="1200" spc="-135" dirty="0">
                  <a:cs typeface="Lucida Sans"/>
                </a:rPr>
                <a:t> </a:t>
              </a:r>
              <a:r>
                <a:rPr sz="1200" spc="-40" dirty="0">
                  <a:cs typeface="Lucida Sans"/>
                </a:rPr>
                <a:t>or</a:t>
              </a:r>
              <a:r>
                <a:rPr sz="1200" spc="-130" dirty="0">
                  <a:cs typeface="Lucida Sans"/>
                </a:rPr>
                <a:t> </a:t>
              </a:r>
              <a:r>
                <a:rPr sz="1200" spc="55" dirty="0">
                  <a:cs typeface="Lucida Sans"/>
                </a:rPr>
                <a:t>CSV</a:t>
              </a:r>
              <a:endParaRPr sz="1200" dirty="0">
                <a:cs typeface="Lucida Sans"/>
              </a:endParaRPr>
            </a:p>
          </p:txBody>
        </p:sp>
        <p:sp>
          <p:nvSpPr>
            <p:cNvPr id="18" name="object 17"/>
            <p:cNvSpPr/>
            <p:nvPr/>
          </p:nvSpPr>
          <p:spPr>
            <a:xfrm>
              <a:off x="545415" y="2887876"/>
              <a:ext cx="465861" cy="465861"/>
            </a:xfrm>
            <a:prstGeom prst="rect">
              <a:avLst/>
            </a:prstGeom>
            <a:blipFill>
              <a:blip r:embed="rId4" cstate="print"/>
              <a:stretch>
                <a:fillRect/>
              </a:stretch>
            </a:blipFill>
          </p:spPr>
          <p:txBody>
            <a:bodyPr wrap="square" lIns="0" tIns="0" rIns="0" bIns="0" rtlCol="0"/>
            <a:lstStyle/>
            <a:p>
              <a:endParaRPr sz="1200"/>
            </a:p>
          </p:txBody>
        </p:sp>
      </p:grpSp>
      <p:grpSp>
        <p:nvGrpSpPr>
          <p:cNvPr id="2" name="Group 1"/>
          <p:cNvGrpSpPr/>
          <p:nvPr/>
        </p:nvGrpSpPr>
        <p:grpSpPr>
          <a:xfrm>
            <a:off x="512640" y="1684020"/>
            <a:ext cx="10695271" cy="990015"/>
            <a:chOff x="512640" y="1684020"/>
            <a:chExt cx="10695271" cy="990015"/>
          </a:xfrm>
        </p:grpSpPr>
        <p:sp>
          <p:nvSpPr>
            <p:cNvPr id="11" name="object 9"/>
            <p:cNvSpPr txBox="1"/>
            <p:nvPr/>
          </p:nvSpPr>
          <p:spPr>
            <a:xfrm>
              <a:off x="3635536" y="1684020"/>
              <a:ext cx="7572375" cy="990015"/>
            </a:xfrm>
            <a:prstGeom prst="rect">
              <a:avLst/>
            </a:prstGeom>
          </p:spPr>
          <p:txBody>
            <a:bodyPr vert="horz" wrap="square" lIns="0" tIns="12700" rIns="0" bIns="0" rtlCol="0">
              <a:spAutoFit/>
            </a:bodyPr>
            <a:lstStyle/>
            <a:p>
              <a:pPr marL="119380" marR="40005" indent="-107314">
                <a:lnSpc>
                  <a:spcPct val="100000"/>
                </a:lnSpc>
                <a:spcBef>
                  <a:spcPts val="100"/>
                </a:spcBef>
                <a:buFont typeface="Arial"/>
                <a:buChar char="•"/>
                <a:tabLst>
                  <a:tab pos="120014" algn="l"/>
                </a:tabLst>
              </a:pPr>
              <a:r>
                <a:rPr sz="1200" spc="-15" dirty="0">
                  <a:cs typeface="Lucida Sans"/>
                </a:rPr>
                <a:t>Skip</a:t>
              </a:r>
              <a:r>
                <a:rPr sz="1200" spc="-140" dirty="0">
                  <a:cs typeface="Lucida Sans"/>
                </a:rPr>
                <a:t> </a:t>
              </a:r>
              <a:r>
                <a:rPr sz="1200" spc="-30" dirty="0">
                  <a:cs typeface="Lucida Sans"/>
                </a:rPr>
                <a:t>the</a:t>
              </a:r>
              <a:r>
                <a:rPr sz="1200" spc="-130" dirty="0">
                  <a:cs typeface="Lucida Sans"/>
                </a:rPr>
                <a:t> </a:t>
              </a:r>
              <a:r>
                <a:rPr sz="1200" spc="-30" dirty="0">
                  <a:cs typeface="Lucida Sans"/>
                </a:rPr>
                <a:t>e-mails;</a:t>
              </a:r>
              <a:r>
                <a:rPr sz="1200" spc="-135" dirty="0">
                  <a:cs typeface="Lucida Sans"/>
                </a:rPr>
                <a:t> </a:t>
              </a:r>
              <a:r>
                <a:rPr sz="1200" spc="-50" dirty="0">
                  <a:cs typeface="Lucida Sans"/>
                </a:rPr>
                <a:t>exchange</a:t>
              </a:r>
              <a:r>
                <a:rPr sz="1200" spc="-130" dirty="0">
                  <a:cs typeface="Lucida Sans"/>
                </a:rPr>
                <a:t> </a:t>
              </a:r>
              <a:r>
                <a:rPr sz="1200" spc="-45" dirty="0">
                  <a:cs typeface="Lucida Sans"/>
                </a:rPr>
                <a:t>and</a:t>
              </a:r>
              <a:r>
                <a:rPr sz="1200" spc="-135" dirty="0">
                  <a:cs typeface="Lucida Sans"/>
                </a:rPr>
                <a:t> </a:t>
              </a:r>
              <a:r>
                <a:rPr sz="1200" spc="-40" dirty="0">
                  <a:cs typeface="Lucida Sans"/>
                </a:rPr>
                <a:t>manage</a:t>
              </a:r>
              <a:r>
                <a:rPr sz="1200" spc="-135" dirty="0">
                  <a:cs typeface="Lucida Sans"/>
                </a:rPr>
                <a:t> </a:t>
              </a:r>
              <a:r>
                <a:rPr sz="1200" spc="-30" dirty="0">
                  <a:cs typeface="Lucida Sans"/>
                </a:rPr>
                <a:t>purchase</a:t>
              </a:r>
              <a:r>
                <a:rPr sz="1200" spc="-130" dirty="0">
                  <a:cs typeface="Lucida Sans"/>
                </a:rPr>
                <a:t> </a:t>
              </a:r>
              <a:r>
                <a:rPr sz="1200" spc="-30" dirty="0">
                  <a:cs typeface="Lucida Sans"/>
                </a:rPr>
                <a:t>orders</a:t>
              </a:r>
              <a:r>
                <a:rPr sz="1200" spc="-125" dirty="0">
                  <a:cs typeface="Lucida Sans"/>
                </a:rPr>
                <a:t> </a:t>
              </a:r>
              <a:r>
                <a:rPr sz="1200" spc="-45" dirty="0">
                  <a:cs typeface="Lucida Sans"/>
                </a:rPr>
                <a:t>and</a:t>
              </a:r>
              <a:r>
                <a:rPr sz="1200" spc="-135" dirty="0">
                  <a:cs typeface="Lucida Sans"/>
                </a:rPr>
                <a:t> </a:t>
              </a:r>
              <a:r>
                <a:rPr sz="1200" spc="-35" dirty="0">
                  <a:cs typeface="Lucida Sans"/>
                </a:rPr>
                <a:t>invoices</a:t>
              </a:r>
              <a:r>
                <a:rPr sz="1200" spc="-125" dirty="0">
                  <a:cs typeface="Lucida Sans"/>
                </a:rPr>
                <a:t> </a:t>
              </a:r>
              <a:r>
                <a:rPr sz="1200" spc="-30" dirty="0">
                  <a:cs typeface="Lucida Sans"/>
                </a:rPr>
                <a:t>directly</a:t>
              </a:r>
              <a:r>
                <a:rPr sz="1200" spc="-130" dirty="0">
                  <a:cs typeface="Lucida Sans"/>
                </a:rPr>
                <a:t> </a:t>
              </a:r>
              <a:r>
                <a:rPr sz="1200" spc="-55" dirty="0">
                  <a:cs typeface="Lucida Sans"/>
                </a:rPr>
                <a:t>on</a:t>
              </a:r>
              <a:r>
                <a:rPr sz="1200" spc="-130" dirty="0">
                  <a:cs typeface="Lucida Sans"/>
                </a:rPr>
                <a:t> </a:t>
              </a:r>
              <a:r>
                <a:rPr sz="1200" spc="-35" dirty="0">
                  <a:cs typeface="Lucida Sans"/>
                </a:rPr>
                <a:t>your</a:t>
              </a:r>
              <a:r>
                <a:rPr sz="1200" spc="-135" dirty="0">
                  <a:cs typeface="Lucida Sans"/>
                </a:rPr>
                <a:t> </a:t>
              </a:r>
              <a:r>
                <a:rPr sz="1200" spc="-40" dirty="0">
                  <a:cs typeface="Lucida Sans"/>
                </a:rPr>
                <a:t>Ariba  </a:t>
              </a:r>
              <a:r>
                <a:rPr sz="1200" spc="-35" dirty="0">
                  <a:cs typeface="Lucida Sans"/>
                </a:rPr>
                <a:t>Network</a:t>
              </a:r>
              <a:r>
                <a:rPr sz="1200" spc="-140" dirty="0">
                  <a:cs typeface="Lucida Sans"/>
                </a:rPr>
                <a:t> </a:t>
              </a:r>
              <a:r>
                <a:rPr sz="1200" spc="-25" dirty="0">
                  <a:cs typeface="Lucida Sans"/>
                </a:rPr>
                <a:t>account</a:t>
              </a:r>
              <a:endParaRPr sz="1200" dirty="0">
                <a:cs typeface="Lucida Sans"/>
              </a:endParaRPr>
            </a:p>
            <a:p>
              <a:pPr marL="120014" indent="-107314">
                <a:lnSpc>
                  <a:spcPct val="100000"/>
                </a:lnSpc>
                <a:spcBef>
                  <a:spcPts val="20"/>
                </a:spcBef>
                <a:buFont typeface="Arial"/>
                <a:buChar char="•"/>
                <a:tabLst>
                  <a:tab pos="120014" algn="l"/>
                </a:tabLst>
              </a:pPr>
              <a:r>
                <a:rPr sz="1200" dirty="0">
                  <a:cs typeface="Lucida Sans"/>
                </a:rPr>
                <a:t>Use</a:t>
              </a:r>
              <a:r>
                <a:rPr sz="1200" spc="-140" dirty="0">
                  <a:cs typeface="Lucida Sans"/>
                </a:rPr>
                <a:t> </a:t>
              </a:r>
              <a:r>
                <a:rPr sz="1200" spc="55" dirty="0">
                  <a:cs typeface="Lucida Sans"/>
                </a:rPr>
                <a:t>CSV</a:t>
              </a:r>
              <a:r>
                <a:rPr sz="1200" spc="-130" dirty="0">
                  <a:cs typeface="Lucida Sans"/>
                </a:rPr>
                <a:t> </a:t>
              </a:r>
              <a:r>
                <a:rPr sz="1200" spc="-50" dirty="0">
                  <a:cs typeface="Lucida Sans"/>
                </a:rPr>
                <a:t>uploads</a:t>
              </a:r>
              <a:r>
                <a:rPr sz="1200" spc="-130" dirty="0">
                  <a:cs typeface="Lucida Sans"/>
                </a:rPr>
                <a:t> </a:t>
              </a:r>
              <a:r>
                <a:rPr sz="1200" spc="-35" dirty="0">
                  <a:cs typeface="Lucida Sans"/>
                </a:rPr>
                <a:t>to</a:t>
              </a:r>
              <a:r>
                <a:rPr sz="1200" spc="-130" dirty="0">
                  <a:cs typeface="Lucida Sans"/>
                </a:rPr>
                <a:t> </a:t>
              </a:r>
              <a:r>
                <a:rPr sz="1200" spc="-40" dirty="0">
                  <a:cs typeface="Lucida Sans"/>
                </a:rPr>
                <a:t>manage</a:t>
              </a:r>
              <a:r>
                <a:rPr sz="1200" spc="-135" dirty="0">
                  <a:cs typeface="Lucida Sans"/>
                </a:rPr>
                <a:t> </a:t>
              </a:r>
              <a:r>
                <a:rPr sz="1200" spc="-45" dirty="0">
                  <a:cs typeface="Lucida Sans"/>
                </a:rPr>
                <a:t>large</a:t>
              </a:r>
              <a:r>
                <a:rPr sz="1200" spc="-135" dirty="0">
                  <a:cs typeface="Lucida Sans"/>
                </a:rPr>
                <a:t> </a:t>
              </a:r>
              <a:r>
                <a:rPr sz="1200" spc="-35" dirty="0">
                  <a:cs typeface="Lucida Sans"/>
                </a:rPr>
                <a:t>document</a:t>
              </a:r>
              <a:r>
                <a:rPr sz="1200" spc="-130" dirty="0">
                  <a:cs typeface="Lucida Sans"/>
                </a:rPr>
                <a:t> </a:t>
              </a:r>
              <a:r>
                <a:rPr sz="1200" spc="-30" dirty="0">
                  <a:cs typeface="Lucida Sans"/>
                </a:rPr>
                <a:t>counts</a:t>
              </a:r>
              <a:endParaRPr sz="1200" dirty="0">
                <a:cs typeface="Lucida Sans"/>
              </a:endParaRPr>
            </a:p>
            <a:p>
              <a:pPr marL="119380" marR="5080" indent="-107314">
                <a:lnSpc>
                  <a:spcPts val="1610"/>
                </a:lnSpc>
                <a:spcBef>
                  <a:spcPts val="140"/>
                </a:spcBef>
                <a:buFont typeface="Arial"/>
                <a:buChar char="•"/>
                <a:tabLst>
                  <a:tab pos="120014" algn="l"/>
                </a:tabLst>
              </a:pPr>
              <a:r>
                <a:rPr sz="1200" spc="-5" dirty="0">
                  <a:cs typeface="Lucida Sans"/>
                </a:rPr>
                <a:t>Access</a:t>
              </a:r>
              <a:r>
                <a:rPr sz="1200" spc="-120" dirty="0">
                  <a:cs typeface="Lucida Sans"/>
                </a:rPr>
                <a:t> </a:t>
              </a:r>
              <a:r>
                <a:rPr sz="1200" spc="-35" dirty="0">
                  <a:cs typeface="Lucida Sans"/>
                </a:rPr>
                <a:t>to</a:t>
              </a:r>
              <a:r>
                <a:rPr sz="1200" spc="-120" dirty="0">
                  <a:cs typeface="Lucida Sans"/>
                </a:rPr>
                <a:t> </a:t>
              </a:r>
              <a:r>
                <a:rPr sz="1200" spc="-35" dirty="0">
                  <a:cs typeface="Lucida Sans"/>
                </a:rPr>
                <a:t>an</a:t>
              </a:r>
              <a:r>
                <a:rPr sz="1200" spc="-125" dirty="0">
                  <a:cs typeface="Lucida Sans"/>
                </a:rPr>
                <a:t> </a:t>
              </a:r>
              <a:r>
                <a:rPr sz="1200" spc="-70" dirty="0">
                  <a:cs typeface="Lucida Sans"/>
                </a:rPr>
                <a:t>Inbox</a:t>
              </a:r>
              <a:r>
                <a:rPr sz="1200" spc="-125" dirty="0">
                  <a:cs typeface="Lucida Sans"/>
                </a:rPr>
                <a:t> </a:t>
              </a:r>
              <a:r>
                <a:rPr sz="1200" spc="-45" dirty="0">
                  <a:cs typeface="Lucida Sans"/>
                </a:rPr>
                <a:t>and</a:t>
              </a:r>
              <a:r>
                <a:rPr sz="1200" spc="-125" dirty="0">
                  <a:cs typeface="Lucida Sans"/>
                </a:rPr>
                <a:t> </a:t>
              </a:r>
              <a:r>
                <a:rPr sz="1200" spc="-65" dirty="0">
                  <a:cs typeface="Lucida Sans"/>
                </a:rPr>
                <a:t>Outbox</a:t>
              </a:r>
              <a:r>
                <a:rPr sz="1200" spc="-125" dirty="0">
                  <a:cs typeface="Lucida Sans"/>
                </a:rPr>
                <a:t> </a:t>
              </a:r>
              <a:r>
                <a:rPr sz="1200" spc="-45" dirty="0">
                  <a:cs typeface="Lucida Sans"/>
                </a:rPr>
                <a:t>for</a:t>
              </a:r>
              <a:r>
                <a:rPr sz="1200" spc="-120" dirty="0">
                  <a:cs typeface="Lucida Sans"/>
                </a:rPr>
                <a:t> </a:t>
              </a:r>
              <a:r>
                <a:rPr sz="1200" spc="-65" dirty="0">
                  <a:cs typeface="Lucida Sans"/>
                </a:rPr>
                <a:t>organizing</a:t>
              </a:r>
              <a:r>
                <a:rPr sz="1200" spc="-125" dirty="0">
                  <a:cs typeface="Lucida Sans"/>
                </a:rPr>
                <a:t> </a:t>
              </a:r>
              <a:r>
                <a:rPr sz="1200" spc="-35" dirty="0">
                  <a:cs typeface="Lucida Sans"/>
                </a:rPr>
                <a:t>your</a:t>
              </a:r>
              <a:r>
                <a:rPr sz="1200" spc="-125" dirty="0">
                  <a:cs typeface="Lucida Sans"/>
                </a:rPr>
                <a:t> </a:t>
              </a:r>
              <a:r>
                <a:rPr sz="1200" spc="-55" dirty="0">
                  <a:cs typeface="Lucida Sans"/>
                </a:rPr>
                <a:t>incoming</a:t>
              </a:r>
              <a:r>
                <a:rPr sz="1200" spc="-125" dirty="0">
                  <a:cs typeface="Lucida Sans"/>
                </a:rPr>
                <a:t> </a:t>
              </a:r>
              <a:r>
                <a:rPr sz="1200" spc="-45" dirty="0">
                  <a:cs typeface="Lucida Sans"/>
                </a:rPr>
                <a:t>and</a:t>
              </a:r>
              <a:r>
                <a:rPr sz="1200" spc="-125" dirty="0">
                  <a:cs typeface="Lucida Sans"/>
                </a:rPr>
                <a:t> </a:t>
              </a:r>
              <a:r>
                <a:rPr sz="1200" spc="-50" dirty="0">
                  <a:cs typeface="Lucida Sans"/>
                </a:rPr>
                <a:t>outcoming</a:t>
              </a:r>
              <a:r>
                <a:rPr sz="1200" spc="-125" dirty="0">
                  <a:cs typeface="Lucida Sans"/>
                </a:rPr>
                <a:t> </a:t>
              </a:r>
              <a:r>
                <a:rPr sz="1200" spc="-35" dirty="0">
                  <a:cs typeface="Lucida Sans"/>
                </a:rPr>
                <a:t>documents</a:t>
              </a:r>
              <a:r>
                <a:rPr sz="1200" spc="-120" dirty="0">
                  <a:cs typeface="Lucida Sans"/>
                </a:rPr>
                <a:t> </a:t>
              </a:r>
              <a:r>
                <a:rPr sz="1200" spc="-45" dirty="0">
                  <a:cs typeface="Lucida Sans"/>
                </a:rPr>
                <a:t>and  </a:t>
              </a:r>
              <a:r>
                <a:rPr sz="1200" spc="-20" dirty="0">
                  <a:cs typeface="Lucida Sans"/>
                </a:rPr>
                <a:t>search </a:t>
              </a:r>
              <a:r>
                <a:rPr sz="1200" spc="-45" dirty="0">
                  <a:cs typeface="Lucida Sans"/>
                </a:rPr>
                <a:t>for</a:t>
              </a:r>
              <a:r>
                <a:rPr sz="1200" spc="-254" dirty="0">
                  <a:cs typeface="Lucida Sans"/>
                </a:rPr>
                <a:t> </a:t>
              </a:r>
              <a:r>
                <a:rPr sz="1200" spc="-35" dirty="0">
                  <a:cs typeface="Lucida Sans"/>
                </a:rPr>
                <a:t>them</a:t>
              </a:r>
              <a:endParaRPr sz="1200" dirty="0">
                <a:cs typeface="Lucida Sans"/>
              </a:endParaRPr>
            </a:p>
          </p:txBody>
        </p:sp>
        <p:sp>
          <p:nvSpPr>
            <p:cNvPr id="19" name="object 18"/>
            <p:cNvSpPr txBox="1"/>
            <p:nvPr/>
          </p:nvSpPr>
          <p:spPr>
            <a:xfrm>
              <a:off x="1260067" y="1894430"/>
              <a:ext cx="1767205" cy="569195"/>
            </a:xfrm>
            <a:prstGeom prst="rect">
              <a:avLst/>
            </a:prstGeom>
          </p:spPr>
          <p:txBody>
            <a:bodyPr vert="horz" wrap="square" lIns="0" tIns="9525" rIns="0" bIns="0" rtlCol="0">
              <a:spAutoFit/>
            </a:bodyPr>
            <a:lstStyle/>
            <a:p>
              <a:pPr marL="12700" marR="5080">
                <a:lnSpc>
                  <a:spcPct val="101400"/>
                </a:lnSpc>
                <a:spcBef>
                  <a:spcPts val="75"/>
                </a:spcBef>
              </a:pPr>
              <a:r>
                <a:rPr sz="1200" spc="-5" dirty="0">
                  <a:cs typeface="Lucida Sans"/>
                </a:rPr>
                <a:t>Document</a:t>
              </a:r>
              <a:r>
                <a:rPr sz="1200" spc="-150" dirty="0">
                  <a:cs typeface="Lucida Sans"/>
                </a:rPr>
                <a:t> </a:t>
              </a:r>
              <a:r>
                <a:rPr sz="1200" spc="-20" dirty="0">
                  <a:cs typeface="Lucida Sans"/>
                </a:rPr>
                <a:t>exchange  </a:t>
              </a:r>
              <a:r>
                <a:rPr sz="1200" spc="10" dirty="0">
                  <a:cs typeface="Lucida Sans"/>
                </a:rPr>
                <a:t>(purchase </a:t>
              </a:r>
              <a:r>
                <a:rPr sz="1200" spc="-15" dirty="0">
                  <a:cs typeface="Lucida Sans"/>
                </a:rPr>
                <a:t>orders,  </a:t>
              </a:r>
              <a:r>
                <a:rPr sz="1200" spc="-5" dirty="0">
                  <a:cs typeface="Lucida Sans"/>
                </a:rPr>
                <a:t>invoices </a:t>
              </a:r>
              <a:r>
                <a:rPr sz="1200" spc="-15" dirty="0">
                  <a:cs typeface="Lucida Sans"/>
                </a:rPr>
                <a:t>and</a:t>
              </a:r>
              <a:r>
                <a:rPr sz="1200" spc="-215" dirty="0">
                  <a:cs typeface="Lucida Sans"/>
                </a:rPr>
                <a:t> </a:t>
              </a:r>
              <a:r>
                <a:rPr sz="1200" spc="10" dirty="0">
                  <a:cs typeface="Lucida Sans"/>
                </a:rPr>
                <a:t>more)</a:t>
              </a:r>
              <a:endParaRPr sz="1200">
                <a:cs typeface="Lucida Sans"/>
              </a:endParaRPr>
            </a:p>
          </p:txBody>
        </p:sp>
        <p:sp>
          <p:nvSpPr>
            <p:cNvPr id="20" name="object 19"/>
            <p:cNvSpPr/>
            <p:nvPr/>
          </p:nvSpPr>
          <p:spPr>
            <a:xfrm>
              <a:off x="512640" y="1913323"/>
              <a:ext cx="531409" cy="531408"/>
            </a:xfrm>
            <a:prstGeom prst="rect">
              <a:avLst/>
            </a:prstGeom>
            <a:blipFill>
              <a:blip r:embed="rId5" cstate="print"/>
              <a:stretch>
                <a:fillRect/>
              </a:stretch>
            </a:blipFill>
          </p:spPr>
          <p:txBody>
            <a:bodyPr wrap="square" lIns="0" tIns="0" rIns="0" bIns="0" rtlCol="0"/>
            <a:lstStyle/>
            <a:p>
              <a:endParaRPr sz="1200"/>
            </a:p>
          </p:txBody>
        </p:sp>
      </p:grpSp>
      <p:sp>
        <p:nvSpPr>
          <p:cNvPr id="21" name="object 20"/>
          <p:cNvSpPr/>
          <p:nvPr/>
        </p:nvSpPr>
        <p:spPr>
          <a:xfrm>
            <a:off x="3625762" y="4445653"/>
            <a:ext cx="3379470" cy="0"/>
          </a:xfrm>
          <a:custGeom>
            <a:avLst/>
            <a:gdLst/>
            <a:ahLst/>
            <a:cxnLst/>
            <a:rect l="l" t="t" r="r" b="b"/>
            <a:pathLst>
              <a:path w="3379470">
                <a:moveTo>
                  <a:pt x="0" y="0"/>
                </a:moveTo>
                <a:lnTo>
                  <a:pt x="3379452" y="1"/>
                </a:lnTo>
              </a:path>
            </a:pathLst>
          </a:custGeom>
          <a:ln w="9525">
            <a:solidFill>
              <a:srgbClr val="CCCCCC"/>
            </a:solidFill>
          </a:ln>
        </p:spPr>
        <p:txBody>
          <a:bodyPr wrap="square" lIns="0" tIns="0" rIns="0" bIns="0" rtlCol="0"/>
          <a:lstStyle/>
          <a:p>
            <a:endParaRPr sz="1200"/>
          </a:p>
        </p:txBody>
      </p:sp>
      <p:sp>
        <p:nvSpPr>
          <p:cNvPr id="24" name="object 23"/>
          <p:cNvSpPr/>
          <p:nvPr/>
        </p:nvSpPr>
        <p:spPr>
          <a:xfrm>
            <a:off x="3625762" y="3677766"/>
            <a:ext cx="3379470" cy="0"/>
          </a:xfrm>
          <a:custGeom>
            <a:avLst/>
            <a:gdLst/>
            <a:ahLst/>
            <a:cxnLst/>
            <a:rect l="l" t="t" r="r" b="b"/>
            <a:pathLst>
              <a:path w="3379470">
                <a:moveTo>
                  <a:pt x="0" y="0"/>
                </a:moveTo>
                <a:lnTo>
                  <a:pt x="3379452" y="1"/>
                </a:lnTo>
              </a:path>
            </a:pathLst>
          </a:custGeom>
          <a:ln w="9525">
            <a:solidFill>
              <a:srgbClr val="CCCCCC"/>
            </a:solidFill>
          </a:ln>
        </p:spPr>
        <p:txBody>
          <a:bodyPr wrap="square" lIns="0" tIns="0" rIns="0" bIns="0" rtlCol="0"/>
          <a:lstStyle/>
          <a:p>
            <a:endParaRPr sz="1200"/>
          </a:p>
        </p:txBody>
      </p:sp>
      <p:grpSp>
        <p:nvGrpSpPr>
          <p:cNvPr id="26" name="Group 25"/>
          <p:cNvGrpSpPr/>
          <p:nvPr/>
        </p:nvGrpSpPr>
        <p:grpSpPr>
          <a:xfrm>
            <a:off x="566993" y="3857056"/>
            <a:ext cx="10139416" cy="409307"/>
            <a:chOff x="566993" y="3549139"/>
            <a:chExt cx="10139416" cy="409307"/>
          </a:xfrm>
        </p:grpSpPr>
        <p:sp>
          <p:nvSpPr>
            <p:cNvPr id="22" name="object 21"/>
            <p:cNvSpPr txBox="1"/>
            <p:nvPr/>
          </p:nvSpPr>
          <p:spPr>
            <a:xfrm>
              <a:off x="1296355" y="3655047"/>
              <a:ext cx="1679575" cy="197490"/>
            </a:xfrm>
            <a:prstGeom prst="rect">
              <a:avLst/>
            </a:prstGeom>
          </p:spPr>
          <p:txBody>
            <a:bodyPr vert="horz" wrap="square" lIns="0" tIns="12700" rIns="0" bIns="0" rtlCol="0">
              <a:spAutoFit/>
            </a:bodyPr>
            <a:lstStyle/>
            <a:p>
              <a:pPr marL="12700">
                <a:lnSpc>
                  <a:spcPct val="100000"/>
                </a:lnSpc>
                <a:spcBef>
                  <a:spcPts val="100"/>
                </a:spcBef>
              </a:pPr>
              <a:r>
                <a:rPr sz="1200" spc="10" dirty="0">
                  <a:cs typeface="Lucida Sans"/>
                </a:rPr>
                <a:t>Electronic</a:t>
              </a:r>
              <a:r>
                <a:rPr sz="1200" spc="-114" dirty="0">
                  <a:cs typeface="Lucida Sans"/>
                </a:rPr>
                <a:t> </a:t>
              </a:r>
              <a:r>
                <a:rPr sz="1200" spc="-5" dirty="0">
                  <a:cs typeface="Lucida Sans"/>
                </a:rPr>
                <a:t>Catalogs</a:t>
              </a:r>
              <a:endParaRPr sz="1200">
                <a:cs typeface="Lucida Sans"/>
              </a:endParaRPr>
            </a:p>
          </p:txBody>
        </p:sp>
        <p:sp>
          <p:nvSpPr>
            <p:cNvPr id="23" name="object 22"/>
            <p:cNvSpPr txBox="1"/>
            <p:nvPr/>
          </p:nvSpPr>
          <p:spPr>
            <a:xfrm>
              <a:off x="3629969" y="3562714"/>
              <a:ext cx="7076440" cy="382156"/>
            </a:xfrm>
            <a:prstGeom prst="rect">
              <a:avLst/>
            </a:prstGeom>
          </p:spPr>
          <p:txBody>
            <a:bodyPr vert="horz" wrap="square" lIns="0" tIns="12700" rIns="0" bIns="0" rtlCol="0">
              <a:spAutoFit/>
            </a:bodyPr>
            <a:lstStyle/>
            <a:p>
              <a:pPr marL="119380" marR="5080" indent="-107314">
                <a:lnSpc>
                  <a:spcPct val="100000"/>
                </a:lnSpc>
                <a:spcBef>
                  <a:spcPts val="100"/>
                </a:spcBef>
                <a:buFont typeface="Arial"/>
                <a:buChar char="•"/>
                <a:tabLst>
                  <a:tab pos="120014" algn="l"/>
                </a:tabLst>
              </a:pPr>
              <a:r>
                <a:rPr sz="1200" spc="-15" dirty="0">
                  <a:cs typeface="Lucida Sans"/>
                </a:rPr>
                <a:t>Create</a:t>
              </a:r>
              <a:r>
                <a:rPr sz="1200" spc="-130" dirty="0">
                  <a:cs typeface="Lucida Sans"/>
                </a:rPr>
                <a:t> </a:t>
              </a:r>
              <a:r>
                <a:rPr sz="1200" spc="-45" dirty="0">
                  <a:cs typeface="Lucida Sans"/>
                </a:rPr>
                <a:t>and</a:t>
              </a:r>
              <a:r>
                <a:rPr sz="1200" spc="-130" dirty="0">
                  <a:cs typeface="Lucida Sans"/>
                </a:rPr>
                <a:t> </a:t>
              </a:r>
              <a:r>
                <a:rPr sz="1200" spc="-55" dirty="0">
                  <a:cs typeface="Lucida Sans"/>
                </a:rPr>
                <a:t>publish</a:t>
              </a:r>
              <a:r>
                <a:rPr sz="1200" spc="-130" dirty="0">
                  <a:cs typeface="Lucida Sans"/>
                </a:rPr>
                <a:t> </a:t>
              </a:r>
              <a:r>
                <a:rPr sz="1200" spc="-30" dirty="0">
                  <a:cs typeface="Lucida Sans"/>
                </a:rPr>
                <a:t>electronic</a:t>
              </a:r>
              <a:r>
                <a:rPr sz="1200" spc="-140" dirty="0">
                  <a:cs typeface="Lucida Sans"/>
                </a:rPr>
                <a:t> </a:t>
              </a:r>
              <a:r>
                <a:rPr sz="1200" spc="-30" dirty="0">
                  <a:cs typeface="Lucida Sans"/>
                </a:rPr>
                <a:t>catalogs</a:t>
              </a:r>
              <a:r>
                <a:rPr sz="1200" spc="-125" dirty="0">
                  <a:cs typeface="Lucida Sans"/>
                </a:rPr>
                <a:t> </a:t>
              </a:r>
              <a:r>
                <a:rPr sz="1200" spc="-35" dirty="0">
                  <a:cs typeface="Lucida Sans"/>
                </a:rPr>
                <a:t>to</a:t>
              </a:r>
              <a:r>
                <a:rPr sz="1200" spc="-125" dirty="0">
                  <a:cs typeface="Lucida Sans"/>
                </a:rPr>
                <a:t> </a:t>
              </a:r>
              <a:r>
                <a:rPr sz="1200" spc="-35" dirty="0">
                  <a:cs typeface="Lucida Sans"/>
                </a:rPr>
                <a:t>enhance</a:t>
              </a:r>
              <a:r>
                <a:rPr sz="1200" spc="-125" dirty="0">
                  <a:cs typeface="Lucida Sans"/>
                </a:rPr>
                <a:t> </a:t>
              </a:r>
              <a:r>
                <a:rPr sz="1200" spc="35" dirty="0">
                  <a:cs typeface="Lucida Sans"/>
                </a:rPr>
                <a:t>PO</a:t>
              </a:r>
              <a:r>
                <a:rPr sz="1200" spc="-130" dirty="0">
                  <a:cs typeface="Lucida Sans"/>
                </a:rPr>
                <a:t> </a:t>
              </a:r>
              <a:r>
                <a:rPr sz="1200" spc="-15" dirty="0">
                  <a:cs typeface="Lucida Sans"/>
                </a:rPr>
                <a:t>accuracy,</a:t>
              </a:r>
              <a:r>
                <a:rPr sz="1200" spc="-130" dirty="0">
                  <a:cs typeface="Lucida Sans"/>
                </a:rPr>
                <a:t> </a:t>
              </a:r>
              <a:r>
                <a:rPr sz="1200" spc="-40" dirty="0">
                  <a:cs typeface="Lucida Sans"/>
                </a:rPr>
                <a:t>or</a:t>
              </a:r>
              <a:r>
                <a:rPr sz="1200" spc="-130" dirty="0">
                  <a:cs typeface="Lucida Sans"/>
                </a:rPr>
                <a:t> </a:t>
              </a:r>
              <a:r>
                <a:rPr sz="1200" spc="-70" dirty="0">
                  <a:cs typeface="Lucida Sans"/>
                </a:rPr>
                <a:t>link</a:t>
              </a:r>
              <a:r>
                <a:rPr sz="1200" spc="-130" dirty="0">
                  <a:cs typeface="Lucida Sans"/>
                </a:rPr>
                <a:t> </a:t>
              </a:r>
              <a:r>
                <a:rPr sz="1200" spc="-35" dirty="0">
                  <a:cs typeface="Lucida Sans"/>
                </a:rPr>
                <a:t>your</a:t>
              </a:r>
              <a:r>
                <a:rPr sz="1200" spc="-130" dirty="0">
                  <a:cs typeface="Lucida Sans"/>
                </a:rPr>
                <a:t> </a:t>
              </a:r>
              <a:r>
                <a:rPr sz="1200" spc="-30" dirty="0">
                  <a:cs typeface="Lucida Sans"/>
                </a:rPr>
                <a:t>current</a:t>
              </a:r>
              <a:r>
                <a:rPr sz="1200" spc="-120" dirty="0">
                  <a:cs typeface="Lucida Sans"/>
                </a:rPr>
                <a:t> </a:t>
              </a:r>
              <a:r>
                <a:rPr sz="1200" spc="10" dirty="0">
                  <a:cs typeface="Lucida Sans"/>
                </a:rPr>
                <a:t>e-  </a:t>
              </a:r>
              <a:r>
                <a:rPr sz="1200" spc="-45" dirty="0">
                  <a:cs typeface="Lucida Sans"/>
                </a:rPr>
                <a:t>shop</a:t>
              </a:r>
              <a:r>
                <a:rPr sz="1200" spc="-140" dirty="0">
                  <a:cs typeface="Lucida Sans"/>
                </a:rPr>
                <a:t> </a:t>
              </a:r>
              <a:r>
                <a:rPr sz="1200" spc="-35" dirty="0">
                  <a:cs typeface="Lucida Sans"/>
                </a:rPr>
                <a:t>to</a:t>
              </a:r>
              <a:r>
                <a:rPr sz="1200" spc="-135" dirty="0">
                  <a:cs typeface="Lucida Sans"/>
                </a:rPr>
                <a:t> </a:t>
              </a:r>
              <a:r>
                <a:rPr sz="1200" spc="-35" dirty="0">
                  <a:cs typeface="Lucida Sans"/>
                </a:rPr>
                <a:t>your</a:t>
              </a:r>
              <a:r>
                <a:rPr sz="1200" spc="-135" dirty="0">
                  <a:cs typeface="Lucida Sans"/>
                </a:rPr>
                <a:t> </a:t>
              </a:r>
              <a:r>
                <a:rPr sz="1200" spc="-40" dirty="0">
                  <a:cs typeface="Lucida Sans"/>
                </a:rPr>
                <a:t>Ariba</a:t>
              </a:r>
              <a:r>
                <a:rPr sz="1200" spc="-135" dirty="0">
                  <a:cs typeface="Lucida Sans"/>
                </a:rPr>
                <a:t> </a:t>
              </a:r>
              <a:r>
                <a:rPr sz="1200" spc="-35" dirty="0">
                  <a:cs typeface="Lucida Sans"/>
                </a:rPr>
                <a:t>Network</a:t>
              </a:r>
              <a:r>
                <a:rPr sz="1200" spc="-135" dirty="0">
                  <a:cs typeface="Lucida Sans"/>
                </a:rPr>
                <a:t> </a:t>
              </a:r>
              <a:r>
                <a:rPr sz="1200" spc="-25" dirty="0">
                  <a:cs typeface="Lucida Sans"/>
                </a:rPr>
                <a:t>account</a:t>
              </a:r>
              <a:endParaRPr sz="1200">
                <a:cs typeface="Lucida Sans"/>
              </a:endParaRPr>
            </a:p>
          </p:txBody>
        </p:sp>
        <p:sp>
          <p:nvSpPr>
            <p:cNvPr id="25" name="object 24"/>
            <p:cNvSpPr/>
            <p:nvPr/>
          </p:nvSpPr>
          <p:spPr>
            <a:xfrm>
              <a:off x="566993" y="3549139"/>
              <a:ext cx="407184" cy="409307"/>
            </a:xfrm>
            <a:prstGeom prst="rect">
              <a:avLst/>
            </a:prstGeom>
            <a:blipFill>
              <a:blip r:embed="rId6" cstate="print"/>
              <a:stretch>
                <a:fillRect/>
              </a:stretch>
            </a:blipFill>
          </p:spPr>
          <p:txBody>
            <a:bodyPr wrap="square" lIns="0" tIns="0" rIns="0" bIns="0" rtlCol="0"/>
            <a:lstStyle/>
            <a:p>
              <a:endParaRPr sz="1200"/>
            </a:p>
          </p:txBody>
        </p:sp>
      </p:grpSp>
    </p:spTree>
    <p:extLst>
      <p:ext uri="{BB962C8B-B14F-4D97-AF65-F5344CB8AC3E}">
        <p14:creationId xmlns:p14="http://schemas.microsoft.com/office/powerpoint/2010/main" val="1624043383"/>
      </p:ext>
    </p:extLst>
  </p:cSld>
  <p:clrMapOvr>
    <a:masterClrMapping/>
  </p:clrMapOvr>
  <p:transition>
    <p:fade/>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6" name="Rectangle 5"/>
          <p:cNvSpPr/>
          <p:nvPr/>
        </p:nvSpPr>
        <p:spPr bwMode="gray">
          <a:xfrm>
            <a:off x="0" y="5221420"/>
            <a:ext cx="12192000" cy="640080"/>
          </a:xfrm>
          <a:prstGeom prst="rect">
            <a:avLst/>
          </a:prstGeom>
          <a:solidFill>
            <a:schemeClr val="accent4"/>
          </a:solidFill>
          <a:ln w="19050" algn="ctr">
            <a:solidFill>
              <a:schemeClr val="accent4"/>
            </a:solidFill>
            <a:miter lim="800000"/>
            <a:headEnd/>
            <a:tailEnd/>
          </a:ln>
        </p:spPr>
        <p:txBody>
          <a:bodyPr wrap="square" lIns="1920240" tIns="88900" rIns="88900" bIns="88900" rtlCol="0" anchor="ctr"/>
          <a:lstStyle/>
          <a:p>
            <a:pPr defTabSz="1219170">
              <a:lnSpc>
                <a:spcPct val="106000"/>
              </a:lnSpc>
            </a:pPr>
            <a:r>
              <a:rPr lang="cs-CZ" b="1" kern="0" dirty="0">
                <a:solidFill>
                  <a:prstClr val="white"/>
                </a:solidFill>
              </a:rPr>
              <a:t>Set Up Your Account</a:t>
            </a:r>
            <a:endParaRPr lang="en-US" b="1" kern="0" dirty="0">
              <a:solidFill>
                <a:prstClr val="white"/>
              </a:solidFill>
            </a:endParaRPr>
          </a:p>
        </p:txBody>
      </p:sp>
      <p:sp>
        <p:nvSpPr>
          <p:cNvPr id="5" name="Oval 4"/>
          <p:cNvSpPr/>
          <p:nvPr/>
        </p:nvSpPr>
        <p:spPr bwMode="gray">
          <a:xfrm>
            <a:off x="431222" y="4947100"/>
            <a:ext cx="1188720" cy="1188720"/>
          </a:xfrm>
          <a:prstGeom prst="ellipse">
            <a:avLst/>
          </a:prstGeom>
          <a:solidFill>
            <a:sysClr val="window" lastClr="FFFFFF"/>
          </a:solidFill>
          <a:ln w="76200" algn="ctr">
            <a:solidFill>
              <a:srgbClr val="0E326E"/>
            </a:solidFill>
            <a:miter lim="800000"/>
            <a:headEnd/>
            <a:tailEnd/>
          </a:ln>
        </p:spPr>
        <p:txBody>
          <a:bodyPr wrap="square" lIns="88900" tIns="88900" rIns="88900" bIns="88900" rtlCol="0" anchor="ctr"/>
          <a:lstStyle/>
          <a:p>
            <a:pPr marL="0" marR="0" lvl="0" indent="0" algn="ctr" defTabSz="1219170" eaLnBrk="1" fontAlgn="auto" latinLnBrk="0" hangingPunct="1">
              <a:lnSpc>
                <a:spcPct val="100000"/>
              </a:lnSpc>
              <a:spcBef>
                <a:spcPts val="600"/>
              </a:spcBef>
              <a:spcAft>
                <a:spcPts val="0"/>
              </a:spcAft>
              <a:buClrTx/>
              <a:buSzPct val="100000"/>
              <a:buFontTx/>
              <a:buNone/>
              <a:tabLst/>
              <a:defRPr/>
            </a:pPr>
            <a:r>
              <a:rPr lang="en-US" sz="2800" b="1" kern="0" dirty="0">
                <a:solidFill>
                  <a:srgbClr val="0E326E"/>
                </a:solidFill>
                <a:latin typeface="Verdana"/>
              </a:rPr>
              <a:t>02</a:t>
            </a:r>
            <a:endParaRPr kumimoji="0" lang="en-US" sz="2800" b="1" i="0" u="none" strike="noStrike" kern="0" cap="none" spc="0" normalizeH="0" baseline="0" noProof="0" dirty="0">
              <a:ln>
                <a:noFill/>
              </a:ln>
              <a:solidFill>
                <a:srgbClr val="0E326E"/>
              </a:solidFill>
              <a:effectLst/>
              <a:uLnTx/>
              <a:uFillTx/>
              <a:latin typeface="Verdana"/>
            </a:endParaRPr>
          </a:p>
        </p:txBody>
      </p:sp>
    </p:spTree>
    <p:extLst>
      <p:ext uri="{BB962C8B-B14F-4D97-AF65-F5344CB8AC3E}">
        <p14:creationId xmlns:p14="http://schemas.microsoft.com/office/powerpoint/2010/main" val="202718900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bwMode="gray">
          <a:xfrm>
            <a:off x="7648786" y="1610160"/>
            <a:ext cx="478680" cy="102503"/>
          </a:xfrm>
          <a:prstGeom prst="rect">
            <a:avLst/>
          </a:prstGeom>
          <a:solidFill>
            <a:srgbClr val="F5F5F5"/>
          </a:solidFill>
          <a:ln w="6350" algn="ctr">
            <a:noFill/>
            <a:miter lim="800000"/>
            <a:headEnd/>
            <a:tailEnd/>
          </a:ln>
        </p:spPr>
        <p:txBody>
          <a:bodyPr lIns="90000" tIns="72000" rIns="90000" bIns="72000" rtlCol="0" anchor="ctr"/>
          <a:lstStyle/>
          <a:p>
            <a:pPr algn="ctr" fontAlgn="base">
              <a:spcBef>
                <a:spcPct val="50000"/>
              </a:spcBef>
              <a:spcAft>
                <a:spcPct val="0"/>
              </a:spcAft>
              <a:buClr>
                <a:srgbClr val="F0AB00"/>
              </a:buClr>
              <a:buSzPct val="80000"/>
            </a:pPr>
            <a:endParaRPr lang="en-US" kern="0" dirty="0">
              <a:ea typeface="Arial Unicode MS" pitchFamily="34" charset="-128"/>
              <a:cs typeface="Arial Unicode MS" pitchFamily="34" charset="-128"/>
            </a:endParaRPr>
          </a:p>
        </p:txBody>
      </p:sp>
      <p:sp>
        <p:nvSpPr>
          <p:cNvPr id="13" name="Text Placeholder 2"/>
          <p:cNvSpPr>
            <a:spLocks noGrp="1"/>
          </p:cNvSpPr>
          <p:nvPr>
            <p:ph type="body" sz="quarter" idx="10"/>
          </p:nvPr>
        </p:nvSpPr>
        <p:spPr>
          <a:xfrm>
            <a:off x="431999" y="1691999"/>
            <a:ext cx="4607495" cy="4392000"/>
          </a:xfrm>
        </p:spPr>
        <p:txBody>
          <a:bodyPr/>
          <a:lstStyle/>
          <a:p>
            <a:pPr marL="342900" indent="-342900">
              <a:buSzPct val="120000"/>
              <a:buFont typeface="+mj-lt"/>
              <a:buAutoNum type="arabicPeriod"/>
            </a:pPr>
            <a:r>
              <a:rPr lang="en-US" sz="1400" dirty="0"/>
              <a:t>Select Company Profile from the Company Settings dropdown menu.</a:t>
            </a:r>
          </a:p>
          <a:p>
            <a:pPr marL="342900" indent="-342900">
              <a:buSzPct val="120000"/>
              <a:buFont typeface="+mj-lt"/>
              <a:buAutoNum type="arabicPeriod"/>
            </a:pPr>
            <a:r>
              <a:rPr lang="en-US" sz="1400" dirty="0"/>
              <a:t>Complete all suggested fields within the tabs to best represent your company.</a:t>
            </a:r>
          </a:p>
          <a:p>
            <a:pPr marL="342900" indent="-342900">
              <a:buSzPct val="120000"/>
              <a:buFont typeface="+mj-lt"/>
              <a:buAutoNum type="arabicPeriod"/>
            </a:pPr>
            <a:r>
              <a:rPr lang="en-US" sz="1400" dirty="0"/>
              <a:t>Fill the Public Profile Completeness meter to 100% by filling in the information listed below it.</a:t>
            </a:r>
          </a:p>
          <a:p>
            <a:pPr>
              <a:buSzPct val="120000"/>
            </a:pPr>
            <a:r>
              <a:rPr lang="en-US" sz="1400" dirty="0"/>
              <a:t>Note: The more complete a profile, the higher the likelihood of increasing business with existing and prospective customers.</a:t>
            </a:r>
          </a:p>
        </p:txBody>
      </p:sp>
      <p:grpSp>
        <p:nvGrpSpPr>
          <p:cNvPr id="7" name="Group 6"/>
          <p:cNvGrpSpPr/>
          <p:nvPr/>
        </p:nvGrpSpPr>
        <p:grpSpPr>
          <a:xfrm>
            <a:off x="5310839" y="2836969"/>
            <a:ext cx="5144549" cy="3570943"/>
            <a:chOff x="3786838" y="2836968"/>
            <a:chExt cx="5144549" cy="3570943"/>
          </a:xfrm>
        </p:grpSpPr>
        <p:pic>
          <p:nvPicPr>
            <p:cNvPr id="15" name="Picture 14"/>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3786838" y="2836968"/>
              <a:ext cx="5144549" cy="3570943"/>
            </a:xfrm>
            <a:prstGeom prst="rect">
              <a:avLst/>
            </a:prstGeom>
            <a:ln>
              <a:solidFill>
                <a:srgbClr val="666666"/>
              </a:solidFill>
            </a:ln>
          </p:spPr>
        </p:pic>
        <p:sp>
          <p:nvSpPr>
            <p:cNvPr id="5" name="Rectangle 4"/>
            <p:cNvSpPr/>
            <p:nvPr/>
          </p:nvSpPr>
          <p:spPr bwMode="gray">
            <a:xfrm>
              <a:off x="5302293" y="4271291"/>
              <a:ext cx="245476" cy="85917"/>
            </a:xfrm>
            <a:prstGeom prst="rect">
              <a:avLst/>
            </a:prstGeom>
            <a:solidFill>
              <a:srgbClr val="FFFFFF"/>
            </a:solidFill>
            <a:ln w="6350" algn="ctr">
              <a:noFill/>
              <a:miter lim="800000"/>
              <a:headEnd/>
              <a:tailEnd/>
            </a:ln>
          </p:spPr>
          <p:txBody>
            <a:bodyPr lIns="90000" tIns="72000" rIns="90000" bIns="72000" rtlCol="0" anchor="ctr"/>
            <a:lstStyle/>
            <a:p>
              <a:pPr algn="ctr" fontAlgn="base">
                <a:spcBef>
                  <a:spcPct val="50000"/>
                </a:spcBef>
                <a:spcAft>
                  <a:spcPct val="0"/>
                </a:spcAft>
                <a:buClr>
                  <a:srgbClr val="F0AB00"/>
                </a:buClr>
                <a:buSzPct val="80000"/>
              </a:pPr>
              <a:endParaRPr lang="en-US" kern="0" dirty="0">
                <a:ea typeface="Arial Unicode MS" pitchFamily="34" charset="-128"/>
                <a:cs typeface="Arial Unicode MS" pitchFamily="34" charset="-128"/>
              </a:endParaRPr>
            </a:p>
          </p:txBody>
        </p:sp>
      </p:grpSp>
      <p:pic>
        <p:nvPicPr>
          <p:cNvPr id="19" name="Picture 18">
            <a:extLst>
              <a:ext uri="{FF2B5EF4-FFF2-40B4-BE49-F238E27FC236}">
                <a16:creationId xmlns:a16="http://schemas.microsoft.com/office/drawing/2014/main" id="{FCBF366D-CED3-4220-854D-AA21A5B71279}"/>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5280430" y="1261357"/>
            <a:ext cx="2606101" cy="1449187"/>
          </a:xfrm>
          <a:prstGeom prst="rect">
            <a:avLst/>
          </a:prstGeom>
          <a:ln>
            <a:solidFill>
              <a:schemeClr val="tx1"/>
            </a:solidFill>
          </a:ln>
        </p:spPr>
      </p:pic>
      <p:sp>
        <p:nvSpPr>
          <p:cNvPr id="20" name="Rectangle 19">
            <a:extLst>
              <a:ext uri="{FF2B5EF4-FFF2-40B4-BE49-F238E27FC236}">
                <a16:creationId xmlns:a16="http://schemas.microsoft.com/office/drawing/2014/main" id="{E5B6E2C2-2358-48C8-9472-EB3DF88C189A}"/>
              </a:ext>
            </a:extLst>
          </p:cNvPr>
          <p:cNvSpPr/>
          <p:nvPr/>
        </p:nvSpPr>
        <p:spPr bwMode="gray">
          <a:xfrm>
            <a:off x="5092947" y="1832569"/>
            <a:ext cx="1422243" cy="249379"/>
          </a:xfrm>
          <a:prstGeom prst="rect">
            <a:avLst/>
          </a:prstGeom>
          <a:noFill/>
          <a:ln w="19050" algn="ctr">
            <a:solidFill>
              <a:schemeClr val="accent1"/>
            </a:solidFill>
            <a:miter lim="800000"/>
            <a:headEnd/>
            <a:tailEnd/>
          </a:ln>
        </p:spPr>
        <p:txBody>
          <a:bodyPr lIns="90000" tIns="72000" rIns="90000" bIns="72000" rtlCol="0" anchor="ctr"/>
          <a:lstStyle/>
          <a:p>
            <a:pPr algn="ctr" fontAlgn="base">
              <a:spcBef>
                <a:spcPct val="50000"/>
              </a:spcBef>
              <a:spcAft>
                <a:spcPct val="0"/>
              </a:spcAft>
              <a:buClr>
                <a:srgbClr val="F0AB00"/>
              </a:buClr>
              <a:buSzPct val="80000"/>
            </a:pPr>
            <a:endParaRPr lang="en-US" kern="0" dirty="0">
              <a:ea typeface="Arial Unicode MS" pitchFamily="34" charset="-128"/>
              <a:cs typeface="Arial Unicode MS" pitchFamily="34" charset="-128"/>
            </a:endParaRPr>
          </a:p>
        </p:txBody>
      </p:sp>
      <p:cxnSp>
        <p:nvCxnSpPr>
          <p:cNvPr id="21" name="Straight Arrow Connector 20">
            <a:extLst>
              <a:ext uri="{FF2B5EF4-FFF2-40B4-BE49-F238E27FC236}">
                <a16:creationId xmlns:a16="http://schemas.microsoft.com/office/drawing/2014/main" id="{26976953-56AB-4435-B367-94B99788A6B5}"/>
              </a:ext>
            </a:extLst>
          </p:cNvPr>
          <p:cNvCxnSpPr>
            <a:cxnSpLocks/>
          </p:cNvCxnSpPr>
          <p:nvPr/>
        </p:nvCxnSpPr>
        <p:spPr>
          <a:xfrm>
            <a:off x="5812019" y="2090613"/>
            <a:ext cx="419189" cy="801287"/>
          </a:xfrm>
          <a:prstGeom prst="straightConnector1">
            <a:avLst/>
          </a:prstGeom>
          <a:ln w="28575">
            <a:solidFill>
              <a:schemeClr val="accent1"/>
            </a:solidFill>
            <a:tailEnd type="triangle"/>
          </a:ln>
        </p:spPr>
        <p:style>
          <a:lnRef idx="1">
            <a:schemeClr val="accent1"/>
          </a:lnRef>
          <a:fillRef idx="0">
            <a:schemeClr val="accent1"/>
          </a:fillRef>
          <a:effectRef idx="0">
            <a:schemeClr val="accent1"/>
          </a:effectRef>
          <a:fontRef idx="minor">
            <a:schemeClr val="tx1"/>
          </a:fontRef>
        </p:style>
      </p:cxnSp>
      <p:sp>
        <p:nvSpPr>
          <p:cNvPr id="4" name="Rectangle 3">
            <a:extLst>
              <a:ext uri="{FF2B5EF4-FFF2-40B4-BE49-F238E27FC236}">
                <a16:creationId xmlns:a16="http://schemas.microsoft.com/office/drawing/2014/main" id="{0D77DC34-5349-40B2-AC7F-6036D29D086F}"/>
              </a:ext>
            </a:extLst>
          </p:cNvPr>
          <p:cNvSpPr/>
          <p:nvPr/>
        </p:nvSpPr>
        <p:spPr bwMode="gray">
          <a:xfrm>
            <a:off x="1116531" y="5072514"/>
            <a:ext cx="3976416" cy="756000"/>
          </a:xfrm>
          <a:prstGeom prst="rect">
            <a:avLst/>
          </a:prstGeom>
          <a:noFill/>
          <a:ln w="19050" algn="ctr">
            <a:noFill/>
            <a:miter lim="800000"/>
            <a:headEnd/>
            <a:tailEnd/>
          </a:ln>
        </p:spPr>
        <p:txBody>
          <a:bodyPr wrap="square" lIns="88900" tIns="88900" rIns="88900" bIns="88900" rtlCol="0" anchor="ctr"/>
          <a:lstStyle/>
          <a:p>
            <a:pPr algn="ctr">
              <a:lnSpc>
                <a:spcPct val="106000"/>
              </a:lnSpc>
              <a:buFont typeface="Wingdings 2" pitchFamily="18" charset="2"/>
              <a:buNone/>
            </a:pPr>
            <a:endParaRPr lang="en-US" sz="1600" b="1" dirty="0">
              <a:solidFill>
                <a:schemeClr val="bg1"/>
              </a:solidFill>
            </a:endParaRPr>
          </a:p>
        </p:txBody>
      </p:sp>
      <p:sp>
        <p:nvSpPr>
          <p:cNvPr id="6" name="Rectangle 5">
            <a:extLst>
              <a:ext uri="{FF2B5EF4-FFF2-40B4-BE49-F238E27FC236}">
                <a16:creationId xmlns:a16="http://schemas.microsoft.com/office/drawing/2014/main" id="{4242A99C-D34B-4CB0-AA6C-8D99D625CB54}"/>
              </a:ext>
            </a:extLst>
          </p:cNvPr>
          <p:cNvSpPr/>
          <p:nvPr/>
        </p:nvSpPr>
        <p:spPr bwMode="gray">
          <a:xfrm>
            <a:off x="5371739" y="6418064"/>
            <a:ext cx="5022747" cy="231871"/>
          </a:xfrm>
          <a:prstGeom prst="rect">
            <a:avLst/>
          </a:prstGeom>
          <a:noFill/>
          <a:ln w="19050" algn="ctr">
            <a:solidFill>
              <a:schemeClr val="tx1"/>
            </a:solidFill>
            <a:miter lim="800000"/>
            <a:headEnd/>
            <a:tailEnd/>
          </a:ln>
        </p:spPr>
        <p:txBody>
          <a:bodyPr wrap="square" lIns="88900" tIns="88900" rIns="88900" bIns="88900" rtlCol="0" anchor="ctr"/>
          <a:lstStyle/>
          <a:p>
            <a:pPr algn="ctr">
              <a:lnSpc>
                <a:spcPct val="106000"/>
              </a:lnSpc>
              <a:buFont typeface="Wingdings 2" pitchFamily="18" charset="2"/>
              <a:buNone/>
            </a:pPr>
            <a:r>
              <a:rPr lang="en-US" sz="800" b="1" dirty="0"/>
              <a:t>NOTE: Screens remain the same for both Standard and Enterprise Account.</a:t>
            </a:r>
          </a:p>
        </p:txBody>
      </p:sp>
      <p:sp>
        <p:nvSpPr>
          <p:cNvPr id="16" name="Title 5">
            <a:extLst>
              <a:ext uri="{FF2B5EF4-FFF2-40B4-BE49-F238E27FC236}">
                <a16:creationId xmlns:a16="http://schemas.microsoft.com/office/drawing/2014/main" id="{8729A1C9-1EE0-45FD-BA18-8C10EF1237A6}"/>
              </a:ext>
            </a:extLst>
          </p:cNvPr>
          <p:cNvSpPr txBox="1">
            <a:spLocks/>
          </p:cNvSpPr>
          <p:nvPr/>
        </p:nvSpPr>
        <p:spPr bwMode="gray">
          <a:xfrm>
            <a:off x="469900" y="402587"/>
            <a:ext cx="11252200" cy="334102"/>
          </a:xfrm>
          <a:prstGeom prst="rect">
            <a:avLst/>
          </a:prstGeom>
        </p:spPr>
        <p:txBody>
          <a:bodyPr vert="horz" lIns="0" tIns="0" rIns="0" bIns="0" rtlCol="0" anchor="t" anchorCtr="0">
            <a:noAutofit/>
          </a:bodyPr>
          <a:lstStyle>
            <a:lvl1pPr algn="l" defTabSz="1219170" rtl="0" eaLnBrk="1" latinLnBrk="0" hangingPunct="1">
              <a:spcBef>
                <a:spcPct val="0"/>
              </a:spcBef>
              <a:buNone/>
              <a:defRPr sz="2000" kern="1200">
                <a:solidFill>
                  <a:schemeClr val="tx1"/>
                </a:solidFill>
                <a:latin typeface="+mj-lt"/>
                <a:ea typeface="+mj-ea"/>
                <a:cs typeface="+mj-cs"/>
              </a:defRPr>
            </a:lvl1pPr>
          </a:lstStyle>
          <a:p>
            <a:r>
              <a:rPr lang="en-US" dirty="0"/>
              <a:t>Complete Your Profile</a:t>
            </a:r>
            <a:endParaRPr lang="en-US" b="1" dirty="0">
              <a:solidFill>
                <a:schemeClr val="accent4"/>
              </a:solidFill>
            </a:endParaRPr>
          </a:p>
        </p:txBody>
      </p:sp>
    </p:spTree>
    <p:extLst>
      <p:ext uri="{BB962C8B-B14F-4D97-AF65-F5344CB8AC3E}">
        <p14:creationId xmlns:p14="http://schemas.microsoft.com/office/powerpoint/2010/main" val="3612734089"/>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quarter" idx="10"/>
          </p:nvPr>
        </p:nvSpPr>
        <p:spPr>
          <a:xfrm>
            <a:off x="469900" y="1094737"/>
            <a:ext cx="11252200" cy="518981"/>
          </a:xfrm>
          <a:noFill/>
        </p:spPr>
        <p:txBody>
          <a:bodyPr vert="horz" lIns="91440" tIns="91440" rIns="91440" bIns="182880" rtlCol="0" anchor="ctr">
            <a:noAutofit/>
          </a:bodyPr>
          <a:lstStyle/>
          <a:p>
            <a:r>
              <a:rPr lang="en-US" sz="1400" dirty="0"/>
              <a:t>The Network Notifications section indicates which system notifications you would like to receive and allows you to designate which email addresses you would like to send them to.</a:t>
            </a:r>
            <a:endParaRPr lang="en-US" sz="1400" dirty="0">
              <a:solidFill>
                <a:schemeClr val="accent2"/>
              </a:solidFill>
            </a:endParaRPr>
          </a:p>
        </p:txBody>
      </p:sp>
      <p:sp>
        <p:nvSpPr>
          <p:cNvPr id="2" name="Title 1"/>
          <p:cNvSpPr>
            <a:spLocks noGrp="1"/>
          </p:cNvSpPr>
          <p:nvPr>
            <p:ph type="title"/>
          </p:nvPr>
        </p:nvSpPr>
        <p:spPr/>
        <p:txBody>
          <a:bodyPr/>
          <a:lstStyle/>
          <a:p>
            <a:r>
              <a:rPr lang="en-US" dirty="0"/>
              <a:t>Configure Your Email Notifications</a:t>
            </a:r>
          </a:p>
        </p:txBody>
      </p:sp>
      <p:grpSp>
        <p:nvGrpSpPr>
          <p:cNvPr id="8" name="Group 7"/>
          <p:cNvGrpSpPr/>
          <p:nvPr/>
        </p:nvGrpSpPr>
        <p:grpSpPr>
          <a:xfrm>
            <a:off x="6441682" y="1747266"/>
            <a:ext cx="5280418" cy="3195446"/>
            <a:chOff x="3830611" y="2245745"/>
            <a:chExt cx="5280418" cy="3195446"/>
          </a:xfrm>
        </p:grpSpPr>
        <p:pic>
          <p:nvPicPr>
            <p:cNvPr id="5" name="Picture 4"/>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3830611" y="2245745"/>
              <a:ext cx="5280418" cy="3195446"/>
            </a:xfrm>
            <a:prstGeom prst="rect">
              <a:avLst/>
            </a:prstGeom>
            <a:ln>
              <a:solidFill>
                <a:schemeClr val="tx1"/>
              </a:solidFill>
            </a:ln>
            <a:effectLst/>
          </p:spPr>
        </p:pic>
        <p:sp>
          <p:nvSpPr>
            <p:cNvPr id="13" name="Oval 12"/>
            <p:cNvSpPr/>
            <p:nvPr/>
          </p:nvSpPr>
          <p:spPr bwMode="gray">
            <a:xfrm>
              <a:off x="5345991" y="2398006"/>
              <a:ext cx="220267" cy="219075"/>
            </a:xfrm>
            <a:prstGeom prst="ellipse">
              <a:avLst/>
            </a:prstGeom>
            <a:solidFill>
              <a:schemeClr val="accent1"/>
            </a:solidFill>
            <a:ln w="6350" algn="ctr">
              <a:solidFill>
                <a:schemeClr val="tx1"/>
              </a:solidFill>
              <a:miter lim="800000"/>
              <a:headEnd/>
              <a:tailEnd/>
            </a:ln>
          </p:spPr>
          <p:txBody>
            <a:bodyPr lIns="90000" tIns="72000" rIns="90000" bIns="72000" rtlCol="0" anchor="ctr"/>
            <a:lstStyle/>
            <a:p>
              <a:pPr algn="ctr" fontAlgn="base">
                <a:spcBef>
                  <a:spcPct val="50000"/>
                </a:spcBef>
                <a:spcAft>
                  <a:spcPct val="0"/>
                </a:spcAft>
                <a:buClr>
                  <a:srgbClr val="F0AB00"/>
                </a:buClr>
                <a:buSzPct val="80000"/>
              </a:pPr>
              <a:r>
                <a:rPr lang="en-US" sz="1200" kern="0" dirty="0">
                  <a:ea typeface="Arial Unicode MS" pitchFamily="34" charset="-128"/>
                  <a:cs typeface="Arial Unicode MS" pitchFamily="34" charset="-128"/>
                </a:rPr>
                <a:t>2</a:t>
              </a:r>
            </a:p>
          </p:txBody>
        </p:sp>
        <p:sp>
          <p:nvSpPr>
            <p:cNvPr id="16" name="Oval 15"/>
            <p:cNvSpPr/>
            <p:nvPr/>
          </p:nvSpPr>
          <p:spPr bwMode="gray">
            <a:xfrm>
              <a:off x="8364025" y="3998277"/>
              <a:ext cx="220267" cy="219075"/>
            </a:xfrm>
            <a:prstGeom prst="ellipse">
              <a:avLst/>
            </a:prstGeom>
            <a:solidFill>
              <a:schemeClr val="accent1"/>
            </a:solidFill>
            <a:ln w="6350" algn="ctr">
              <a:solidFill>
                <a:schemeClr val="tx1"/>
              </a:solidFill>
              <a:miter lim="800000"/>
              <a:headEnd/>
              <a:tailEnd/>
            </a:ln>
          </p:spPr>
          <p:txBody>
            <a:bodyPr lIns="90000" tIns="72000" rIns="90000" bIns="72000" rtlCol="0" anchor="ctr"/>
            <a:lstStyle/>
            <a:p>
              <a:pPr algn="ctr" fontAlgn="base">
                <a:spcBef>
                  <a:spcPct val="50000"/>
                </a:spcBef>
                <a:spcAft>
                  <a:spcPct val="0"/>
                </a:spcAft>
                <a:buClr>
                  <a:srgbClr val="F0AB00"/>
                </a:buClr>
                <a:buSzPct val="80000"/>
              </a:pPr>
              <a:r>
                <a:rPr lang="en-US" sz="1200" kern="0" dirty="0">
                  <a:ea typeface="Arial Unicode MS" pitchFamily="34" charset="-128"/>
                  <a:cs typeface="Arial Unicode MS" pitchFamily="34" charset="-128"/>
                </a:rPr>
                <a:t>3</a:t>
              </a:r>
            </a:p>
          </p:txBody>
        </p:sp>
      </p:grpSp>
      <p:sp>
        <p:nvSpPr>
          <p:cNvPr id="17" name="TextBox 16"/>
          <p:cNvSpPr txBox="1"/>
          <p:nvPr/>
        </p:nvSpPr>
        <p:spPr>
          <a:xfrm>
            <a:off x="469900" y="2091607"/>
            <a:ext cx="5971782" cy="4205799"/>
          </a:xfrm>
          <a:prstGeom prst="rect">
            <a:avLst/>
          </a:prstGeom>
          <a:noFill/>
        </p:spPr>
        <p:txBody>
          <a:bodyPr wrap="square" lIns="0" tIns="0" rIns="0" bIns="0" rtlCol="0">
            <a:noAutofit/>
          </a:bodyPr>
          <a:lstStyle/>
          <a:p>
            <a:pPr marL="342900" indent="-342900">
              <a:lnSpc>
                <a:spcPts val="2000"/>
              </a:lnSpc>
              <a:spcAft>
                <a:spcPts val="600"/>
              </a:spcAft>
              <a:buSzPct val="120000"/>
              <a:buAutoNum type="arabicPeriod"/>
            </a:pPr>
            <a:r>
              <a:rPr lang="en-US" sz="1400" b="1" dirty="0">
                <a:cs typeface="Arial" panose="020B0604020202020204" pitchFamily="34" charset="0"/>
              </a:rPr>
              <a:t>Click </a:t>
            </a:r>
            <a:r>
              <a:rPr lang="en-US" sz="1400" dirty="0">
                <a:cs typeface="Arial" panose="020B0604020202020204" pitchFamily="34" charset="0"/>
              </a:rPr>
              <a:t>on Notifications under Settings.</a:t>
            </a:r>
          </a:p>
          <a:p>
            <a:pPr marL="342900" indent="-342900">
              <a:lnSpc>
                <a:spcPts val="2000"/>
              </a:lnSpc>
              <a:spcAft>
                <a:spcPts val="600"/>
              </a:spcAft>
              <a:buSzPct val="120000"/>
              <a:buAutoNum type="arabicPeriod"/>
            </a:pPr>
            <a:r>
              <a:rPr lang="en-US" sz="1400" b="1" dirty="0">
                <a:cs typeface="Arial" panose="020B0604020202020204" pitchFamily="34" charset="0"/>
              </a:rPr>
              <a:t>Network Notifications </a:t>
            </a:r>
            <a:r>
              <a:rPr lang="en-US" sz="1400" dirty="0">
                <a:cs typeface="Arial" panose="020B0604020202020204" pitchFamily="34" charset="0"/>
              </a:rPr>
              <a:t>can be accessed from here as well, or you may switch to the Network tab when in Notifications.</a:t>
            </a:r>
          </a:p>
          <a:p>
            <a:pPr marL="342900" indent="-342900">
              <a:lnSpc>
                <a:spcPts val="2000"/>
              </a:lnSpc>
              <a:spcAft>
                <a:spcPts val="600"/>
              </a:spcAft>
              <a:buSzPct val="120000"/>
              <a:buAutoNum type="arabicPeriod"/>
            </a:pPr>
            <a:r>
              <a:rPr lang="en-US" sz="1400" b="1" dirty="0">
                <a:cs typeface="Arial" panose="020B0604020202020204" pitchFamily="34" charset="0"/>
              </a:rPr>
              <a:t>You can enter </a:t>
            </a:r>
            <a:r>
              <a:rPr lang="en-US" sz="1400" dirty="0">
                <a:cs typeface="Arial" panose="020B0604020202020204" pitchFamily="34" charset="0"/>
              </a:rPr>
              <a:t>up to 3 email addresses per notification type.  You must separate each address with a comma but include NO spaces between the emails.</a:t>
            </a:r>
          </a:p>
        </p:txBody>
      </p:sp>
      <p:sp>
        <p:nvSpPr>
          <p:cNvPr id="23" name="Text Placeholder 2">
            <a:extLst>
              <a:ext uri="{FF2B5EF4-FFF2-40B4-BE49-F238E27FC236}">
                <a16:creationId xmlns:a16="http://schemas.microsoft.com/office/drawing/2014/main" id="{05DB77EF-968D-4D3A-85DA-D7BB33FA6AB6}"/>
              </a:ext>
            </a:extLst>
          </p:cNvPr>
          <p:cNvSpPr txBox="1">
            <a:spLocks/>
          </p:cNvSpPr>
          <p:nvPr/>
        </p:nvSpPr>
        <p:spPr bwMode="gray">
          <a:xfrm>
            <a:off x="471338" y="5031009"/>
            <a:ext cx="11720662" cy="1175692"/>
          </a:xfrm>
          <a:prstGeom prst="rect">
            <a:avLst/>
          </a:prstGeom>
          <a:solidFill>
            <a:schemeClr val="accent4"/>
          </a:solidFill>
        </p:spPr>
        <p:txBody>
          <a:bodyPr vert="horz" lIns="0" tIns="0" rIns="0" bIns="0" rtlCol="0" anchor="ctr">
            <a:noAutofit/>
          </a:bodyPr>
          <a:lstStyle>
            <a:lvl1pPr marL="0" indent="0" algn="l" defTabSz="914400" rtl="0" eaLnBrk="1" latinLnBrk="0" hangingPunct="1">
              <a:spcBef>
                <a:spcPts val="1620"/>
              </a:spcBef>
              <a:buClr>
                <a:schemeClr val="accent1"/>
              </a:buClr>
              <a:buSzPct val="80000"/>
              <a:buFontTx/>
              <a:buNone/>
              <a:defRPr sz="1800" b="1" kern="1200">
                <a:solidFill>
                  <a:schemeClr val="tx1"/>
                </a:solidFill>
                <a:latin typeface="+mn-lt"/>
                <a:ea typeface="+mn-ea"/>
                <a:cs typeface="+mn-cs"/>
              </a:defRPr>
            </a:lvl1pPr>
            <a:lvl2pPr marL="0" indent="0" algn="l" defTabSz="914400" rtl="0" eaLnBrk="1" latinLnBrk="0" hangingPunct="1">
              <a:spcBef>
                <a:spcPts val="600"/>
              </a:spcBef>
              <a:buClr>
                <a:schemeClr val="accent1"/>
              </a:buClr>
              <a:buSzPct val="80000"/>
              <a:buFont typeface="Wingdings" pitchFamily="2" charset="2"/>
              <a:buNone/>
              <a:defRPr sz="1800" kern="1200">
                <a:solidFill>
                  <a:schemeClr val="tx1"/>
                </a:solidFill>
                <a:latin typeface="+mn-lt"/>
                <a:ea typeface="+mn-ea"/>
                <a:cs typeface="+mn-cs"/>
              </a:defRPr>
            </a:lvl2pPr>
            <a:lvl3pPr marL="180000" indent="-180000" algn="l" defTabSz="914400" rtl="0" eaLnBrk="1" latinLnBrk="0" hangingPunct="1">
              <a:spcBef>
                <a:spcPts val="400"/>
              </a:spcBef>
              <a:buClr>
                <a:schemeClr val="accent1"/>
              </a:buClr>
              <a:buSzPct val="100000"/>
              <a:buFont typeface="Wingdings" pitchFamily="2" charset="2"/>
              <a:buChar char=""/>
              <a:defRPr sz="1600" kern="1200">
                <a:solidFill>
                  <a:schemeClr val="tx1"/>
                </a:solidFill>
                <a:latin typeface="+mn-lt"/>
                <a:ea typeface="+mn-ea"/>
                <a:cs typeface="+mn-cs"/>
              </a:defRPr>
            </a:lvl3pPr>
            <a:lvl4pPr marL="360000" indent="-180000" algn="l" defTabSz="914400" rtl="0" eaLnBrk="1" latinLnBrk="0" hangingPunct="1">
              <a:spcBef>
                <a:spcPts val="400"/>
              </a:spcBef>
              <a:buClr>
                <a:schemeClr val="tx1"/>
              </a:buClr>
              <a:buSzPct val="100000"/>
              <a:buFont typeface="Arial" pitchFamily="34" charset="0"/>
              <a:buChar char="–"/>
              <a:defRPr sz="1400" kern="1200">
                <a:solidFill>
                  <a:schemeClr val="tx1"/>
                </a:solidFill>
                <a:latin typeface="+mn-lt"/>
                <a:ea typeface="+mn-ea"/>
                <a:cs typeface="+mn-cs"/>
              </a:defRPr>
            </a:lvl4pPr>
            <a:lvl5pPr marL="541338" indent="-180000" algn="l" defTabSz="914400" rtl="0" eaLnBrk="1" latinLnBrk="0" hangingPunct="1">
              <a:spcBef>
                <a:spcPts val="250"/>
              </a:spcBef>
              <a:buClr>
                <a:schemeClr val="tx1"/>
              </a:buClr>
              <a:buSzPct val="100000"/>
              <a:buFont typeface="Courier New" pitchFamily="49" charset="0"/>
              <a:buChar char="o"/>
              <a:defRPr sz="14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sz="1200" dirty="0" smtClean="0">
                <a:solidFill>
                  <a:schemeClr val="bg1"/>
                </a:solidFill>
              </a:rPr>
              <a:t>Note</a:t>
            </a:r>
            <a:r>
              <a:rPr lang="en-US" sz="1200" dirty="0">
                <a:solidFill>
                  <a:schemeClr val="bg1"/>
                </a:solidFill>
              </a:rPr>
              <a:t>: </a:t>
            </a:r>
            <a:r>
              <a:rPr lang="en-US" sz="1200" b="0" dirty="0">
                <a:solidFill>
                  <a:schemeClr val="bg1"/>
                </a:solidFill>
              </a:rPr>
              <a:t>If you are out of the office, make sure to include in your auto-reply messages one of the following phrases. This will prevent Ariba Network from failing orders sent to mailboxes responding using an auto-reply </a:t>
            </a:r>
            <a:r>
              <a:rPr lang="en-US" sz="1200" b="0" dirty="0" err="1" smtClean="0">
                <a:solidFill>
                  <a:schemeClr val="bg1"/>
                </a:solidFill>
              </a:rPr>
              <a:t>feature:</a:t>
            </a:r>
            <a:r>
              <a:rPr lang="en-US" sz="1200" b="0" i="1" dirty="0" err="1" smtClean="0">
                <a:solidFill>
                  <a:schemeClr val="bg1"/>
                </a:solidFill>
              </a:rPr>
              <a:t>Out</a:t>
            </a:r>
            <a:r>
              <a:rPr lang="en-US" sz="1200" b="0" i="1" dirty="0" smtClean="0">
                <a:solidFill>
                  <a:schemeClr val="bg1"/>
                </a:solidFill>
              </a:rPr>
              <a:t> </a:t>
            </a:r>
            <a:r>
              <a:rPr lang="en-US" sz="1200" b="0" i="1" dirty="0">
                <a:solidFill>
                  <a:schemeClr val="bg1"/>
                </a:solidFill>
              </a:rPr>
              <a:t>of office, OOTO, On vacation, on holiday, out of town, away from the office, away until, out of the country, an off site meeting.                                                                                                                                                                                                   </a:t>
            </a:r>
            <a:r>
              <a:rPr lang="en-US" sz="1200" b="0" dirty="0">
                <a:solidFill>
                  <a:schemeClr val="bg1"/>
                </a:solidFill>
              </a:rPr>
              <a:t>When Ariba Network detects an auto-reply containing one of these phrases, it indicates that it received the auto-reply in the order history log and does not fail the order</a:t>
            </a:r>
            <a:r>
              <a:rPr lang="en-US" sz="1200" b="0" dirty="0" smtClean="0">
                <a:solidFill>
                  <a:schemeClr val="bg1"/>
                </a:solidFill>
              </a:rPr>
              <a:t>.</a:t>
            </a:r>
            <a:endParaRPr lang="en-US" sz="1200" b="0" dirty="0">
              <a:solidFill>
                <a:schemeClr val="bg1"/>
              </a:solidFill>
            </a:endParaRPr>
          </a:p>
        </p:txBody>
      </p:sp>
      <p:pic>
        <p:nvPicPr>
          <p:cNvPr id="9" name="Picture 8">
            <a:extLst>
              <a:ext uri="{FF2B5EF4-FFF2-40B4-BE49-F238E27FC236}">
                <a16:creationId xmlns:a16="http://schemas.microsoft.com/office/drawing/2014/main" id="{D83C1A5D-7E70-4106-AE51-C9A797A26D7D}"/>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8574346" y="1609650"/>
            <a:ext cx="2274082" cy="2665670"/>
          </a:xfrm>
          <a:prstGeom prst="rect">
            <a:avLst/>
          </a:prstGeom>
          <a:ln>
            <a:solidFill>
              <a:schemeClr val="tx1"/>
            </a:solidFill>
          </a:ln>
        </p:spPr>
      </p:pic>
      <p:sp>
        <p:nvSpPr>
          <p:cNvPr id="22" name="Oval 21">
            <a:extLst>
              <a:ext uri="{FF2B5EF4-FFF2-40B4-BE49-F238E27FC236}">
                <a16:creationId xmlns:a16="http://schemas.microsoft.com/office/drawing/2014/main" id="{EC8CAC5A-4DA7-4173-B5A7-DEB669C4A99E}"/>
              </a:ext>
            </a:extLst>
          </p:cNvPr>
          <p:cNvSpPr/>
          <p:nvPr/>
        </p:nvSpPr>
        <p:spPr bwMode="gray">
          <a:xfrm>
            <a:off x="9185818" y="3201870"/>
            <a:ext cx="220267" cy="219075"/>
          </a:xfrm>
          <a:prstGeom prst="ellipse">
            <a:avLst/>
          </a:prstGeom>
          <a:solidFill>
            <a:schemeClr val="accent1"/>
          </a:solidFill>
          <a:ln w="6350" algn="ctr">
            <a:solidFill>
              <a:schemeClr val="tx1"/>
            </a:solidFill>
            <a:miter lim="800000"/>
            <a:headEnd/>
            <a:tailEnd/>
          </a:ln>
        </p:spPr>
        <p:txBody>
          <a:bodyPr lIns="90000" tIns="72000" rIns="90000" bIns="72000" rtlCol="0" anchor="ctr"/>
          <a:lstStyle/>
          <a:p>
            <a:pPr algn="ctr" fontAlgn="base">
              <a:spcBef>
                <a:spcPct val="50000"/>
              </a:spcBef>
              <a:spcAft>
                <a:spcPct val="0"/>
              </a:spcAft>
              <a:buClr>
                <a:srgbClr val="F0AB00"/>
              </a:buClr>
              <a:buSzPct val="80000"/>
            </a:pPr>
            <a:r>
              <a:rPr lang="en-US" sz="1200" kern="0" dirty="0">
                <a:ea typeface="Arial Unicode MS" pitchFamily="34" charset="-128"/>
                <a:cs typeface="Arial Unicode MS" pitchFamily="34" charset="-128"/>
              </a:rPr>
              <a:t>1</a:t>
            </a:r>
          </a:p>
        </p:txBody>
      </p:sp>
      <p:sp>
        <p:nvSpPr>
          <p:cNvPr id="4" name="Rectangle 3">
            <a:extLst>
              <a:ext uri="{FF2B5EF4-FFF2-40B4-BE49-F238E27FC236}">
                <a16:creationId xmlns:a16="http://schemas.microsoft.com/office/drawing/2014/main" id="{A32C9017-C1E3-4E14-9F08-80B303697B69}"/>
              </a:ext>
            </a:extLst>
          </p:cNvPr>
          <p:cNvSpPr/>
          <p:nvPr/>
        </p:nvSpPr>
        <p:spPr>
          <a:xfrm>
            <a:off x="7652205" y="3318429"/>
            <a:ext cx="2848857" cy="360420"/>
          </a:xfrm>
          <a:prstGeom prst="rect">
            <a:avLst/>
          </a:prstGeom>
        </p:spPr>
        <p:txBody>
          <a:bodyPr wrap="none">
            <a:spAutoFit/>
          </a:bodyPr>
          <a:lstStyle/>
          <a:p>
            <a:pPr defTabSz="1219170">
              <a:lnSpc>
                <a:spcPct val="106000"/>
              </a:lnSpc>
            </a:pPr>
            <a:r>
              <a:rPr lang="cs-CZ" b="1" kern="0" dirty="0">
                <a:solidFill>
                  <a:prstClr val="white"/>
                </a:solidFill>
              </a:rPr>
              <a:t>Set Up Your Account</a:t>
            </a:r>
            <a:endParaRPr lang="en-US" b="1" kern="0" dirty="0">
              <a:solidFill>
                <a:prstClr val="white"/>
              </a:solidFill>
            </a:endParaRPr>
          </a:p>
        </p:txBody>
      </p:sp>
      <p:sp>
        <p:nvSpPr>
          <p:cNvPr id="14" name="Rectangle 13">
            <a:extLst>
              <a:ext uri="{FF2B5EF4-FFF2-40B4-BE49-F238E27FC236}">
                <a16:creationId xmlns:a16="http://schemas.microsoft.com/office/drawing/2014/main" id="{011D3D02-72E3-470C-81A3-165852762F55}"/>
              </a:ext>
            </a:extLst>
          </p:cNvPr>
          <p:cNvSpPr/>
          <p:nvPr/>
        </p:nvSpPr>
        <p:spPr bwMode="gray">
          <a:xfrm>
            <a:off x="6565259" y="1323329"/>
            <a:ext cx="5022747" cy="231871"/>
          </a:xfrm>
          <a:prstGeom prst="rect">
            <a:avLst/>
          </a:prstGeom>
          <a:noFill/>
          <a:ln w="19050" algn="ctr">
            <a:solidFill>
              <a:schemeClr val="tx1"/>
            </a:solidFill>
            <a:miter lim="800000"/>
            <a:headEnd/>
            <a:tailEnd/>
          </a:ln>
        </p:spPr>
        <p:txBody>
          <a:bodyPr wrap="square" lIns="88900" tIns="88900" rIns="88900" bIns="88900" rtlCol="0" anchor="ctr"/>
          <a:lstStyle/>
          <a:p>
            <a:pPr algn="ctr">
              <a:lnSpc>
                <a:spcPct val="106000"/>
              </a:lnSpc>
              <a:buFont typeface="Wingdings 2" pitchFamily="18" charset="2"/>
              <a:buNone/>
            </a:pPr>
            <a:r>
              <a:rPr lang="en-US" sz="800" b="1" dirty="0"/>
              <a:t>NOTE: Screens remain the same for both Standard and Enterprise Account.</a:t>
            </a:r>
          </a:p>
        </p:txBody>
      </p:sp>
    </p:spTree>
    <p:extLst>
      <p:ext uri="{BB962C8B-B14F-4D97-AF65-F5344CB8AC3E}">
        <p14:creationId xmlns:p14="http://schemas.microsoft.com/office/powerpoint/2010/main" val="3248180253"/>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extBox 11"/>
          <p:cNvSpPr txBox="1"/>
          <p:nvPr/>
        </p:nvSpPr>
        <p:spPr>
          <a:xfrm>
            <a:off x="705149" y="1308302"/>
            <a:ext cx="5520160" cy="4503164"/>
          </a:xfrm>
          <a:prstGeom prst="rect">
            <a:avLst/>
          </a:prstGeom>
          <a:noFill/>
        </p:spPr>
        <p:txBody>
          <a:bodyPr wrap="square" lIns="0" tIns="0" rIns="0" bIns="0" rtlCol="0">
            <a:noAutofit/>
          </a:bodyPr>
          <a:lstStyle/>
          <a:p>
            <a:pPr indent="-342900">
              <a:spcBef>
                <a:spcPts val="600"/>
              </a:spcBef>
              <a:buSzPct val="120000"/>
              <a:buFont typeface="+mj-lt"/>
              <a:buAutoNum type="arabicPeriod"/>
            </a:pPr>
            <a:r>
              <a:rPr lang="en-US" sz="1400" b="1" dirty="0"/>
              <a:t>Click</a:t>
            </a:r>
            <a:r>
              <a:rPr lang="en-US" sz="1400" dirty="0"/>
              <a:t> on Settings&gt; Electronic Order Routing to configure your account.</a:t>
            </a:r>
          </a:p>
          <a:p>
            <a:pPr indent="-342900">
              <a:spcBef>
                <a:spcPts val="600"/>
              </a:spcBef>
              <a:buSzPct val="120000"/>
              <a:buFont typeface="+mj-lt"/>
              <a:buAutoNum type="arabicPeriod"/>
            </a:pPr>
            <a:r>
              <a:rPr lang="en-US" sz="1400" b="1" dirty="0"/>
              <a:t>Choose </a:t>
            </a:r>
            <a:r>
              <a:rPr lang="en-US" sz="1400" dirty="0"/>
              <a:t>one of the following routing methods:</a:t>
            </a:r>
          </a:p>
          <a:p>
            <a:pPr marL="457200" lvl="3" indent="-342900">
              <a:spcBef>
                <a:spcPts val="600"/>
              </a:spcBef>
              <a:buSzPct val="120000"/>
              <a:buFont typeface="Arial" panose="020B0604020202020204" pitchFamily="34" charset="0"/>
              <a:buChar char="•"/>
            </a:pPr>
            <a:r>
              <a:rPr lang="en-US" sz="1400" b="1" dirty="0"/>
              <a:t>Online</a:t>
            </a:r>
          </a:p>
          <a:p>
            <a:pPr marL="457200" lvl="3" indent="-342900">
              <a:spcBef>
                <a:spcPts val="600"/>
              </a:spcBef>
              <a:buSzPct val="120000"/>
              <a:buFont typeface="Arial" panose="020B0604020202020204" pitchFamily="34" charset="0"/>
              <a:buChar char="•"/>
            </a:pPr>
            <a:r>
              <a:rPr lang="en-US" sz="1400" b="1" dirty="0"/>
              <a:t>cXML</a:t>
            </a:r>
          </a:p>
          <a:p>
            <a:pPr marL="457200" lvl="3" indent="-342900">
              <a:spcBef>
                <a:spcPts val="600"/>
              </a:spcBef>
              <a:buSzPct val="120000"/>
              <a:buFont typeface="Arial" panose="020B0604020202020204" pitchFamily="34" charset="0"/>
              <a:buChar char="•"/>
            </a:pPr>
            <a:r>
              <a:rPr lang="en-US" sz="1400" b="1" dirty="0"/>
              <a:t>EDI</a:t>
            </a:r>
          </a:p>
          <a:p>
            <a:pPr marL="457200" lvl="3" indent="-342900">
              <a:spcBef>
                <a:spcPts val="600"/>
              </a:spcBef>
              <a:buSzPct val="120000"/>
              <a:buFont typeface="Arial" panose="020B0604020202020204" pitchFamily="34" charset="0"/>
              <a:buChar char="•"/>
            </a:pPr>
            <a:r>
              <a:rPr lang="en-US" sz="1400" b="1" dirty="0"/>
              <a:t>Email</a:t>
            </a:r>
          </a:p>
          <a:p>
            <a:pPr marL="457200" lvl="3" indent="-342900">
              <a:spcBef>
                <a:spcPts val="600"/>
              </a:spcBef>
              <a:buSzPct val="120000"/>
              <a:buFont typeface="Arial" panose="020B0604020202020204" pitchFamily="34" charset="0"/>
              <a:buChar char="•"/>
            </a:pPr>
            <a:r>
              <a:rPr lang="en-US" sz="1400" b="1" dirty="0"/>
              <a:t>Fax</a:t>
            </a:r>
          </a:p>
          <a:p>
            <a:pPr marL="457200" lvl="3" indent="-342900">
              <a:spcBef>
                <a:spcPts val="600"/>
              </a:spcBef>
              <a:buSzPct val="120000"/>
              <a:buFont typeface="Arial" panose="020B0604020202020204" pitchFamily="34" charset="0"/>
              <a:buChar char="•"/>
            </a:pPr>
            <a:r>
              <a:rPr lang="en-US" sz="1400" b="1" dirty="0"/>
              <a:t>cXML pending queue </a:t>
            </a:r>
            <a:r>
              <a:rPr lang="en-US" sz="1400" b="1" dirty="0" smtClean="0"/>
              <a:t> </a:t>
            </a:r>
            <a:r>
              <a:rPr lang="en-US" sz="1400" dirty="0"/>
              <a:t>(available for Order routing only)</a:t>
            </a:r>
          </a:p>
          <a:p>
            <a:pPr indent="-342900">
              <a:spcBef>
                <a:spcPts val="600"/>
              </a:spcBef>
              <a:buSzPct val="120000"/>
              <a:buFont typeface="+mj-lt"/>
              <a:buAutoNum type="arabicPeriod"/>
            </a:pPr>
            <a:r>
              <a:rPr lang="en-US" sz="1400" b="1" dirty="0"/>
              <a:t>Configure</a:t>
            </a:r>
            <a:r>
              <a:rPr lang="en-US" sz="1400" dirty="0"/>
              <a:t> e-mail notifications.</a:t>
            </a:r>
          </a:p>
          <a:p>
            <a:pPr indent="-342900">
              <a:spcBef>
                <a:spcPts val="600"/>
              </a:spcBef>
              <a:buClr>
                <a:srgbClr val="F0AB00"/>
              </a:buClr>
              <a:buSzPct val="120000"/>
              <a:buFont typeface="+mj-lt"/>
              <a:buAutoNum type="arabicPeriod"/>
            </a:pPr>
            <a:endParaRPr lang="en-US" sz="1400" dirty="0">
              <a:latin typeface="+mj-lt"/>
            </a:endParaRPr>
          </a:p>
          <a:p>
            <a:pPr indent="-342900" fontAlgn="base">
              <a:spcBef>
                <a:spcPts val="600"/>
              </a:spcBef>
              <a:spcAft>
                <a:spcPct val="0"/>
              </a:spcAft>
              <a:buClr>
                <a:srgbClr val="F0AB00"/>
              </a:buClr>
              <a:buSzPct val="120000"/>
              <a:buFont typeface="+mj-lt"/>
              <a:buAutoNum type="arabicPeriod"/>
            </a:pPr>
            <a:endParaRPr lang="en-US" sz="1400" dirty="0"/>
          </a:p>
          <a:p>
            <a:pPr indent="-342900" fontAlgn="base">
              <a:spcBef>
                <a:spcPts val="600"/>
              </a:spcBef>
              <a:spcAft>
                <a:spcPct val="0"/>
              </a:spcAft>
              <a:buClr>
                <a:srgbClr val="F0AB00"/>
              </a:buClr>
              <a:buSzPct val="120000"/>
              <a:buFont typeface="+mj-lt"/>
              <a:buAutoNum type="arabicPeriod"/>
            </a:pPr>
            <a:endParaRPr lang="en-US" sz="1400" dirty="0"/>
          </a:p>
        </p:txBody>
      </p:sp>
      <p:pic>
        <p:nvPicPr>
          <p:cNvPr id="5" name="Picture 4">
            <a:extLst>
              <a:ext uri="{FF2B5EF4-FFF2-40B4-BE49-F238E27FC236}">
                <a16:creationId xmlns:a16="http://schemas.microsoft.com/office/drawing/2014/main" id="{01FE50C6-2733-4223-A2F3-69B5486C75E9}"/>
              </a:ext>
            </a:extLst>
          </p:cNvPr>
          <p:cNvPicPr>
            <a:picLocks noChangeAspect="1"/>
          </p:cNvPicPr>
          <p:nvPr/>
        </p:nvPicPr>
        <p:blipFill>
          <a:blip r:embed="rId3"/>
          <a:stretch>
            <a:fillRect/>
          </a:stretch>
        </p:blipFill>
        <p:spPr>
          <a:xfrm>
            <a:off x="1926206" y="4364027"/>
            <a:ext cx="8896351" cy="2127178"/>
          </a:xfrm>
          <a:prstGeom prst="rect">
            <a:avLst/>
          </a:prstGeom>
        </p:spPr>
      </p:pic>
      <p:sp>
        <p:nvSpPr>
          <p:cNvPr id="18" name="Oval 17"/>
          <p:cNvSpPr>
            <a:spLocks noChangeAspect="1"/>
          </p:cNvSpPr>
          <p:nvPr/>
        </p:nvSpPr>
        <p:spPr bwMode="gray">
          <a:xfrm>
            <a:off x="4702713" y="5427616"/>
            <a:ext cx="274320" cy="274320"/>
          </a:xfrm>
          <a:prstGeom prst="ellipse">
            <a:avLst/>
          </a:prstGeom>
          <a:solidFill>
            <a:schemeClr val="accent1"/>
          </a:solidFill>
          <a:ln w="6350" algn="ctr">
            <a:solidFill>
              <a:srgbClr val="000000"/>
            </a:solidFill>
            <a:miter lim="800000"/>
            <a:headEnd/>
            <a:tailEnd/>
          </a:ln>
        </p:spPr>
        <p:txBody>
          <a:bodyPr wrap="none" lIns="158496" tIns="96000" rIns="121920" bIns="96000" rtlCol="0" anchor="ctr"/>
          <a:lstStyle/>
          <a:p>
            <a:pPr algn="ctr" fontAlgn="base">
              <a:spcBef>
                <a:spcPct val="50000"/>
              </a:spcBef>
              <a:spcAft>
                <a:spcPct val="0"/>
              </a:spcAft>
              <a:buClr>
                <a:srgbClr val="F0AB00"/>
              </a:buClr>
              <a:buSzPct val="80000"/>
            </a:pPr>
            <a:r>
              <a:rPr lang="en-US" sz="1400" kern="0" dirty="0">
                <a:ea typeface="Arial Unicode MS" pitchFamily="34" charset="-128"/>
                <a:cs typeface="Arial Unicode MS" pitchFamily="34" charset="-128"/>
              </a:rPr>
              <a:t>2</a:t>
            </a:r>
          </a:p>
        </p:txBody>
      </p:sp>
      <p:sp>
        <p:nvSpPr>
          <p:cNvPr id="25" name="Oval 24"/>
          <p:cNvSpPr>
            <a:spLocks noChangeAspect="1"/>
          </p:cNvSpPr>
          <p:nvPr/>
        </p:nvSpPr>
        <p:spPr bwMode="gray">
          <a:xfrm>
            <a:off x="6523453" y="5637437"/>
            <a:ext cx="274320" cy="274320"/>
          </a:xfrm>
          <a:prstGeom prst="ellipse">
            <a:avLst/>
          </a:prstGeom>
          <a:solidFill>
            <a:schemeClr val="accent1"/>
          </a:solidFill>
          <a:ln w="6350" algn="ctr">
            <a:solidFill>
              <a:srgbClr val="000000"/>
            </a:solidFill>
            <a:miter lim="800000"/>
            <a:headEnd/>
            <a:tailEnd/>
          </a:ln>
        </p:spPr>
        <p:txBody>
          <a:bodyPr wrap="none" lIns="158496" tIns="96000" rIns="121920" bIns="96000" rtlCol="0" anchor="ctr"/>
          <a:lstStyle/>
          <a:p>
            <a:pPr algn="ctr" fontAlgn="base">
              <a:spcBef>
                <a:spcPct val="50000"/>
              </a:spcBef>
              <a:spcAft>
                <a:spcPct val="0"/>
              </a:spcAft>
              <a:buClr>
                <a:srgbClr val="F0AB00"/>
              </a:buClr>
              <a:buSzPct val="80000"/>
            </a:pPr>
            <a:r>
              <a:rPr lang="en-US" sz="1400" kern="0" dirty="0">
                <a:ea typeface="Arial Unicode MS" pitchFamily="34" charset="-128"/>
                <a:cs typeface="Arial Unicode MS" pitchFamily="34" charset="-128"/>
              </a:rPr>
              <a:t>3</a:t>
            </a:r>
          </a:p>
        </p:txBody>
      </p:sp>
      <p:pic>
        <p:nvPicPr>
          <p:cNvPr id="6" name="Picture 5">
            <a:extLst>
              <a:ext uri="{FF2B5EF4-FFF2-40B4-BE49-F238E27FC236}">
                <a16:creationId xmlns:a16="http://schemas.microsoft.com/office/drawing/2014/main" id="{825F384C-6A0A-4B1E-BEF3-C88B0E4082C6}"/>
              </a:ext>
            </a:extLst>
          </p:cNvPr>
          <p:cNvPicPr>
            <a:picLocks noChangeAspect="1"/>
          </p:cNvPicPr>
          <p:nvPr/>
        </p:nvPicPr>
        <p:blipFill rotWithShape="1">
          <a:blip r:embed="rId4"/>
          <a:srcRect l="58047" t="19077" r="5783" b="10694"/>
          <a:stretch/>
        </p:blipFill>
        <p:spPr>
          <a:xfrm>
            <a:off x="6408505" y="403356"/>
            <a:ext cx="3738329" cy="4082931"/>
          </a:xfrm>
          <a:prstGeom prst="rect">
            <a:avLst/>
          </a:prstGeom>
        </p:spPr>
      </p:pic>
      <p:sp>
        <p:nvSpPr>
          <p:cNvPr id="13" name="Oval 12">
            <a:extLst>
              <a:ext uri="{FF2B5EF4-FFF2-40B4-BE49-F238E27FC236}">
                <a16:creationId xmlns:a16="http://schemas.microsoft.com/office/drawing/2014/main" id="{7BFDA4AE-DA50-4BF3-BD9A-E90C4491626F}"/>
              </a:ext>
            </a:extLst>
          </p:cNvPr>
          <p:cNvSpPr>
            <a:spLocks noChangeAspect="1"/>
          </p:cNvSpPr>
          <p:nvPr/>
        </p:nvSpPr>
        <p:spPr bwMode="gray">
          <a:xfrm>
            <a:off x="7849995" y="2874617"/>
            <a:ext cx="274320" cy="274320"/>
          </a:xfrm>
          <a:prstGeom prst="ellipse">
            <a:avLst/>
          </a:prstGeom>
          <a:solidFill>
            <a:schemeClr val="accent1"/>
          </a:solidFill>
          <a:ln w="6350" algn="ctr">
            <a:solidFill>
              <a:srgbClr val="000000"/>
            </a:solidFill>
            <a:miter lim="800000"/>
            <a:headEnd/>
            <a:tailEnd/>
          </a:ln>
        </p:spPr>
        <p:txBody>
          <a:bodyPr wrap="none" lIns="158496" tIns="96000" rIns="121920" bIns="96000" rtlCol="0" anchor="ctr"/>
          <a:lstStyle/>
          <a:p>
            <a:pPr algn="ctr" fontAlgn="base">
              <a:spcBef>
                <a:spcPct val="50000"/>
              </a:spcBef>
              <a:spcAft>
                <a:spcPct val="0"/>
              </a:spcAft>
              <a:buClr>
                <a:srgbClr val="F0AB00"/>
              </a:buClr>
              <a:buSzPct val="80000"/>
            </a:pPr>
            <a:r>
              <a:rPr lang="en-US" sz="1400" kern="0" dirty="0">
                <a:ea typeface="Arial Unicode MS" pitchFamily="34" charset="-128"/>
                <a:cs typeface="Arial Unicode MS" pitchFamily="34" charset="-128"/>
              </a:rPr>
              <a:t>1</a:t>
            </a:r>
          </a:p>
        </p:txBody>
      </p:sp>
      <p:sp>
        <p:nvSpPr>
          <p:cNvPr id="11" name="Title 5">
            <a:extLst>
              <a:ext uri="{FF2B5EF4-FFF2-40B4-BE49-F238E27FC236}">
                <a16:creationId xmlns:a16="http://schemas.microsoft.com/office/drawing/2014/main" id="{8729A1C9-1EE0-45FD-BA18-8C10EF1237A6}"/>
              </a:ext>
            </a:extLst>
          </p:cNvPr>
          <p:cNvSpPr txBox="1">
            <a:spLocks/>
          </p:cNvSpPr>
          <p:nvPr/>
        </p:nvSpPr>
        <p:spPr bwMode="gray">
          <a:xfrm>
            <a:off x="469900" y="402587"/>
            <a:ext cx="11252200" cy="334102"/>
          </a:xfrm>
          <a:prstGeom prst="rect">
            <a:avLst/>
          </a:prstGeom>
        </p:spPr>
        <p:txBody>
          <a:bodyPr vert="horz" lIns="0" tIns="0" rIns="0" bIns="0" rtlCol="0" anchor="t" anchorCtr="0">
            <a:noAutofit/>
          </a:bodyPr>
          <a:lstStyle>
            <a:lvl1pPr algn="l" defTabSz="1219170" rtl="0" eaLnBrk="1" latinLnBrk="0" hangingPunct="1">
              <a:spcBef>
                <a:spcPct val="0"/>
              </a:spcBef>
              <a:buNone/>
              <a:defRPr sz="2000" kern="1200">
                <a:solidFill>
                  <a:schemeClr val="tx1"/>
                </a:solidFill>
                <a:latin typeface="+mj-lt"/>
                <a:ea typeface="+mj-ea"/>
                <a:cs typeface="+mj-cs"/>
              </a:defRPr>
            </a:lvl1pPr>
          </a:lstStyle>
          <a:p>
            <a:r>
              <a:rPr lang="en-US" dirty="0"/>
              <a:t>Select Electronic Order Routing Method</a:t>
            </a:r>
            <a:endParaRPr lang="en-US" b="1" dirty="0">
              <a:solidFill>
                <a:schemeClr val="accent4"/>
              </a:solidFill>
            </a:endParaRPr>
          </a:p>
        </p:txBody>
      </p:sp>
      <p:sp>
        <p:nvSpPr>
          <p:cNvPr id="9" name="Rectangle 8">
            <a:extLst>
              <a:ext uri="{FF2B5EF4-FFF2-40B4-BE49-F238E27FC236}">
                <a16:creationId xmlns:a16="http://schemas.microsoft.com/office/drawing/2014/main" id="{B958BE06-F08F-455A-B759-F213FFBF6AC9}"/>
              </a:ext>
            </a:extLst>
          </p:cNvPr>
          <p:cNvSpPr/>
          <p:nvPr/>
        </p:nvSpPr>
        <p:spPr bwMode="gray">
          <a:xfrm>
            <a:off x="5877131" y="6491205"/>
            <a:ext cx="5022747" cy="231871"/>
          </a:xfrm>
          <a:prstGeom prst="rect">
            <a:avLst/>
          </a:prstGeom>
          <a:noFill/>
          <a:ln w="19050" algn="ctr">
            <a:solidFill>
              <a:schemeClr val="tx1"/>
            </a:solidFill>
            <a:miter lim="800000"/>
            <a:headEnd/>
            <a:tailEnd/>
          </a:ln>
        </p:spPr>
        <p:txBody>
          <a:bodyPr wrap="square" lIns="88900" tIns="88900" rIns="88900" bIns="88900" rtlCol="0" anchor="ctr"/>
          <a:lstStyle/>
          <a:p>
            <a:pPr algn="ctr">
              <a:lnSpc>
                <a:spcPct val="106000"/>
              </a:lnSpc>
              <a:buFont typeface="Wingdings 2" pitchFamily="18" charset="2"/>
              <a:buNone/>
            </a:pPr>
            <a:r>
              <a:rPr lang="en-US" sz="800" b="1" dirty="0"/>
              <a:t>NOTE: Screens remain the same for both Standard and Enterprise Account.</a:t>
            </a:r>
          </a:p>
        </p:txBody>
      </p:sp>
    </p:spTree>
    <p:extLst>
      <p:ext uri="{BB962C8B-B14F-4D97-AF65-F5344CB8AC3E}">
        <p14:creationId xmlns:p14="http://schemas.microsoft.com/office/powerpoint/2010/main" val="4032212836"/>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a:t>Configure Your Remittance Information</a:t>
            </a:r>
          </a:p>
        </p:txBody>
      </p:sp>
      <p:grpSp>
        <p:nvGrpSpPr>
          <p:cNvPr id="4" name="Group 3"/>
          <p:cNvGrpSpPr/>
          <p:nvPr/>
        </p:nvGrpSpPr>
        <p:grpSpPr>
          <a:xfrm>
            <a:off x="6568793" y="1060650"/>
            <a:ext cx="3149981" cy="4226021"/>
            <a:chOff x="3517850" y="1757253"/>
            <a:chExt cx="3149981" cy="4226021"/>
          </a:xfrm>
        </p:grpSpPr>
        <p:pic>
          <p:nvPicPr>
            <p:cNvPr id="2" name="Picture 1"/>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3525627" y="1757253"/>
              <a:ext cx="3141422" cy="1435797"/>
            </a:xfrm>
            <a:prstGeom prst="rect">
              <a:avLst/>
            </a:prstGeom>
            <a:ln>
              <a:solidFill>
                <a:schemeClr val="tx1"/>
              </a:solidFill>
            </a:ln>
            <a:effectLst/>
          </p:spPr>
        </p:pic>
        <p:pic>
          <p:nvPicPr>
            <p:cNvPr id="3" name="Picture 2"/>
            <p:cNvPicPr>
              <a:picLocks noChangeAspect="1"/>
            </p:cNvPicPr>
            <p:nvPr/>
          </p:nvPicPr>
          <p:blipFill rotWithShape="1">
            <a:blip r:embed="rId4" cstate="email">
              <a:extLst>
                <a:ext uri="{28A0092B-C50C-407E-A947-70E740481C1C}">
                  <a14:useLocalDpi xmlns:a14="http://schemas.microsoft.com/office/drawing/2010/main"/>
                </a:ext>
              </a:extLst>
            </a:blip>
            <a:srcRect t="-1" r="16826" b="6067"/>
            <a:stretch/>
          </p:blipFill>
          <p:spPr>
            <a:xfrm>
              <a:off x="3517850" y="3261162"/>
              <a:ext cx="3149981" cy="2722112"/>
            </a:xfrm>
            <a:prstGeom prst="rect">
              <a:avLst/>
            </a:prstGeom>
            <a:ln>
              <a:solidFill>
                <a:schemeClr val="tx1"/>
              </a:solidFill>
            </a:ln>
            <a:effectLst/>
          </p:spPr>
        </p:pic>
        <p:sp>
          <p:nvSpPr>
            <p:cNvPr id="20" name="Oval 19"/>
            <p:cNvSpPr/>
            <p:nvPr/>
          </p:nvSpPr>
          <p:spPr bwMode="gray">
            <a:xfrm>
              <a:off x="5432254" y="2838746"/>
              <a:ext cx="220267" cy="219075"/>
            </a:xfrm>
            <a:prstGeom prst="ellipse">
              <a:avLst/>
            </a:prstGeom>
            <a:solidFill>
              <a:schemeClr val="accent1"/>
            </a:solidFill>
            <a:ln w="6350" algn="ctr">
              <a:solidFill>
                <a:schemeClr val="tx1"/>
              </a:solidFill>
              <a:miter lim="800000"/>
              <a:headEnd/>
              <a:tailEnd/>
            </a:ln>
          </p:spPr>
          <p:txBody>
            <a:bodyPr lIns="90000" tIns="72000" rIns="90000" bIns="72000" rtlCol="0" anchor="ctr"/>
            <a:lstStyle/>
            <a:p>
              <a:pPr algn="ctr" fontAlgn="base">
                <a:spcBef>
                  <a:spcPct val="50000"/>
                </a:spcBef>
                <a:spcAft>
                  <a:spcPct val="0"/>
                </a:spcAft>
                <a:buClr>
                  <a:srgbClr val="F0AB00"/>
                </a:buClr>
                <a:buSzPct val="80000"/>
              </a:pPr>
              <a:r>
                <a:rPr lang="en-US" sz="1200" kern="0" dirty="0">
                  <a:ea typeface="Arial Unicode MS" pitchFamily="34" charset="-128"/>
                  <a:cs typeface="Arial Unicode MS" pitchFamily="34" charset="-128"/>
                </a:rPr>
                <a:t>2</a:t>
              </a:r>
            </a:p>
          </p:txBody>
        </p:sp>
        <p:sp>
          <p:nvSpPr>
            <p:cNvPr id="21" name="Oval 20"/>
            <p:cNvSpPr/>
            <p:nvPr/>
          </p:nvSpPr>
          <p:spPr bwMode="gray">
            <a:xfrm>
              <a:off x="5432253" y="3928190"/>
              <a:ext cx="220267" cy="219075"/>
            </a:xfrm>
            <a:prstGeom prst="ellipse">
              <a:avLst/>
            </a:prstGeom>
            <a:solidFill>
              <a:schemeClr val="accent1"/>
            </a:solidFill>
            <a:ln w="6350" algn="ctr">
              <a:solidFill>
                <a:schemeClr val="tx1"/>
              </a:solidFill>
              <a:miter lim="800000"/>
              <a:headEnd/>
              <a:tailEnd/>
            </a:ln>
          </p:spPr>
          <p:txBody>
            <a:bodyPr lIns="90000" tIns="72000" rIns="90000" bIns="72000" rtlCol="0" anchor="ctr"/>
            <a:lstStyle/>
            <a:p>
              <a:pPr algn="ctr" fontAlgn="base">
                <a:spcBef>
                  <a:spcPct val="50000"/>
                </a:spcBef>
                <a:spcAft>
                  <a:spcPct val="0"/>
                </a:spcAft>
                <a:buClr>
                  <a:srgbClr val="F0AB00"/>
                </a:buClr>
                <a:buSzPct val="80000"/>
              </a:pPr>
              <a:r>
                <a:rPr lang="en-US" sz="1200" kern="0" dirty="0">
                  <a:ea typeface="Arial Unicode MS" pitchFamily="34" charset="-128"/>
                  <a:cs typeface="Arial Unicode MS" pitchFamily="34" charset="-128"/>
                </a:rPr>
                <a:t>3</a:t>
              </a:r>
            </a:p>
          </p:txBody>
        </p:sp>
      </p:grpSp>
      <p:sp>
        <p:nvSpPr>
          <p:cNvPr id="14" name="TextBox 13"/>
          <p:cNvSpPr txBox="1"/>
          <p:nvPr/>
        </p:nvSpPr>
        <p:spPr>
          <a:xfrm>
            <a:off x="469899" y="1229639"/>
            <a:ext cx="5858553" cy="4906596"/>
          </a:xfrm>
          <a:prstGeom prst="rect">
            <a:avLst/>
          </a:prstGeom>
          <a:noFill/>
        </p:spPr>
        <p:txBody>
          <a:bodyPr wrap="square" lIns="0" tIns="0" rIns="0" bIns="0" rtlCol="0">
            <a:noAutofit/>
          </a:bodyPr>
          <a:lstStyle/>
          <a:p>
            <a:pPr marL="342900" indent="-342900">
              <a:lnSpc>
                <a:spcPts val="1700"/>
              </a:lnSpc>
              <a:spcAft>
                <a:spcPts val="600"/>
              </a:spcAft>
              <a:buSzPct val="120000"/>
              <a:buAutoNum type="arabicPeriod"/>
            </a:pPr>
            <a:r>
              <a:rPr lang="en-US" sz="1400" dirty="0"/>
              <a:t>From the </a:t>
            </a:r>
            <a:r>
              <a:rPr lang="en-US" sz="1400" b="1" dirty="0"/>
              <a:t>Settings </a:t>
            </a:r>
            <a:r>
              <a:rPr lang="en-US" sz="1400" dirty="0"/>
              <a:t>dropdown menu, select click</a:t>
            </a:r>
            <a:r>
              <a:rPr lang="en-US" sz="1400" b="1" dirty="0"/>
              <a:t> </a:t>
            </a:r>
            <a:r>
              <a:rPr lang="en-US" sz="1400" dirty="0"/>
              <a:t>on </a:t>
            </a:r>
            <a:r>
              <a:rPr lang="en-US" sz="1400" b="1" dirty="0"/>
              <a:t>Remittances.</a:t>
            </a:r>
          </a:p>
          <a:p>
            <a:pPr marL="342900" indent="-342900">
              <a:lnSpc>
                <a:spcPts val="1700"/>
              </a:lnSpc>
              <a:spcAft>
                <a:spcPts val="600"/>
              </a:spcAft>
              <a:buSzPct val="120000"/>
              <a:buFontTx/>
              <a:buAutoNum type="arabicPeriod"/>
            </a:pPr>
            <a:r>
              <a:rPr lang="en-US" sz="1400" b="1" dirty="0">
                <a:cs typeface="Arial" charset="0"/>
              </a:rPr>
              <a:t>Click</a:t>
            </a:r>
            <a:r>
              <a:rPr lang="en-US" sz="1400" dirty="0">
                <a:cs typeface="Arial" charset="0"/>
              </a:rPr>
              <a:t> Create to create new company remittance information, or Edit, if you need to change existing information.</a:t>
            </a:r>
          </a:p>
          <a:p>
            <a:pPr marL="342900" indent="-342900">
              <a:lnSpc>
                <a:spcPts val="1700"/>
              </a:lnSpc>
              <a:spcAft>
                <a:spcPts val="600"/>
              </a:spcAft>
              <a:buSzPct val="120000"/>
              <a:buFontTx/>
              <a:buAutoNum type="arabicPeriod"/>
            </a:pPr>
            <a:r>
              <a:rPr lang="en-US" sz="1400" b="1" dirty="0">
                <a:cs typeface="Arial" pitchFamily="34" charset="0"/>
              </a:rPr>
              <a:t>Complete</a:t>
            </a:r>
            <a:r>
              <a:rPr lang="en-US" sz="1400" dirty="0">
                <a:cs typeface="Arial" pitchFamily="34" charset="0"/>
              </a:rPr>
              <a:t> all required fields marked by an asterisk in the EFT/Check Remittances section.</a:t>
            </a:r>
          </a:p>
          <a:p>
            <a:pPr marL="342900" indent="-342900">
              <a:lnSpc>
                <a:spcPts val="1700"/>
              </a:lnSpc>
              <a:spcAft>
                <a:spcPts val="600"/>
              </a:spcAft>
              <a:buSzPct val="120000"/>
              <a:buFontTx/>
              <a:buAutoNum type="arabicPeriod"/>
            </a:pPr>
            <a:r>
              <a:rPr lang="en-US" altLang="ja-JP" sz="1400" b="1" dirty="0">
                <a:ea typeface="ＭＳ Ｐゴシック" charset="-128"/>
                <a:cs typeface="Arial" pitchFamily="34" charset="0"/>
              </a:rPr>
              <a:t>Select</a:t>
            </a:r>
            <a:r>
              <a:rPr lang="en-US" altLang="ja-JP" sz="1400" dirty="0">
                <a:ea typeface="ＭＳ Ｐゴシック" charset="-128"/>
                <a:cs typeface="Arial" pitchFamily="34" charset="0"/>
              </a:rPr>
              <a:t> one of your Remittance Addresses as a default if you have more than one. </a:t>
            </a:r>
            <a:r>
              <a:rPr lang="en-US" sz="1400" dirty="0">
                <a:cs typeface="Arial" pitchFamily="34" charset="0"/>
              </a:rPr>
              <a:t>Please enter </a:t>
            </a:r>
            <a:r>
              <a:rPr lang="en-US" sz="1400" b="1" i="1" dirty="0">
                <a:cs typeface="Arial" pitchFamily="34" charset="0"/>
              </a:rPr>
              <a:t>eft@dragonoil.com </a:t>
            </a:r>
            <a:r>
              <a:rPr lang="en-US" sz="1400" dirty="0">
                <a:cs typeface="Arial" pitchFamily="34" charset="0"/>
              </a:rPr>
              <a:t>for </a:t>
            </a:r>
            <a:r>
              <a:rPr lang="en-US" sz="1400" b="1" dirty="0">
                <a:cs typeface="Arial" pitchFamily="34" charset="0"/>
              </a:rPr>
              <a:t>Remittance IDs</a:t>
            </a:r>
            <a:endParaRPr lang="en-US" sz="1400" b="1" dirty="0"/>
          </a:p>
          <a:p>
            <a:pPr marL="342900" indent="-342900" fontAlgn="base">
              <a:lnSpc>
                <a:spcPts val="2000"/>
              </a:lnSpc>
              <a:spcBef>
                <a:spcPts val="1200"/>
              </a:spcBef>
              <a:spcAft>
                <a:spcPct val="0"/>
              </a:spcAft>
              <a:buClr>
                <a:srgbClr val="F0AB00"/>
              </a:buClr>
              <a:buSzPct val="120000"/>
              <a:buAutoNum type="arabicPeriod"/>
            </a:pPr>
            <a:endParaRPr lang="en-US" sz="1200" dirty="0"/>
          </a:p>
        </p:txBody>
      </p:sp>
      <p:sp>
        <p:nvSpPr>
          <p:cNvPr id="18" name="Rectangle 17">
            <a:extLst>
              <a:ext uri="{FF2B5EF4-FFF2-40B4-BE49-F238E27FC236}">
                <a16:creationId xmlns:a16="http://schemas.microsoft.com/office/drawing/2014/main" id="{C7C82ED5-E418-44DD-839E-B8AB16BFAA34}"/>
              </a:ext>
            </a:extLst>
          </p:cNvPr>
          <p:cNvSpPr/>
          <p:nvPr/>
        </p:nvSpPr>
        <p:spPr bwMode="gray">
          <a:xfrm>
            <a:off x="6576570" y="5856869"/>
            <a:ext cx="5022747" cy="231871"/>
          </a:xfrm>
          <a:prstGeom prst="rect">
            <a:avLst/>
          </a:prstGeom>
          <a:noFill/>
          <a:ln w="19050" algn="ctr">
            <a:solidFill>
              <a:schemeClr val="tx1"/>
            </a:solidFill>
            <a:miter lim="800000"/>
            <a:headEnd/>
            <a:tailEnd/>
          </a:ln>
        </p:spPr>
        <p:txBody>
          <a:bodyPr wrap="square" lIns="88900" tIns="88900" rIns="88900" bIns="88900" rtlCol="0" anchor="ctr"/>
          <a:lstStyle/>
          <a:p>
            <a:pPr algn="ctr">
              <a:lnSpc>
                <a:spcPct val="106000"/>
              </a:lnSpc>
              <a:buFont typeface="Wingdings 2" pitchFamily="18" charset="2"/>
              <a:buNone/>
            </a:pPr>
            <a:r>
              <a:rPr lang="en-US" sz="800" b="1" dirty="0"/>
              <a:t>NOTE: Screens remain the same for both Standard and Enterprise Account.</a:t>
            </a:r>
          </a:p>
        </p:txBody>
      </p:sp>
      <p:pic>
        <p:nvPicPr>
          <p:cNvPr id="88066" name="Picture 2">
            <a:extLst>
              <a:ext uri="{FF2B5EF4-FFF2-40B4-BE49-F238E27FC236}">
                <a16:creationId xmlns:a16="http://schemas.microsoft.com/office/drawing/2014/main" id="{878C425D-2507-48A2-A89C-08C80B24CF83}"/>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t="-1" r="48278" b="982"/>
          <a:stretch/>
        </p:blipFill>
        <p:spPr bwMode="auto">
          <a:xfrm>
            <a:off x="9762282" y="938178"/>
            <a:ext cx="2003326" cy="4331569"/>
          </a:xfrm>
          <a:prstGeom prst="rect">
            <a:avLst/>
          </a:prstGeom>
          <a:noFill/>
          <a:extLst>
            <a:ext uri="{909E8E84-426E-40DD-AFC4-6F175D3DCCD1}">
              <a14:hiddenFill xmlns:a14="http://schemas.microsoft.com/office/drawing/2010/main">
                <a:solidFill>
                  <a:srgbClr val="FFFFFF"/>
                </a:solidFill>
              </a14:hiddenFill>
            </a:ext>
          </a:extLst>
        </p:spPr>
      </p:pic>
      <p:sp>
        <p:nvSpPr>
          <p:cNvPr id="29" name="Oval 28">
            <a:extLst>
              <a:ext uri="{FF2B5EF4-FFF2-40B4-BE49-F238E27FC236}">
                <a16:creationId xmlns:a16="http://schemas.microsoft.com/office/drawing/2014/main" id="{EBE504E3-9CD5-48B7-9A87-9191CBB62472}"/>
              </a:ext>
            </a:extLst>
          </p:cNvPr>
          <p:cNvSpPr/>
          <p:nvPr/>
        </p:nvSpPr>
        <p:spPr bwMode="gray">
          <a:xfrm>
            <a:off x="10763945" y="4931881"/>
            <a:ext cx="201522" cy="219075"/>
          </a:xfrm>
          <a:prstGeom prst="ellipse">
            <a:avLst/>
          </a:prstGeom>
          <a:solidFill>
            <a:schemeClr val="accent1"/>
          </a:solidFill>
          <a:ln w="6350" algn="ctr">
            <a:solidFill>
              <a:schemeClr val="tx1"/>
            </a:solidFill>
            <a:miter lim="800000"/>
            <a:headEnd/>
            <a:tailEnd/>
          </a:ln>
        </p:spPr>
        <p:txBody>
          <a:bodyPr lIns="90000" tIns="72000" rIns="90000" bIns="72000" rtlCol="0" anchor="ctr"/>
          <a:lstStyle/>
          <a:p>
            <a:pPr algn="ctr" fontAlgn="base">
              <a:spcBef>
                <a:spcPct val="50000"/>
              </a:spcBef>
              <a:spcAft>
                <a:spcPct val="0"/>
              </a:spcAft>
              <a:buClr>
                <a:srgbClr val="F0AB00"/>
              </a:buClr>
              <a:buSzPct val="80000"/>
            </a:pPr>
            <a:r>
              <a:rPr lang="en-US" sz="1200" kern="0" dirty="0">
                <a:ea typeface="Arial Unicode MS" pitchFamily="34" charset="-128"/>
                <a:cs typeface="Arial Unicode MS" pitchFamily="34" charset="-128"/>
              </a:rPr>
              <a:t>1</a:t>
            </a:r>
          </a:p>
        </p:txBody>
      </p:sp>
      <p:pic>
        <p:nvPicPr>
          <p:cNvPr id="7" name="Picture 6">
            <a:extLst>
              <a:ext uri="{FF2B5EF4-FFF2-40B4-BE49-F238E27FC236}">
                <a16:creationId xmlns:a16="http://schemas.microsoft.com/office/drawing/2014/main" id="{5F2A4F6F-A227-477C-9ABC-035EAB650F4C}"/>
              </a:ext>
            </a:extLst>
          </p:cNvPr>
          <p:cNvPicPr>
            <a:picLocks noChangeAspect="1"/>
          </p:cNvPicPr>
          <p:nvPr/>
        </p:nvPicPr>
        <p:blipFill>
          <a:blip r:embed="rId6"/>
          <a:stretch>
            <a:fillRect/>
          </a:stretch>
        </p:blipFill>
        <p:spPr>
          <a:xfrm>
            <a:off x="323661" y="4383895"/>
            <a:ext cx="7328277" cy="1251014"/>
          </a:xfrm>
          <a:prstGeom prst="rect">
            <a:avLst/>
          </a:prstGeom>
        </p:spPr>
      </p:pic>
      <p:sp>
        <p:nvSpPr>
          <p:cNvPr id="30" name="Oval 29">
            <a:extLst>
              <a:ext uri="{FF2B5EF4-FFF2-40B4-BE49-F238E27FC236}">
                <a16:creationId xmlns:a16="http://schemas.microsoft.com/office/drawing/2014/main" id="{BDBD58E3-13E9-48E7-A467-3E22DF8D2A46}"/>
              </a:ext>
            </a:extLst>
          </p:cNvPr>
          <p:cNvSpPr/>
          <p:nvPr/>
        </p:nvSpPr>
        <p:spPr bwMode="gray">
          <a:xfrm>
            <a:off x="7343764" y="4780510"/>
            <a:ext cx="201522" cy="219075"/>
          </a:xfrm>
          <a:prstGeom prst="ellipse">
            <a:avLst/>
          </a:prstGeom>
          <a:solidFill>
            <a:schemeClr val="accent1"/>
          </a:solidFill>
          <a:ln w="6350" algn="ctr">
            <a:solidFill>
              <a:schemeClr val="tx1"/>
            </a:solidFill>
            <a:miter lim="800000"/>
            <a:headEnd/>
            <a:tailEnd/>
          </a:ln>
        </p:spPr>
        <p:txBody>
          <a:bodyPr lIns="90000" tIns="72000" rIns="90000" bIns="72000" rtlCol="0" anchor="ctr"/>
          <a:lstStyle/>
          <a:p>
            <a:pPr algn="ctr" fontAlgn="base">
              <a:spcBef>
                <a:spcPct val="50000"/>
              </a:spcBef>
              <a:spcAft>
                <a:spcPct val="0"/>
              </a:spcAft>
              <a:buClr>
                <a:srgbClr val="F0AB00"/>
              </a:buClr>
              <a:buSzPct val="80000"/>
            </a:pPr>
            <a:r>
              <a:rPr lang="en-US" sz="1200" kern="0" dirty="0">
                <a:ea typeface="Arial Unicode MS" pitchFamily="34" charset="-128"/>
                <a:cs typeface="Arial Unicode MS" pitchFamily="34" charset="-128"/>
              </a:rPr>
              <a:t>4</a:t>
            </a:r>
          </a:p>
        </p:txBody>
      </p:sp>
    </p:spTree>
    <p:extLst>
      <p:ext uri="{BB962C8B-B14F-4D97-AF65-F5344CB8AC3E}">
        <p14:creationId xmlns:p14="http://schemas.microsoft.com/office/powerpoint/2010/main" val="1115596637"/>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quarter" idx="13"/>
          </p:nvPr>
        </p:nvSpPr>
        <p:spPr/>
        <p:txBody>
          <a:bodyPr/>
          <a:lstStyle/>
          <a:p>
            <a:r>
              <a:rPr lang="en-US" dirty="0"/>
              <a:t>Payment Methods</a:t>
            </a:r>
          </a:p>
        </p:txBody>
      </p:sp>
      <p:sp>
        <p:nvSpPr>
          <p:cNvPr id="6" name="Title 5">
            <a:extLst>
              <a:ext uri="{FF2B5EF4-FFF2-40B4-BE49-F238E27FC236}">
                <a16:creationId xmlns:a16="http://schemas.microsoft.com/office/drawing/2014/main" id="{8729A1C9-1EE0-45FD-BA18-8C10EF1237A6}"/>
              </a:ext>
            </a:extLst>
          </p:cNvPr>
          <p:cNvSpPr>
            <a:spLocks noGrp="1"/>
          </p:cNvSpPr>
          <p:nvPr>
            <p:ph type="title"/>
          </p:nvPr>
        </p:nvSpPr>
        <p:spPr/>
        <p:txBody>
          <a:bodyPr/>
          <a:lstStyle/>
          <a:p>
            <a:r>
              <a:rPr lang="en-US" dirty="0"/>
              <a:t>Configure Your Remittance Information</a:t>
            </a:r>
            <a:br>
              <a:rPr lang="en-US" dirty="0"/>
            </a:br>
            <a:endParaRPr lang="en-US" dirty="0"/>
          </a:p>
        </p:txBody>
      </p:sp>
      <p:grpSp>
        <p:nvGrpSpPr>
          <p:cNvPr id="8" name="Group 7"/>
          <p:cNvGrpSpPr/>
          <p:nvPr/>
        </p:nvGrpSpPr>
        <p:grpSpPr>
          <a:xfrm>
            <a:off x="6807200" y="976697"/>
            <a:ext cx="4914900" cy="4695720"/>
            <a:chOff x="4301189" y="1601313"/>
            <a:chExt cx="4391540" cy="4695720"/>
          </a:xfrm>
        </p:grpSpPr>
        <p:pic>
          <p:nvPicPr>
            <p:cNvPr id="10" name="Picture 9"/>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4301189" y="3626585"/>
              <a:ext cx="4391540" cy="2670448"/>
            </a:xfrm>
            <a:prstGeom prst="rect">
              <a:avLst/>
            </a:prstGeom>
            <a:ln>
              <a:solidFill>
                <a:schemeClr val="tx1"/>
              </a:solidFill>
            </a:ln>
            <a:effectLst/>
          </p:spPr>
        </p:pic>
        <p:pic>
          <p:nvPicPr>
            <p:cNvPr id="13" name="Picture 12"/>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4311645" y="1601313"/>
              <a:ext cx="4381084" cy="1864041"/>
            </a:xfrm>
            <a:prstGeom prst="rect">
              <a:avLst/>
            </a:prstGeom>
            <a:ln>
              <a:solidFill>
                <a:schemeClr val="tx1"/>
              </a:solidFill>
            </a:ln>
            <a:effectLst/>
          </p:spPr>
        </p:pic>
        <p:sp>
          <p:nvSpPr>
            <p:cNvPr id="14" name="Oval 13"/>
            <p:cNvSpPr/>
            <p:nvPr/>
          </p:nvSpPr>
          <p:spPr bwMode="gray">
            <a:xfrm>
              <a:off x="5932769" y="1850680"/>
              <a:ext cx="220267" cy="219075"/>
            </a:xfrm>
            <a:prstGeom prst="ellipse">
              <a:avLst/>
            </a:prstGeom>
            <a:solidFill>
              <a:schemeClr val="accent1"/>
            </a:solidFill>
            <a:ln w="6350" algn="ctr">
              <a:solidFill>
                <a:srgbClr val="000000"/>
              </a:solidFill>
              <a:miter lim="800000"/>
              <a:headEnd/>
              <a:tailEnd/>
            </a:ln>
          </p:spPr>
          <p:txBody>
            <a:bodyPr lIns="90000" tIns="72000" rIns="90000" bIns="72000" rtlCol="0" anchor="ctr"/>
            <a:lstStyle/>
            <a:p>
              <a:pPr algn="ctr" fontAlgn="base">
                <a:spcBef>
                  <a:spcPct val="50000"/>
                </a:spcBef>
                <a:spcAft>
                  <a:spcPct val="0"/>
                </a:spcAft>
                <a:buClr>
                  <a:srgbClr val="F0AB00"/>
                </a:buClr>
                <a:buSzPct val="80000"/>
              </a:pPr>
              <a:r>
                <a:rPr lang="en-US" sz="1200" kern="0" dirty="0">
                  <a:ea typeface="Arial Unicode MS" pitchFamily="34" charset="-128"/>
                  <a:cs typeface="Arial Unicode MS" pitchFamily="34" charset="-128"/>
                </a:rPr>
                <a:t>1</a:t>
              </a:r>
            </a:p>
          </p:txBody>
        </p:sp>
        <p:sp>
          <p:nvSpPr>
            <p:cNvPr id="15" name="Oval 14"/>
            <p:cNvSpPr/>
            <p:nvPr/>
          </p:nvSpPr>
          <p:spPr bwMode="gray">
            <a:xfrm>
              <a:off x="4364465" y="2243755"/>
              <a:ext cx="220267" cy="219075"/>
            </a:xfrm>
            <a:prstGeom prst="ellipse">
              <a:avLst/>
            </a:prstGeom>
            <a:solidFill>
              <a:schemeClr val="accent1"/>
            </a:solidFill>
            <a:ln w="6350" algn="ctr">
              <a:solidFill>
                <a:srgbClr val="000000"/>
              </a:solidFill>
              <a:miter lim="800000"/>
              <a:headEnd/>
              <a:tailEnd/>
            </a:ln>
          </p:spPr>
          <p:txBody>
            <a:bodyPr lIns="90000" tIns="72000" rIns="90000" bIns="72000" rtlCol="0" anchor="ctr"/>
            <a:lstStyle/>
            <a:p>
              <a:pPr algn="ctr" fontAlgn="base">
                <a:spcBef>
                  <a:spcPct val="50000"/>
                </a:spcBef>
                <a:spcAft>
                  <a:spcPct val="0"/>
                </a:spcAft>
                <a:buClr>
                  <a:srgbClr val="F0AB00"/>
                </a:buClr>
                <a:buSzPct val="80000"/>
              </a:pPr>
              <a:r>
                <a:rPr lang="en-US" sz="1200" kern="0" dirty="0">
                  <a:ea typeface="Arial Unicode MS" pitchFamily="34" charset="-128"/>
                  <a:cs typeface="Arial Unicode MS" pitchFamily="34" charset="-128"/>
                </a:rPr>
                <a:t>2</a:t>
              </a:r>
            </a:p>
          </p:txBody>
        </p:sp>
        <p:sp>
          <p:nvSpPr>
            <p:cNvPr id="16" name="Oval 15"/>
            <p:cNvSpPr/>
            <p:nvPr/>
          </p:nvSpPr>
          <p:spPr bwMode="gray">
            <a:xfrm>
              <a:off x="4364464" y="3870323"/>
              <a:ext cx="220267" cy="219075"/>
            </a:xfrm>
            <a:prstGeom prst="ellipse">
              <a:avLst/>
            </a:prstGeom>
            <a:solidFill>
              <a:schemeClr val="accent1"/>
            </a:solidFill>
            <a:ln w="6350" algn="ctr">
              <a:solidFill>
                <a:srgbClr val="000000"/>
              </a:solidFill>
              <a:miter lim="800000"/>
              <a:headEnd/>
              <a:tailEnd/>
            </a:ln>
          </p:spPr>
          <p:txBody>
            <a:bodyPr lIns="90000" tIns="72000" rIns="90000" bIns="72000" rtlCol="0" anchor="ctr"/>
            <a:lstStyle/>
            <a:p>
              <a:pPr algn="ctr" fontAlgn="base">
                <a:spcBef>
                  <a:spcPct val="50000"/>
                </a:spcBef>
                <a:spcAft>
                  <a:spcPct val="0"/>
                </a:spcAft>
                <a:buClr>
                  <a:srgbClr val="F0AB00"/>
                </a:buClr>
                <a:buSzPct val="80000"/>
              </a:pPr>
              <a:r>
                <a:rPr lang="en-US" sz="1200" kern="0" dirty="0">
                  <a:ea typeface="Arial Unicode MS" pitchFamily="34" charset="-128"/>
                  <a:cs typeface="Arial Unicode MS" pitchFamily="34" charset="-128"/>
                </a:rPr>
                <a:t>2</a:t>
              </a:r>
            </a:p>
          </p:txBody>
        </p:sp>
        <p:sp>
          <p:nvSpPr>
            <p:cNvPr id="17" name="Oval 16"/>
            <p:cNvSpPr/>
            <p:nvPr/>
          </p:nvSpPr>
          <p:spPr bwMode="gray">
            <a:xfrm>
              <a:off x="4364463" y="5813088"/>
              <a:ext cx="220267" cy="219075"/>
            </a:xfrm>
            <a:prstGeom prst="ellipse">
              <a:avLst/>
            </a:prstGeom>
            <a:solidFill>
              <a:schemeClr val="accent1"/>
            </a:solidFill>
            <a:ln w="6350" algn="ctr">
              <a:solidFill>
                <a:srgbClr val="000000"/>
              </a:solidFill>
              <a:miter lim="800000"/>
              <a:headEnd/>
              <a:tailEnd/>
            </a:ln>
          </p:spPr>
          <p:txBody>
            <a:bodyPr lIns="90000" tIns="72000" rIns="90000" bIns="72000" rtlCol="0" anchor="ctr"/>
            <a:lstStyle/>
            <a:p>
              <a:pPr algn="ctr" fontAlgn="base">
                <a:spcBef>
                  <a:spcPct val="50000"/>
                </a:spcBef>
                <a:spcAft>
                  <a:spcPct val="0"/>
                </a:spcAft>
                <a:buClr>
                  <a:srgbClr val="F0AB00"/>
                </a:buClr>
                <a:buSzPct val="80000"/>
              </a:pPr>
              <a:r>
                <a:rPr lang="en-US" sz="1200" kern="0" dirty="0">
                  <a:ea typeface="Arial Unicode MS" pitchFamily="34" charset="-128"/>
                  <a:cs typeface="Arial Unicode MS" pitchFamily="34" charset="-128"/>
                </a:rPr>
                <a:t>3</a:t>
              </a:r>
            </a:p>
          </p:txBody>
        </p:sp>
      </p:grpSp>
      <p:sp>
        <p:nvSpPr>
          <p:cNvPr id="18" name="TextBox 17"/>
          <p:cNvSpPr txBox="1"/>
          <p:nvPr/>
        </p:nvSpPr>
        <p:spPr>
          <a:xfrm>
            <a:off x="692727" y="1512000"/>
            <a:ext cx="6197599" cy="4906596"/>
          </a:xfrm>
          <a:prstGeom prst="rect">
            <a:avLst/>
          </a:prstGeom>
          <a:noFill/>
        </p:spPr>
        <p:txBody>
          <a:bodyPr wrap="square" lIns="0" tIns="0" rIns="0" bIns="0" rtlCol="0">
            <a:noAutofit/>
          </a:bodyPr>
          <a:lstStyle/>
          <a:p>
            <a:pPr marL="342900" indent="-342900">
              <a:lnSpc>
                <a:spcPts val="1700"/>
              </a:lnSpc>
              <a:spcAft>
                <a:spcPts val="600"/>
              </a:spcAft>
              <a:buSzPct val="120000"/>
              <a:buAutoNum type="arabicPeriod"/>
            </a:pPr>
            <a:r>
              <a:rPr lang="en-US" sz="1400" b="1" dirty="0"/>
              <a:t>Select </a:t>
            </a:r>
            <a:r>
              <a:rPr lang="en-US" sz="1400" dirty="0"/>
              <a:t>Preferred Payment Method from a drop-down box: Check, Credit card or Wire.</a:t>
            </a:r>
          </a:p>
          <a:p>
            <a:pPr marL="342900" indent="-342900">
              <a:lnSpc>
                <a:spcPts val="1700"/>
              </a:lnSpc>
              <a:spcAft>
                <a:spcPts val="600"/>
              </a:spcAft>
              <a:buSzPct val="120000"/>
              <a:buAutoNum type="arabicPeriod"/>
            </a:pPr>
            <a:r>
              <a:rPr lang="en-US" sz="1400" b="1" dirty="0"/>
              <a:t>Complete</a:t>
            </a:r>
            <a:r>
              <a:rPr lang="en-US" sz="1400" dirty="0"/>
              <a:t> the details for ACH or Wire transfers.</a:t>
            </a:r>
          </a:p>
          <a:p>
            <a:pPr marL="342900" indent="-342900">
              <a:lnSpc>
                <a:spcPts val="1700"/>
              </a:lnSpc>
              <a:spcAft>
                <a:spcPts val="600"/>
              </a:spcAft>
              <a:buSzPct val="120000"/>
              <a:buAutoNum type="arabicPeriod"/>
            </a:pPr>
            <a:r>
              <a:rPr lang="en-US" sz="1400" b="1" dirty="0"/>
              <a:t>Select</a:t>
            </a:r>
            <a:r>
              <a:rPr lang="en-US" sz="1400" dirty="0"/>
              <a:t> if you do or do not accept   credit cards and click OK when finished.</a:t>
            </a:r>
          </a:p>
          <a:p>
            <a:pPr>
              <a:lnSpc>
                <a:spcPts val="1700"/>
              </a:lnSpc>
              <a:spcAft>
                <a:spcPts val="600"/>
              </a:spcAft>
              <a:buClr>
                <a:srgbClr val="F0AB00"/>
              </a:buClr>
              <a:buSzPct val="120000"/>
            </a:pPr>
            <a:r>
              <a:rPr lang="en-US" sz="1400" b="1" dirty="0"/>
              <a:t>Note: </a:t>
            </a:r>
            <a:r>
              <a:rPr lang="en-US" sz="1400" dirty="0"/>
              <a:t>This does not change the method of payment from your customer, unless specified.</a:t>
            </a:r>
            <a:endParaRPr lang="en-US" sz="1400" b="1" dirty="0"/>
          </a:p>
          <a:p>
            <a:pPr marL="342900" indent="-342900" fontAlgn="base">
              <a:lnSpc>
                <a:spcPts val="2000"/>
              </a:lnSpc>
              <a:spcBef>
                <a:spcPts val="1200"/>
              </a:spcBef>
              <a:spcAft>
                <a:spcPct val="0"/>
              </a:spcAft>
              <a:buClr>
                <a:srgbClr val="F0AB00"/>
              </a:buClr>
              <a:buSzPct val="120000"/>
              <a:buAutoNum type="arabicPeriod"/>
            </a:pPr>
            <a:endParaRPr lang="en-US" sz="1200" dirty="0"/>
          </a:p>
        </p:txBody>
      </p:sp>
      <p:sp>
        <p:nvSpPr>
          <p:cNvPr id="19" name="Rectangle 18">
            <a:extLst>
              <a:ext uri="{FF2B5EF4-FFF2-40B4-BE49-F238E27FC236}">
                <a16:creationId xmlns:a16="http://schemas.microsoft.com/office/drawing/2014/main" id="{C7C82ED5-E418-44DD-839E-B8AB16BFAA34}"/>
              </a:ext>
            </a:extLst>
          </p:cNvPr>
          <p:cNvSpPr/>
          <p:nvPr/>
        </p:nvSpPr>
        <p:spPr bwMode="gray">
          <a:xfrm>
            <a:off x="6699353" y="5833648"/>
            <a:ext cx="5022747" cy="231871"/>
          </a:xfrm>
          <a:prstGeom prst="rect">
            <a:avLst/>
          </a:prstGeom>
          <a:noFill/>
          <a:ln w="19050" algn="ctr">
            <a:solidFill>
              <a:schemeClr val="tx1"/>
            </a:solidFill>
            <a:miter lim="800000"/>
            <a:headEnd/>
            <a:tailEnd/>
          </a:ln>
        </p:spPr>
        <p:txBody>
          <a:bodyPr wrap="square" lIns="88900" tIns="88900" rIns="88900" bIns="88900" rtlCol="0" anchor="ctr"/>
          <a:lstStyle/>
          <a:p>
            <a:pPr algn="ctr">
              <a:lnSpc>
                <a:spcPct val="106000"/>
              </a:lnSpc>
              <a:buFont typeface="Wingdings 2" pitchFamily="18" charset="2"/>
              <a:buNone/>
            </a:pPr>
            <a:r>
              <a:rPr lang="en-US" sz="800" b="1" dirty="0"/>
              <a:t>NOTE: Screens remain the same for both Standard and Enterprise Account.</a:t>
            </a:r>
          </a:p>
        </p:txBody>
      </p:sp>
    </p:spTree>
    <p:extLst>
      <p:ext uri="{BB962C8B-B14F-4D97-AF65-F5344CB8AC3E}">
        <p14:creationId xmlns:p14="http://schemas.microsoft.com/office/powerpoint/2010/main" val="1418925146"/>
      </p:ext>
    </p:extLst>
  </p:cSld>
  <p:clrMapOvr>
    <a:masterClrMapping/>
  </p:clrMapOvr>
  <p:transition>
    <p:fade/>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quarter" idx="13"/>
          </p:nvPr>
        </p:nvSpPr>
        <p:spPr/>
        <p:txBody>
          <a:bodyPr/>
          <a:lstStyle/>
          <a:p>
            <a:r>
              <a:rPr lang="en-US" dirty="0"/>
              <a:t>Current and Potential</a:t>
            </a:r>
          </a:p>
        </p:txBody>
      </p:sp>
      <p:sp>
        <p:nvSpPr>
          <p:cNvPr id="6" name="Title 5">
            <a:extLst>
              <a:ext uri="{FF2B5EF4-FFF2-40B4-BE49-F238E27FC236}">
                <a16:creationId xmlns:a16="http://schemas.microsoft.com/office/drawing/2014/main" id="{8729A1C9-1EE0-45FD-BA18-8C10EF1237A6}"/>
              </a:ext>
            </a:extLst>
          </p:cNvPr>
          <p:cNvSpPr>
            <a:spLocks noGrp="1"/>
          </p:cNvSpPr>
          <p:nvPr>
            <p:ph type="title"/>
          </p:nvPr>
        </p:nvSpPr>
        <p:spPr/>
        <p:txBody>
          <a:bodyPr/>
          <a:lstStyle/>
          <a:p>
            <a:r>
              <a:rPr lang="en-US" dirty="0"/>
              <a:t>Review Your Relationships</a:t>
            </a:r>
            <a:br>
              <a:rPr lang="en-US" dirty="0"/>
            </a:br>
            <a:endParaRPr lang="en-US" dirty="0"/>
          </a:p>
        </p:txBody>
      </p:sp>
      <p:grpSp>
        <p:nvGrpSpPr>
          <p:cNvPr id="20" name="Group 19"/>
          <p:cNvGrpSpPr/>
          <p:nvPr/>
        </p:nvGrpSpPr>
        <p:grpSpPr>
          <a:xfrm>
            <a:off x="6355497" y="1493943"/>
            <a:ext cx="5267122" cy="3366906"/>
            <a:chOff x="3640521" y="2138253"/>
            <a:chExt cx="5267122" cy="3366906"/>
          </a:xfrm>
        </p:grpSpPr>
        <p:pic>
          <p:nvPicPr>
            <p:cNvPr id="21" name="Picture 20"/>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3640521" y="2138253"/>
              <a:ext cx="3823984" cy="3366906"/>
            </a:xfrm>
            <a:prstGeom prst="rect">
              <a:avLst/>
            </a:prstGeom>
            <a:ln>
              <a:solidFill>
                <a:schemeClr val="tx1"/>
              </a:solidFill>
            </a:ln>
            <a:effectLst/>
          </p:spPr>
        </p:pic>
        <p:sp>
          <p:nvSpPr>
            <p:cNvPr id="22" name="Oval 21"/>
            <p:cNvSpPr/>
            <p:nvPr/>
          </p:nvSpPr>
          <p:spPr bwMode="gray">
            <a:xfrm>
              <a:off x="8687376" y="3522651"/>
              <a:ext cx="220267" cy="219075"/>
            </a:xfrm>
            <a:prstGeom prst="ellipse">
              <a:avLst/>
            </a:prstGeom>
            <a:solidFill>
              <a:schemeClr val="accent1"/>
            </a:solidFill>
            <a:ln w="6350" algn="ctr">
              <a:solidFill>
                <a:schemeClr val="tx1"/>
              </a:solidFill>
              <a:miter lim="800000"/>
              <a:headEnd/>
              <a:tailEnd/>
            </a:ln>
          </p:spPr>
          <p:txBody>
            <a:bodyPr lIns="90000" tIns="72000" rIns="90000" bIns="72000" rtlCol="0" anchor="ctr"/>
            <a:lstStyle/>
            <a:p>
              <a:pPr algn="ctr" fontAlgn="base">
                <a:spcBef>
                  <a:spcPct val="50000"/>
                </a:spcBef>
                <a:spcAft>
                  <a:spcPct val="0"/>
                </a:spcAft>
                <a:buClr>
                  <a:srgbClr val="F0AB00"/>
                </a:buClr>
                <a:buSzPct val="80000"/>
              </a:pPr>
              <a:r>
                <a:rPr lang="en-US" sz="1200" kern="0" dirty="0">
                  <a:ea typeface="Arial Unicode MS" pitchFamily="34" charset="-128"/>
                  <a:cs typeface="Arial Unicode MS" pitchFamily="34" charset="-128"/>
                </a:rPr>
                <a:t>1</a:t>
              </a:r>
            </a:p>
          </p:txBody>
        </p:sp>
        <p:sp>
          <p:nvSpPr>
            <p:cNvPr id="23" name="Oval 22"/>
            <p:cNvSpPr/>
            <p:nvPr/>
          </p:nvSpPr>
          <p:spPr bwMode="gray">
            <a:xfrm>
              <a:off x="4301371" y="3129490"/>
              <a:ext cx="220267" cy="219075"/>
            </a:xfrm>
            <a:prstGeom prst="ellipse">
              <a:avLst/>
            </a:prstGeom>
            <a:solidFill>
              <a:schemeClr val="accent1"/>
            </a:solidFill>
            <a:ln w="6350" algn="ctr">
              <a:solidFill>
                <a:schemeClr val="tx1"/>
              </a:solidFill>
              <a:miter lim="800000"/>
              <a:headEnd/>
              <a:tailEnd/>
            </a:ln>
          </p:spPr>
          <p:txBody>
            <a:bodyPr lIns="90000" tIns="72000" rIns="90000" bIns="72000" rtlCol="0" anchor="ctr"/>
            <a:lstStyle/>
            <a:p>
              <a:pPr algn="ctr" fontAlgn="base">
                <a:spcBef>
                  <a:spcPct val="50000"/>
                </a:spcBef>
                <a:spcAft>
                  <a:spcPct val="0"/>
                </a:spcAft>
                <a:buClr>
                  <a:srgbClr val="F0AB00"/>
                </a:buClr>
                <a:buSzPct val="80000"/>
              </a:pPr>
              <a:r>
                <a:rPr lang="en-US" sz="1200" kern="0" dirty="0">
                  <a:ea typeface="Arial Unicode MS" pitchFamily="34" charset="-128"/>
                  <a:cs typeface="Arial Unicode MS" pitchFamily="34" charset="-128"/>
                </a:rPr>
                <a:t>2</a:t>
              </a:r>
            </a:p>
          </p:txBody>
        </p:sp>
        <p:sp>
          <p:nvSpPr>
            <p:cNvPr id="24" name="Oval 23"/>
            <p:cNvSpPr/>
            <p:nvPr/>
          </p:nvSpPr>
          <p:spPr bwMode="gray">
            <a:xfrm>
              <a:off x="5514591" y="2636005"/>
              <a:ext cx="220267" cy="219075"/>
            </a:xfrm>
            <a:prstGeom prst="ellipse">
              <a:avLst/>
            </a:prstGeom>
            <a:solidFill>
              <a:schemeClr val="accent1"/>
            </a:solidFill>
            <a:ln w="6350" algn="ctr">
              <a:solidFill>
                <a:schemeClr val="tx1"/>
              </a:solidFill>
              <a:miter lim="800000"/>
              <a:headEnd/>
              <a:tailEnd/>
            </a:ln>
          </p:spPr>
          <p:txBody>
            <a:bodyPr lIns="90000" tIns="72000" rIns="90000" bIns="72000" rtlCol="0" anchor="ctr"/>
            <a:lstStyle/>
            <a:p>
              <a:pPr algn="ctr" fontAlgn="base">
                <a:spcBef>
                  <a:spcPct val="50000"/>
                </a:spcBef>
                <a:spcAft>
                  <a:spcPct val="0"/>
                </a:spcAft>
                <a:buClr>
                  <a:srgbClr val="F0AB00"/>
                </a:buClr>
                <a:buSzPct val="80000"/>
              </a:pPr>
              <a:r>
                <a:rPr lang="en-US" sz="1200" kern="0" dirty="0">
                  <a:ea typeface="Arial Unicode MS" pitchFamily="34" charset="-128"/>
                  <a:cs typeface="Arial Unicode MS" pitchFamily="34" charset="-128"/>
                </a:rPr>
                <a:t>4</a:t>
              </a:r>
            </a:p>
          </p:txBody>
        </p:sp>
        <p:sp>
          <p:nvSpPr>
            <p:cNvPr id="25" name="Oval 24"/>
            <p:cNvSpPr/>
            <p:nvPr/>
          </p:nvSpPr>
          <p:spPr bwMode="gray">
            <a:xfrm>
              <a:off x="4440532" y="4061964"/>
              <a:ext cx="220267" cy="219075"/>
            </a:xfrm>
            <a:prstGeom prst="ellipse">
              <a:avLst/>
            </a:prstGeom>
            <a:solidFill>
              <a:schemeClr val="accent1"/>
            </a:solidFill>
            <a:ln w="6350" algn="ctr">
              <a:solidFill>
                <a:schemeClr val="tx1"/>
              </a:solidFill>
              <a:miter lim="800000"/>
              <a:headEnd/>
              <a:tailEnd/>
            </a:ln>
          </p:spPr>
          <p:txBody>
            <a:bodyPr lIns="90000" tIns="72000" rIns="90000" bIns="72000" rtlCol="0" anchor="ctr"/>
            <a:lstStyle/>
            <a:p>
              <a:pPr algn="ctr" fontAlgn="base">
                <a:spcBef>
                  <a:spcPct val="50000"/>
                </a:spcBef>
                <a:spcAft>
                  <a:spcPct val="0"/>
                </a:spcAft>
                <a:buClr>
                  <a:srgbClr val="F0AB00"/>
                </a:buClr>
                <a:buSzPct val="80000"/>
              </a:pPr>
              <a:r>
                <a:rPr lang="en-US" sz="1200" kern="0" dirty="0">
                  <a:ea typeface="Arial Unicode MS" pitchFamily="34" charset="-128"/>
                  <a:cs typeface="Arial Unicode MS" pitchFamily="34" charset="-128"/>
                </a:rPr>
                <a:t>3</a:t>
              </a:r>
            </a:p>
          </p:txBody>
        </p:sp>
      </p:grpSp>
      <p:sp>
        <p:nvSpPr>
          <p:cNvPr id="26" name="TextBox 25"/>
          <p:cNvSpPr txBox="1"/>
          <p:nvPr/>
        </p:nvSpPr>
        <p:spPr>
          <a:xfrm>
            <a:off x="469900" y="1512000"/>
            <a:ext cx="5786116" cy="4906596"/>
          </a:xfrm>
          <a:prstGeom prst="rect">
            <a:avLst/>
          </a:prstGeom>
          <a:noFill/>
        </p:spPr>
        <p:txBody>
          <a:bodyPr wrap="square" lIns="0" tIns="0" rIns="0" bIns="0" rtlCol="0">
            <a:noAutofit/>
          </a:bodyPr>
          <a:lstStyle/>
          <a:p>
            <a:pPr marL="342900" indent="-342900">
              <a:lnSpc>
                <a:spcPts val="1700"/>
              </a:lnSpc>
              <a:spcAft>
                <a:spcPts val="600"/>
              </a:spcAft>
              <a:buSzPct val="120000"/>
              <a:buAutoNum type="arabicPeriod"/>
            </a:pPr>
            <a:r>
              <a:rPr lang="en-US" sz="1400" b="1" dirty="0"/>
              <a:t>Click </a:t>
            </a:r>
            <a:r>
              <a:rPr lang="en-US" sz="1400" dirty="0"/>
              <a:t>on the Customer Relationships link in the </a:t>
            </a:r>
            <a:r>
              <a:rPr lang="en-US" sz="1400" b="1" dirty="0"/>
              <a:t>Settings</a:t>
            </a:r>
            <a:r>
              <a:rPr lang="en-US" sz="1400" dirty="0"/>
              <a:t> menu.</a:t>
            </a:r>
          </a:p>
          <a:p>
            <a:pPr marL="342900" indent="-342900">
              <a:lnSpc>
                <a:spcPts val="1700"/>
              </a:lnSpc>
              <a:spcAft>
                <a:spcPts val="600"/>
              </a:spcAft>
              <a:buSzPct val="120000"/>
              <a:buFontTx/>
              <a:buAutoNum type="arabicPeriod"/>
            </a:pPr>
            <a:r>
              <a:rPr lang="en-US" sz="1400" b="1" dirty="0">
                <a:cs typeface="Arial" charset="0"/>
              </a:rPr>
              <a:t>Choose </a:t>
            </a:r>
            <a:r>
              <a:rPr lang="en-US" sz="1400" dirty="0">
                <a:cs typeface="Arial" charset="0"/>
              </a:rPr>
              <a:t>to accept customer relationships either automatically or manually. </a:t>
            </a:r>
          </a:p>
          <a:p>
            <a:pPr marL="342900" indent="-342900">
              <a:lnSpc>
                <a:spcPts val="1700"/>
              </a:lnSpc>
              <a:spcAft>
                <a:spcPts val="600"/>
              </a:spcAft>
              <a:buSzPct val="120000"/>
              <a:buFontTx/>
              <a:buAutoNum type="arabicPeriod"/>
            </a:pPr>
            <a:r>
              <a:rPr lang="en-US" sz="1400" b="1" dirty="0">
                <a:cs typeface="Arial" charset="0"/>
              </a:rPr>
              <a:t>In the Pending Section</a:t>
            </a:r>
            <a:r>
              <a:rPr lang="en-US" sz="1400" dirty="0">
                <a:cs typeface="Arial" charset="0"/>
              </a:rPr>
              <a:t>, you can Approve or Reject pending relationship requests. In the Current Section, you can review your current customers’ profiles and information portals. You can also review rejected customers in the Rejected Section.</a:t>
            </a:r>
          </a:p>
          <a:p>
            <a:pPr marL="342900" indent="-342900">
              <a:lnSpc>
                <a:spcPts val="1700"/>
              </a:lnSpc>
              <a:spcAft>
                <a:spcPts val="600"/>
              </a:spcAft>
              <a:buSzPct val="120000"/>
              <a:buFontTx/>
              <a:buAutoNum type="arabicPeriod"/>
            </a:pPr>
            <a:r>
              <a:rPr lang="en-US" sz="1400" b="1" dirty="0">
                <a:cs typeface="Arial" charset="0"/>
              </a:rPr>
              <a:t>Find</a:t>
            </a:r>
            <a:r>
              <a:rPr lang="en-US" sz="1400" dirty="0">
                <a:cs typeface="Arial" charset="0"/>
              </a:rPr>
              <a:t> potential customers in Potential Relationships tab.</a:t>
            </a:r>
            <a:endParaRPr lang="en-US" sz="1400" b="1" dirty="0"/>
          </a:p>
          <a:p>
            <a:pPr marL="342900" indent="-342900" fontAlgn="base">
              <a:lnSpc>
                <a:spcPts val="2000"/>
              </a:lnSpc>
              <a:spcBef>
                <a:spcPts val="1200"/>
              </a:spcBef>
              <a:spcAft>
                <a:spcPct val="0"/>
              </a:spcAft>
              <a:buSzPct val="120000"/>
              <a:buAutoNum type="arabicPeriod"/>
            </a:pPr>
            <a:endParaRPr lang="en-US" sz="1200" dirty="0"/>
          </a:p>
        </p:txBody>
      </p:sp>
      <p:pic>
        <p:nvPicPr>
          <p:cNvPr id="27" name="Picture 26">
            <a:extLst>
              <a:ext uri="{FF2B5EF4-FFF2-40B4-BE49-F238E27FC236}">
                <a16:creationId xmlns:a16="http://schemas.microsoft.com/office/drawing/2014/main" id="{09F2C84B-8E91-4A5F-BFC9-A24D22015D69}"/>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9513520" y="1511466"/>
            <a:ext cx="2208580" cy="2956847"/>
          </a:xfrm>
          <a:prstGeom prst="rect">
            <a:avLst/>
          </a:prstGeom>
          <a:ln>
            <a:solidFill>
              <a:schemeClr val="tx1"/>
            </a:solidFill>
          </a:ln>
        </p:spPr>
      </p:pic>
      <p:sp>
        <p:nvSpPr>
          <p:cNvPr id="28" name="Oval 27">
            <a:extLst>
              <a:ext uri="{FF2B5EF4-FFF2-40B4-BE49-F238E27FC236}">
                <a16:creationId xmlns:a16="http://schemas.microsoft.com/office/drawing/2014/main" id="{5E7AA10C-27AB-484F-BC34-7A4AF0202A34}"/>
              </a:ext>
            </a:extLst>
          </p:cNvPr>
          <p:cNvSpPr/>
          <p:nvPr/>
        </p:nvSpPr>
        <p:spPr bwMode="gray">
          <a:xfrm>
            <a:off x="10401772" y="2916675"/>
            <a:ext cx="216038" cy="219075"/>
          </a:xfrm>
          <a:prstGeom prst="ellipse">
            <a:avLst/>
          </a:prstGeom>
          <a:solidFill>
            <a:schemeClr val="accent1"/>
          </a:solidFill>
          <a:ln w="6350" algn="ctr">
            <a:solidFill>
              <a:schemeClr val="tx1"/>
            </a:solidFill>
            <a:miter lim="800000"/>
            <a:headEnd/>
            <a:tailEnd/>
          </a:ln>
        </p:spPr>
        <p:txBody>
          <a:bodyPr lIns="90000" tIns="72000" rIns="90000" bIns="72000" rtlCol="0" anchor="ctr"/>
          <a:lstStyle/>
          <a:p>
            <a:pPr algn="ctr" fontAlgn="base">
              <a:spcBef>
                <a:spcPct val="50000"/>
              </a:spcBef>
              <a:spcAft>
                <a:spcPct val="0"/>
              </a:spcAft>
              <a:buClr>
                <a:srgbClr val="F0AB00"/>
              </a:buClr>
              <a:buSzPct val="80000"/>
            </a:pPr>
            <a:r>
              <a:rPr lang="en-US" sz="1200" kern="0" dirty="0">
                <a:ea typeface="Arial Unicode MS" pitchFamily="34" charset="-128"/>
                <a:cs typeface="Arial Unicode MS" pitchFamily="34" charset="-128"/>
              </a:rPr>
              <a:t>1</a:t>
            </a:r>
          </a:p>
        </p:txBody>
      </p:sp>
      <p:sp>
        <p:nvSpPr>
          <p:cNvPr id="29" name="Rectangle 28">
            <a:extLst>
              <a:ext uri="{FF2B5EF4-FFF2-40B4-BE49-F238E27FC236}">
                <a16:creationId xmlns:a16="http://schemas.microsoft.com/office/drawing/2014/main" id="{3508EC07-28B6-4EFB-A761-48CBBDA60355}"/>
              </a:ext>
            </a:extLst>
          </p:cNvPr>
          <p:cNvSpPr/>
          <p:nvPr/>
        </p:nvSpPr>
        <p:spPr bwMode="gray">
          <a:xfrm>
            <a:off x="6379605" y="5128553"/>
            <a:ext cx="5022747" cy="231871"/>
          </a:xfrm>
          <a:prstGeom prst="rect">
            <a:avLst/>
          </a:prstGeom>
          <a:noFill/>
          <a:ln w="19050" algn="ctr">
            <a:solidFill>
              <a:schemeClr val="tx1"/>
            </a:solidFill>
            <a:miter lim="800000"/>
            <a:headEnd/>
            <a:tailEnd/>
          </a:ln>
        </p:spPr>
        <p:txBody>
          <a:bodyPr wrap="square" lIns="88900" tIns="88900" rIns="88900" bIns="88900" rtlCol="0" anchor="ctr"/>
          <a:lstStyle/>
          <a:p>
            <a:pPr algn="ctr">
              <a:lnSpc>
                <a:spcPct val="106000"/>
              </a:lnSpc>
              <a:buFont typeface="Wingdings 2" pitchFamily="18" charset="2"/>
              <a:buNone/>
            </a:pPr>
            <a:r>
              <a:rPr lang="en-US" sz="800" b="1" dirty="0"/>
              <a:t>NOTE: Screens remain the same for both Standard and Enterprise Account.</a:t>
            </a:r>
          </a:p>
        </p:txBody>
      </p:sp>
    </p:spTree>
    <p:extLst>
      <p:ext uri="{BB962C8B-B14F-4D97-AF65-F5344CB8AC3E}">
        <p14:creationId xmlns:p14="http://schemas.microsoft.com/office/powerpoint/2010/main" val="24767711"/>
      </p:ext>
    </p:extLst>
  </p:cSld>
  <p:clrMapOvr>
    <a:masterClrMapping/>
  </p:clrMapOvr>
  <p:transition>
    <p:fade/>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quarter" idx="13"/>
          </p:nvPr>
        </p:nvSpPr>
        <p:spPr/>
        <p:txBody>
          <a:bodyPr/>
          <a:lstStyle/>
          <a:p>
            <a:r>
              <a:rPr lang="en-US" dirty="0"/>
              <a:t>Roles and Permission Details</a:t>
            </a:r>
          </a:p>
        </p:txBody>
      </p:sp>
      <p:sp>
        <p:nvSpPr>
          <p:cNvPr id="6" name="Title 5">
            <a:extLst>
              <a:ext uri="{FF2B5EF4-FFF2-40B4-BE49-F238E27FC236}">
                <a16:creationId xmlns:a16="http://schemas.microsoft.com/office/drawing/2014/main" id="{8729A1C9-1EE0-45FD-BA18-8C10EF1237A6}"/>
              </a:ext>
            </a:extLst>
          </p:cNvPr>
          <p:cNvSpPr>
            <a:spLocks noGrp="1"/>
          </p:cNvSpPr>
          <p:nvPr>
            <p:ph type="title"/>
          </p:nvPr>
        </p:nvSpPr>
        <p:spPr/>
        <p:txBody>
          <a:bodyPr/>
          <a:lstStyle/>
          <a:p>
            <a:r>
              <a:rPr lang="en-US" dirty="0"/>
              <a:t>Set Up User Accounts</a:t>
            </a:r>
            <a:br>
              <a:rPr lang="en-US" dirty="0"/>
            </a:br>
            <a:endParaRPr lang="en-US" dirty="0"/>
          </a:p>
        </p:txBody>
      </p:sp>
      <p:sp>
        <p:nvSpPr>
          <p:cNvPr id="14" name="TextBox 13"/>
          <p:cNvSpPr txBox="1"/>
          <p:nvPr/>
        </p:nvSpPr>
        <p:spPr>
          <a:xfrm>
            <a:off x="469900" y="1454850"/>
            <a:ext cx="11252199" cy="3318266"/>
          </a:xfrm>
          <a:prstGeom prst="rect">
            <a:avLst/>
          </a:prstGeom>
          <a:noFill/>
        </p:spPr>
        <p:txBody>
          <a:bodyPr wrap="square" lIns="0" tIns="0" rIns="0" bIns="0" rtlCol="0">
            <a:noAutofit/>
          </a:bodyPr>
          <a:lstStyle/>
          <a:p>
            <a:pPr>
              <a:spcAft>
                <a:spcPts val="600"/>
              </a:spcAft>
              <a:buClr>
                <a:srgbClr val="FFC000"/>
              </a:buClr>
              <a:buSzPct val="120000"/>
            </a:pPr>
            <a:r>
              <a:rPr lang="en-US" sz="1400" b="1" kern="0" dirty="0"/>
              <a:t>Administrator</a:t>
            </a:r>
          </a:p>
          <a:p>
            <a:pPr marL="285750" indent="-285750">
              <a:spcAft>
                <a:spcPts val="600"/>
              </a:spcAft>
              <a:buSzPct val="120000"/>
              <a:buFont typeface="Arial" pitchFamily="34" charset="0"/>
              <a:buChar char="•"/>
            </a:pPr>
            <a:endParaRPr lang="en-US" sz="1400" dirty="0" smtClean="0"/>
          </a:p>
          <a:p>
            <a:pPr marL="285750" indent="-285750">
              <a:spcAft>
                <a:spcPts val="600"/>
              </a:spcAft>
              <a:buSzPct val="120000"/>
              <a:buFont typeface="Arial" pitchFamily="34" charset="0"/>
              <a:buChar char="•"/>
            </a:pPr>
            <a:r>
              <a:rPr lang="en-US" sz="1400" dirty="0" smtClean="0"/>
              <a:t>There </a:t>
            </a:r>
            <a:r>
              <a:rPr lang="en-US" sz="1400" dirty="0"/>
              <a:t>can only be one administrator per ANID</a:t>
            </a:r>
          </a:p>
          <a:p>
            <a:pPr marL="285750" indent="-285750">
              <a:spcAft>
                <a:spcPts val="600"/>
              </a:spcAft>
              <a:buSzPct val="120000"/>
              <a:buFont typeface="Arial" pitchFamily="34" charset="0"/>
              <a:buChar char="•"/>
            </a:pPr>
            <a:r>
              <a:rPr lang="en-US" sz="1400" dirty="0"/>
              <a:t>Automatically linked to the username and login entered during registration</a:t>
            </a:r>
          </a:p>
          <a:p>
            <a:pPr marL="285750" indent="-285750">
              <a:spcAft>
                <a:spcPts val="600"/>
              </a:spcAft>
              <a:buSzPct val="120000"/>
              <a:buFont typeface="Arial" pitchFamily="34" charset="0"/>
              <a:buChar char="•"/>
            </a:pPr>
            <a:r>
              <a:rPr lang="en-US" sz="1400" dirty="0"/>
              <a:t>Responsible for account set-up/configuration and management</a:t>
            </a:r>
          </a:p>
          <a:p>
            <a:pPr marL="285750" indent="-285750">
              <a:spcAft>
                <a:spcPts val="600"/>
              </a:spcAft>
              <a:buSzPct val="120000"/>
              <a:buFont typeface="Arial" pitchFamily="34" charset="0"/>
              <a:buChar char="•"/>
            </a:pPr>
            <a:r>
              <a:rPr lang="en-US" sz="1400" dirty="0"/>
              <a:t>Primary point of contact for users with questions or problems</a:t>
            </a:r>
          </a:p>
          <a:p>
            <a:pPr marL="285750" indent="-285750">
              <a:spcAft>
                <a:spcPts val="600"/>
              </a:spcAft>
              <a:buSzPct val="120000"/>
              <a:buFont typeface="Arial" pitchFamily="34" charset="0"/>
              <a:buChar char="•"/>
            </a:pPr>
            <a:r>
              <a:rPr lang="en-US" sz="1400" dirty="0"/>
              <a:t>Creates users and assigns roles/permissions to users of the account</a:t>
            </a:r>
          </a:p>
          <a:p>
            <a:pPr marL="285750" indent="-285750">
              <a:spcAft>
                <a:spcPts val="600"/>
              </a:spcAft>
              <a:buClr>
                <a:srgbClr val="FFC000"/>
              </a:buClr>
              <a:buSzPct val="120000"/>
              <a:buFont typeface="Arial" pitchFamily="34" charset="0"/>
              <a:buChar char="•"/>
            </a:pPr>
            <a:endParaRPr lang="en-US" sz="1400" dirty="0"/>
          </a:p>
          <a:p>
            <a:pPr>
              <a:spcAft>
                <a:spcPts val="600"/>
              </a:spcAft>
              <a:buClr>
                <a:srgbClr val="FFC000"/>
              </a:buClr>
              <a:buSzPct val="120000"/>
            </a:pPr>
            <a:r>
              <a:rPr lang="en-US" sz="1400" b="1" kern="0" dirty="0"/>
              <a:t>User</a:t>
            </a:r>
          </a:p>
          <a:p>
            <a:pPr marL="285750" indent="-285750" eaLnBrk="0" hangingPunct="0">
              <a:spcAft>
                <a:spcPts val="600"/>
              </a:spcAft>
              <a:buSzPct val="120000"/>
              <a:buFont typeface="Arial" pitchFamily="34" charset="0"/>
              <a:buChar char="•"/>
              <a:defRPr/>
            </a:pPr>
            <a:endParaRPr lang="en-US" sz="1400" dirty="0" smtClean="0"/>
          </a:p>
          <a:p>
            <a:pPr marL="285750" indent="-285750" eaLnBrk="0" hangingPunct="0">
              <a:spcAft>
                <a:spcPts val="600"/>
              </a:spcAft>
              <a:buSzPct val="120000"/>
              <a:buFont typeface="Arial" pitchFamily="34" charset="0"/>
              <a:buChar char="•"/>
              <a:defRPr/>
            </a:pPr>
            <a:r>
              <a:rPr lang="en-US" sz="1400" dirty="0" smtClean="0"/>
              <a:t>Up </a:t>
            </a:r>
            <a:r>
              <a:rPr lang="en-US" sz="1400" dirty="0"/>
              <a:t>to 250 user accounts can exist per ANID</a:t>
            </a:r>
          </a:p>
          <a:p>
            <a:pPr marL="285750" indent="-285750" eaLnBrk="0" hangingPunct="0">
              <a:spcAft>
                <a:spcPts val="600"/>
              </a:spcAft>
              <a:buSzPct val="120000"/>
              <a:buFont typeface="Arial" pitchFamily="34" charset="0"/>
              <a:buChar char="•"/>
              <a:defRPr/>
            </a:pPr>
            <a:r>
              <a:rPr lang="en-US" sz="1400" dirty="0"/>
              <a:t>Can have different roles/permissions, which correspond to the user’s actual job responsibilities</a:t>
            </a:r>
          </a:p>
          <a:p>
            <a:pPr marL="285750" indent="-285750" eaLnBrk="0" hangingPunct="0">
              <a:spcAft>
                <a:spcPts val="600"/>
              </a:spcAft>
              <a:buSzPct val="120000"/>
              <a:buFont typeface="Arial" pitchFamily="34" charset="0"/>
              <a:buChar char="•"/>
              <a:defRPr/>
            </a:pPr>
            <a:r>
              <a:rPr lang="en-US" sz="1400" dirty="0"/>
              <a:t>Can access all or only specific customers assigned by Administrator</a:t>
            </a:r>
          </a:p>
          <a:p>
            <a:pPr marL="342900" indent="-342900" fontAlgn="base">
              <a:lnSpc>
                <a:spcPts val="2000"/>
              </a:lnSpc>
              <a:spcBef>
                <a:spcPts val="1200"/>
              </a:spcBef>
              <a:spcAft>
                <a:spcPct val="0"/>
              </a:spcAft>
              <a:buSzPct val="120000"/>
              <a:buFont typeface="Arial" panose="020B0604020202020204" pitchFamily="34" charset="0"/>
              <a:buChar char="•"/>
            </a:pPr>
            <a:endParaRPr lang="en-US" sz="1400" b="1" dirty="0"/>
          </a:p>
          <a:p>
            <a:pPr marL="342900" indent="-342900" fontAlgn="base">
              <a:lnSpc>
                <a:spcPts val="2000"/>
              </a:lnSpc>
              <a:spcBef>
                <a:spcPts val="1200"/>
              </a:spcBef>
              <a:spcAft>
                <a:spcPct val="0"/>
              </a:spcAft>
              <a:buClr>
                <a:srgbClr val="F0AB00"/>
              </a:buClr>
              <a:buSzPct val="120000"/>
              <a:buAutoNum type="arabicPeriod"/>
            </a:pPr>
            <a:endParaRPr lang="en-US" sz="1400" dirty="0"/>
          </a:p>
        </p:txBody>
      </p:sp>
    </p:spTree>
    <p:extLst>
      <p:ext uri="{BB962C8B-B14F-4D97-AF65-F5344CB8AC3E}">
        <p14:creationId xmlns:p14="http://schemas.microsoft.com/office/powerpoint/2010/main" val="2247985971"/>
      </p:ext>
    </p:extLst>
  </p:cSld>
  <p:clrMapOvr>
    <a:masterClrMapping/>
  </p:clrMapOvr>
  <p:transition>
    <p:fade/>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quarter" idx="13"/>
          </p:nvPr>
        </p:nvSpPr>
        <p:spPr/>
        <p:txBody>
          <a:bodyPr/>
          <a:lstStyle/>
          <a:p>
            <a:r>
              <a:rPr lang="en-US" dirty="0"/>
              <a:t>Create Roles and Users (Administrator Only)</a:t>
            </a:r>
          </a:p>
        </p:txBody>
      </p:sp>
      <p:sp>
        <p:nvSpPr>
          <p:cNvPr id="6" name="Title 5">
            <a:extLst>
              <a:ext uri="{FF2B5EF4-FFF2-40B4-BE49-F238E27FC236}">
                <a16:creationId xmlns:a16="http://schemas.microsoft.com/office/drawing/2014/main" id="{8729A1C9-1EE0-45FD-BA18-8C10EF1237A6}"/>
              </a:ext>
            </a:extLst>
          </p:cNvPr>
          <p:cNvSpPr>
            <a:spLocks noGrp="1"/>
          </p:cNvSpPr>
          <p:nvPr>
            <p:ph type="title"/>
          </p:nvPr>
        </p:nvSpPr>
        <p:spPr/>
        <p:txBody>
          <a:bodyPr/>
          <a:lstStyle/>
          <a:p>
            <a:r>
              <a:rPr lang="en-US" dirty="0"/>
              <a:t>Set Up User Accounts</a:t>
            </a:r>
            <a:br>
              <a:rPr lang="en-US" dirty="0"/>
            </a:br>
            <a:endParaRPr lang="en-US" dirty="0"/>
          </a:p>
        </p:txBody>
      </p:sp>
      <p:grpSp>
        <p:nvGrpSpPr>
          <p:cNvPr id="5" name="Group 4"/>
          <p:cNvGrpSpPr/>
          <p:nvPr/>
        </p:nvGrpSpPr>
        <p:grpSpPr>
          <a:xfrm>
            <a:off x="5949551" y="1377359"/>
            <a:ext cx="4888526" cy="2581019"/>
            <a:chOff x="3359659" y="1765423"/>
            <a:chExt cx="4888526" cy="2581019"/>
          </a:xfrm>
        </p:grpSpPr>
        <p:pic>
          <p:nvPicPr>
            <p:cNvPr id="7" name="Picture 6"/>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3359659" y="1765423"/>
              <a:ext cx="4298441" cy="2581019"/>
            </a:xfrm>
            <a:prstGeom prst="rect">
              <a:avLst/>
            </a:prstGeom>
            <a:ln>
              <a:solidFill>
                <a:schemeClr val="tx1"/>
              </a:solidFill>
            </a:ln>
            <a:effectLst/>
          </p:spPr>
        </p:pic>
        <p:sp>
          <p:nvSpPr>
            <p:cNvPr id="8" name="Oval 7"/>
            <p:cNvSpPr/>
            <p:nvPr/>
          </p:nvSpPr>
          <p:spPr bwMode="gray">
            <a:xfrm>
              <a:off x="8027918" y="3344687"/>
              <a:ext cx="220267" cy="219075"/>
            </a:xfrm>
            <a:prstGeom prst="ellipse">
              <a:avLst/>
            </a:prstGeom>
            <a:solidFill>
              <a:schemeClr val="accent1"/>
            </a:solidFill>
            <a:ln w="6350" algn="ctr">
              <a:solidFill>
                <a:schemeClr val="tx1"/>
              </a:solidFill>
              <a:miter lim="800000"/>
              <a:headEnd/>
              <a:tailEnd/>
            </a:ln>
          </p:spPr>
          <p:txBody>
            <a:bodyPr lIns="90000" tIns="72000" rIns="90000" bIns="72000" rtlCol="0" anchor="ctr"/>
            <a:lstStyle/>
            <a:p>
              <a:pPr algn="ctr" fontAlgn="base">
                <a:spcBef>
                  <a:spcPct val="50000"/>
                </a:spcBef>
                <a:spcAft>
                  <a:spcPct val="0"/>
                </a:spcAft>
                <a:buClr>
                  <a:srgbClr val="F0AB00"/>
                </a:buClr>
                <a:buSzPct val="80000"/>
              </a:pPr>
              <a:r>
                <a:rPr lang="en-US" sz="1200" kern="0" dirty="0">
                  <a:ea typeface="Arial Unicode MS" pitchFamily="34" charset="-128"/>
                  <a:cs typeface="Arial Unicode MS" pitchFamily="34" charset="-128"/>
                </a:rPr>
                <a:t>1</a:t>
              </a:r>
            </a:p>
          </p:txBody>
        </p:sp>
        <p:sp>
          <p:nvSpPr>
            <p:cNvPr id="9" name="Oval 8"/>
            <p:cNvSpPr/>
            <p:nvPr/>
          </p:nvSpPr>
          <p:spPr bwMode="gray">
            <a:xfrm>
              <a:off x="4133137" y="4074925"/>
              <a:ext cx="220267" cy="219075"/>
            </a:xfrm>
            <a:prstGeom prst="ellipse">
              <a:avLst/>
            </a:prstGeom>
            <a:solidFill>
              <a:schemeClr val="accent1"/>
            </a:solidFill>
            <a:ln w="6350" algn="ctr">
              <a:solidFill>
                <a:schemeClr val="tx1"/>
              </a:solidFill>
              <a:miter lim="800000"/>
              <a:headEnd/>
              <a:tailEnd/>
            </a:ln>
          </p:spPr>
          <p:txBody>
            <a:bodyPr lIns="90000" tIns="72000" rIns="90000" bIns="72000" rtlCol="0" anchor="ctr"/>
            <a:lstStyle/>
            <a:p>
              <a:pPr algn="ctr" fontAlgn="base">
                <a:spcBef>
                  <a:spcPct val="50000"/>
                </a:spcBef>
                <a:spcAft>
                  <a:spcPct val="0"/>
                </a:spcAft>
                <a:buClr>
                  <a:srgbClr val="F0AB00"/>
                </a:buClr>
                <a:buSzPct val="80000"/>
              </a:pPr>
              <a:r>
                <a:rPr lang="en-US" sz="1200" kern="0" dirty="0">
                  <a:ea typeface="Arial Unicode MS" pitchFamily="34" charset="-128"/>
                  <a:cs typeface="Arial Unicode MS" pitchFamily="34" charset="-128"/>
                </a:rPr>
                <a:t>2</a:t>
              </a:r>
            </a:p>
          </p:txBody>
        </p:sp>
        <p:sp>
          <p:nvSpPr>
            <p:cNvPr id="10" name="Oval 9"/>
            <p:cNvSpPr/>
            <p:nvPr/>
          </p:nvSpPr>
          <p:spPr bwMode="gray">
            <a:xfrm>
              <a:off x="6210071" y="3735060"/>
              <a:ext cx="220267" cy="219075"/>
            </a:xfrm>
            <a:prstGeom prst="ellipse">
              <a:avLst/>
            </a:prstGeom>
            <a:solidFill>
              <a:schemeClr val="accent1"/>
            </a:solidFill>
            <a:ln w="6350" algn="ctr">
              <a:solidFill>
                <a:schemeClr val="tx1"/>
              </a:solidFill>
              <a:miter lim="800000"/>
              <a:headEnd/>
              <a:tailEnd/>
            </a:ln>
          </p:spPr>
          <p:txBody>
            <a:bodyPr lIns="90000" tIns="72000" rIns="90000" bIns="72000" rtlCol="0" anchor="ctr"/>
            <a:lstStyle/>
            <a:p>
              <a:pPr algn="ctr" fontAlgn="base">
                <a:spcBef>
                  <a:spcPct val="50000"/>
                </a:spcBef>
                <a:spcAft>
                  <a:spcPct val="0"/>
                </a:spcAft>
                <a:buClr>
                  <a:srgbClr val="F0AB00"/>
                </a:buClr>
                <a:buSzPct val="80000"/>
              </a:pPr>
              <a:r>
                <a:rPr lang="en-US" sz="1200" kern="0" dirty="0">
                  <a:ea typeface="Arial Unicode MS" pitchFamily="34" charset="-128"/>
                  <a:cs typeface="Arial Unicode MS" pitchFamily="34" charset="-128"/>
                </a:rPr>
                <a:t>3</a:t>
              </a:r>
            </a:p>
          </p:txBody>
        </p:sp>
        <p:sp>
          <p:nvSpPr>
            <p:cNvPr id="11" name="Oval 10"/>
            <p:cNvSpPr/>
            <p:nvPr/>
          </p:nvSpPr>
          <p:spPr bwMode="gray">
            <a:xfrm>
              <a:off x="7376382" y="2642245"/>
              <a:ext cx="220267" cy="219075"/>
            </a:xfrm>
            <a:prstGeom prst="ellipse">
              <a:avLst/>
            </a:prstGeom>
            <a:solidFill>
              <a:schemeClr val="accent1"/>
            </a:solidFill>
            <a:ln w="6350" algn="ctr">
              <a:solidFill>
                <a:schemeClr val="tx1"/>
              </a:solidFill>
              <a:miter lim="800000"/>
              <a:headEnd/>
              <a:tailEnd/>
            </a:ln>
          </p:spPr>
          <p:txBody>
            <a:bodyPr lIns="90000" tIns="72000" rIns="90000" bIns="72000" rtlCol="0" anchor="ctr"/>
            <a:lstStyle/>
            <a:p>
              <a:pPr algn="ctr" fontAlgn="base">
                <a:spcBef>
                  <a:spcPct val="50000"/>
                </a:spcBef>
                <a:spcAft>
                  <a:spcPct val="0"/>
                </a:spcAft>
                <a:buClr>
                  <a:srgbClr val="F0AB00"/>
                </a:buClr>
                <a:buSzPct val="80000"/>
              </a:pPr>
              <a:r>
                <a:rPr lang="en-US" sz="1200" kern="0" dirty="0">
                  <a:ea typeface="Arial Unicode MS" pitchFamily="34" charset="-128"/>
                  <a:cs typeface="Arial Unicode MS" pitchFamily="34" charset="-128"/>
                </a:rPr>
                <a:t>4</a:t>
              </a:r>
            </a:p>
          </p:txBody>
        </p:sp>
        <p:sp>
          <p:nvSpPr>
            <p:cNvPr id="12" name="Oval 11"/>
            <p:cNvSpPr/>
            <p:nvPr/>
          </p:nvSpPr>
          <p:spPr bwMode="gray">
            <a:xfrm>
              <a:off x="4133137" y="3077321"/>
              <a:ext cx="220267" cy="219075"/>
            </a:xfrm>
            <a:prstGeom prst="ellipse">
              <a:avLst/>
            </a:prstGeom>
            <a:solidFill>
              <a:schemeClr val="accent1"/>
            </a:solidFill>
            <a:ln w="6350" algn="ctr">
              <a:solidFill>
                <a:schemeClr val="tx1"/>
              </a:solidFill>
              <a:miter lim="800000"/>
              <a:headEnd/>
              <a:tailEnd/>
            </a:ln>
          </p:spPr>
          <p:txBody>
            <a:bodyPr lIns="90000" tIns="72000" rIns="90000" bIns="72000" rtlCol="0" anchor="ctr"/>
            <a:lstStyle/>
            <a:p>
              <a:pPr algn="ctr" fontAlgn="base">
                <a:spcBef>
                  <a:spcPct val="50000"/>
                </a:spcBef>
                <a:spcAft>
                  <a:spcPct val="0"/>
                </a:spcAft>
                <a:buClr>
                  <a:srgbClr val="F0AB00"/>
                </a:buClr>
                <a:buSzPct val="80000"/>
              </a:pPr>
              <a:r>
                <a:rPr lang="en-US" sz="1200" kern="0" dirty="0">
                  <a:ea typeface="Arial Unicode MS" pitchFamily="34" charset="-128"/>
                  <a:cs typeface="Arial Unicode MS" pitchFamily="34" charset="-128"/>
                </a:rPr>
                <a:t>5</a:t>
              </a:r>
            </a:p>
          </p:txBody>
        </p:sp>
      </p:grpSp>
      <p:sp>
        <p:nvSpPr>
          <p:cNvPr id="13" name="TextBox 12"/>
          <p:cNvSpPr txBox="1"/>
          <p:nvPr/>
        </p:nvSpPr>
        <p:spPr>
          <a:xfrm>
            <a:off x="524479" y="2056486"/>
            <a:ext cx="5418200" cy="2581019"/>
          </a:xfrm>
          <a:prstGeom prst="rect">
            <a:avLst/>
          </a:prstGeom>
          <a:noFill/>
        </p:spPr>
        <p:txBody>
          <a:bodyPr wrap="square" lIns="0" tIns="0" rIns="0" bIns="0" rtlCol="0">
            <a:noAutofit/>
          </a:bodyPr>
          <a:lstStyle/>
          <a:p>
            <a:pPr marL="342900" indent="-342900">
              <a:lnSpc>
                <a:spcPts val="1700"/>
              </a:lnSpc>
              <a:spcAft>
                <a:spcPts val="600"/>
              </a:spcAft>
              <a:buSzPct val="120000"/>
              <a:buAutoNum type="arabicPeriod"/>
            </a:pPr>
            <a:r>
              <a:rPr lang="en-US" sz="1400" b="1" dirty="0"/>
              <a:t>Click </a:t>
            </a:r>
            <a:r>
              <a:rPr lang="en-US" sz="1400" dirty="0"/>
              <a:t>on the Users tab on the </a:t>
            </a:r>
            <a:r>
              <a:rPr lang="en-US" sz="1400" b="1" dirty="0" smtClean="0"/>
              <a:t>Settings</a:t>
            </a:r>
            <a:r>
              <a:rPr lang="en-US" sz="1400" dirty="0" smtClean="0"/>
              <a:t> </a:t>
            </a:r>
            <a:r>
              <a:rPr lang="en-US" sz="1400" dirty="0"/>
              <a:t>menu. </a:t>
            </a:r>
            <a:br>
              <a:rPr lang="en-US" sz="1400" dirty="0"/>
            </a:br>
            <a:r>
              <a:rPr lang="en-US" sz="1400" dirty="0"/>
              <a:t>The Users page will load.</a:t>
            </a:r>
          </a:p>
          <a:p>
            <a:pPr marL="342900" indent="-342900">
              <a:lnSpc>
                <a:spcPts val="1700"/>
              </a:lnSpc>
              <a:spcAft>
                <a:spcPts val="600"/>
              </a:spcAft>
              <a:buSzPct val="120000"/>
              <a:buFontTx/>
              <a:buAutoNum type="arabicPeriod"/>
            </a:pPr>
            <a:r>
              <a:rPr lang="en-US" sz="1400" b="1" dirty="0">
                <a:cs typeface="Arial" charset="0"/>
              </a:rPr>
              <a:t>Click </a:t>
            </a:r>
            <a:r>
              <a:rPr lang="en-US" sz="1400" dirty="0">
                <a:cs typeface="Arial" charset="0"/>
              </a:rPr>
              <a:t>on the </a:t>
            </a:r>
            <a:r>
              <a:rPr lang="en-US" sz="1400" b="1" dirty="0">
                <a:cs typeface="Arial" charset="0"/>
              </a:rPr>
              <a:t>Create Role </a:t>
            </a:r>
            <a:r>
              <a:rPr lang="en-US" sz="1400" dirty="0">
                <a:cs typeface="Arial" charset="0"/>
              </a:rPr>
              <a:t>button in the Manage Roles section and type in  the Name and a  Description for the Role.</a:t>
            </a:r>
          </a:p>
          <a:p>
            <a:pPr marL="342900" indent="-342900">
              <a:lnSpc>
                <a:spcPts val="1700"/>
              </a:lnSpc>
              <a:spcAft>
                <a:spcPts val="600"/>
              </a:spcAft>
              <a:buSzPct val="120000"/>
              <a:buFontTx/>
              <a:buAutoNum type="arabicPeriod"/>
            </a:pPr>
            <a:r>
              <a:rPr lang="en-US" sz="1400" b="1" dirty="0">
                <a:cs typeface="Arial" charset="0"/>
              </a:rPr>
              <a:t>Add </a:t>
            </a:r>
            <a:r>
              <a:rPr lang="en-US" sz="1400" dirty="0">
                <a:cs typeface="Arial" charset="0"/>
              </a:rPr>
              <a:t>Permissions </a:t>
            </a:r>
            <a:r>
              <a:rPr lang="en-US" sz="1400" b="1" dirty="0">
                <a:cs typeface="Arial" charset="0"/>
              </a:rPr>
              <a:t>to the Role </a:t>
            </a:r>
            <a:r>
              <a:rPr lang="en-US" sz="1400" dirty="0" smtClean="0">
                <a:cs typeface="Arial" charset="0"/>
              </a:rPr>
              <a:t>that </a:t>
            </a:r>
            <a:r>
              <a:rPr lang="en-US" sz="1400" dirty="0">
                <a:cs typeface="Arial" charset="0"/>
              </a:rPr>
              <a:t>correspond to the user’s </a:t>
            </a:r>
            <a:r>
              <a:rPr lang="en-US" sz="1400" dirty="0" smtClean="0">
                <a:cs typeface="Arial" charset="0"/>
              </a:rPr>
              <a:t>actual </a:t>
            </a:r>
            <a:r>
              <a:rPr lang="en-US" sz="1400" dirty="0">
                <a:cs typeface="Arial" charset="0"/>
              </a:rPr>
              <a:t>job responsibilities by </a:t>
            </a:r>
            <a:r>
              <a:rPr lang="en-US" sz="1400" dirty="0" smtClean="0">
                <a:cs typeface="Arial" charset="0"/>
              </a:rPr>
              <a:t>checking </a:t>
            </a:r>
            <a:r>
              <a:rPr lang="en-US" sz="1400" dirty="0">
                <a:cs typeface="Arial" charset="0"/>
              </a:rPr>
              <a:t>the proper boxes </a:t>
            </a:r>
            <a:r>
              <a:rPr lang="en-US" sz="1400" dirty="0" smtClean="0">
                <a:cs typeface="Arial" charset="0"/>
              </a:rPr>
              <a:t>and click </a:t>
            </a:r>
            <a:r>
              <a:rPr lang="en-US" sz="1400" dirty="0">
                <a:cs typeface="Arial" charset="0"/>
              </a:rPr>
              <a:t>save to create the role.</a:t>
            </a:r>
          </a:p>
          <a:p>
            <a:pPr marL="342900" indent="-342900" fontAlgn="base">
              <a:lnSpc>
                <a:spcPts val="2000"/>
              </a:lnSpc>
              <a:spcBef>
                <a:spcPts val="1200"/>
              </a:spcBef>
              <a:spcAft>
                <a:spcPct val="0"/>
              </a:spcAft>
              <a:buClr>
                <a:srgbClr val="F0AB00"/>
              </a:buClr>
              <a:buSzPct val="120000"/>
              <a:buFontTx/>
              <a:buAutoNum type="arabicPeriod"/>
            </a:pPr>
            <a:endParaRPr lang="en-US" sz="1400" b="1" dirty="0"/>
          </a:p>
          <a:p>
            <a:pPr marL="342900" indent="-342900" fontAlgn="base">
              <a:lnSpc>
                <a:spcPts val="2000"/>
              </a:lnSpc>
              <a:spcBef>
                <a:spcPts val="1200"/>
              </a:spcBef>
              <a:spcAft>
                <a:spcPct val="0"/>
              </a:spcAft>
              <a:buClr>
                <a:srgbClr val="F0AB00"/>
              </a:buClr>
              <a:buSzPct val="120000"/>
              <a:buAutoNum type="arabicPeriod"/>
            </a:pPr>
            <a:endParaRPr lang="en-US" sz="1200" dirty="0"/>
          </a:p>
        </p:txBody>
      </p:sp>
      <p:sp>
        <p:nvSpPr>
          <p:cNvPr id="15" name="TextBox 14"/>
          <p:cNvSpPr txBox="1"/>
          <p:nvPr/>
        </p:nvSpPr>
        <p:spPr>
          <a:xfrm>
            <a:off x="469900" y="4228398"/>
            <a:ext cx="8747252" cy="1429960"/>
          </a:xfrm>
          <a:prstGeom prst="rect">
            <a:avLst/>
          </a:prstGeom>
          <a:noFill/>
        </p:spPr>
        <p:txBody>
          <a:bodyPr wrap="square" lIns="0" tIns="0" rIns="0" bIns="0" rtlCol="0">
            <a:noAutofit/>
          </a:bodyPr>
          <a:lstStyle/>
          <a:p>
            <a:pPr marL="342900" indent="-342900">
              <a:lnSpc>
                <a:spcPts val="1700"/>
              </a:lnSpc>
              <a:spcAft>
                <a:spcPts val="600"/>
              </a:spcAft>
              <a:buSzPct val="120000"/>
              <a:buFont typeface="+mj-lt"/>
              <a:buAutoNum type="arabicPeriod" startAt="4"/>
            </a:pPr>
            <a:r>
              <a:rPr lang="en-US" sz="1400" b="1" dirty="0">
                <a:cs typeface="Arial" charset="0"/>
              </a:rPr>
              <a:t>To Create</a:t>
            </a:r>
            <a:r>
              <a:rPr lang="en-US" sz="1400" dirty="0">
                <a:cs typeface="Arial" charset="0"/>
              </a:rPr>
              <a:t> a User Click on Create User button and  add all relevant information about the user including name and contact info.</a:t>
            </a:r>
          </a:p>
          <a:p>
            <a:pPr marL="342900" indent="-342900">
              <a:lnSpc>
                <a:spcPts val="1700"/>
              </a:lnSpc>
              <a:spcAft>
                <a:spcPts val="600"/>
              </a:spcAft>
              <a:buSzPct val="120000"/>
              <a:buFont typeface="+mj-lt"/>
              <a:buAutoNum type="arabicPeriod" startAt="4"/>
            </a:pPr>
            <a:r>
              <a:rPr lang="en-US" sz="1400" b="1" dirty="0">
                <a:cs typeface="Arial" charset="0"/>
              </a:rPr>
              <a:t>Select</a:t>
            </a:r>
            <a:r>
              <a:rPr lang="en-US" sz="1400" dirty="0">
                <a:cs typeface="Arial" charset="0"/>
              </a:rPr>
              <a:t> a role in the Role Assignment section and Click on Done. </a:t>
            </a:r>
            <a:r>
              <a:rPr lang="en-US" sz="1400" dirty="0"/>
              <a:t>You can add up to 250 users to your Ariba Network account.</a:t>
            </a:r>
            <a:endParaRPr lang="en-US" sz="1400" dirty="0">
              <a:cs typeface="Arial" charset="0"/>
            </a:endParaRPr>
          </a:p>
        </p:txBody>
      </p:sp>
      <p:pic>
        <p:nvPicPr>
          <p:cNvPr id="16" name="Picture 15">
            <a:extLst>
              <a:ext uri="{FF2B5EF4-FFF2-40B4-BE49-F238E27FC236}">
                <a16:creationId xmlns:a16="http://schemas.microsoft.com/office/drawing/2014/main" id="{90DBB215-5A5B-4E98-BFBB-78BD1AEA1A53}"/>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9513520" y="2749975"/>
            <a:ext cx="2208580" cy="2956847"/>
          </a:xfrm>
          <a:prstGeom prst="rect">
            <a:avLst/>
          </a:prstGeom>
          <a:ln>
            <a:solidFill>
              <a:schemeClr val="tx1"/>
            </a:solidFill>
          </a:ln>
        </p:spPr>
      </p:pic>
      <p:sp>
        <p:nvSpPr>
          <p:cNvPr id="17" name="Oval 16">
            <a:extLst>
              <a:ext uri="{FF2B5EF4-FFF2-40B4-BE49-F238E27FC236}">
                <a16:creationId xmlns:a16="http://schemas.microsoft.com/office/drawing/2014/main" id="{A83331B5-F2F2-4238-9423-A8F5BE438305}"/>
              </a:ext>
            </a:extLst>
          </p:cNvPr>
          <p:cNvSpPr/>
          <p:nvPr/>
        </p:nvSpPr>
        <p:spPr bwMode="gray">
          <a:xfrm>
            <a:off x="9947018" y="4398548"/>
            <a:ext cx="216038" cy="219075"/>
          </a:xfrm>
          <a:prstGeom prst="ellipse">
            <a:avLst/>
          </a:prstGeom>
          <a:solidFill>
            <a:schemeClr val="accent1"/>
          </a:solidFill>
          <a:ln w="6350" algn="ctr">
            <a:solidFill>
              <a:schemeClr val="tx1"/>
            </a:solidFill>
            <a:miter lim="800000"/>
            <a:headEnd/>
            <a:tailEnd/>
          </a:ln>
        </p:spPr>
        <p:txBody>
          <a:bodyPr lIns="90000" tIns="72000" rIns="90000" bIns="72000" rtlCol="0" anchor="ctr"/>
          <a:lstStyle/>
          <a:p>
            <a:pPr algn="ctr" fontAlgn="base">
              <a:spcBef>
                <a:spcPct val="50000"/>
              </a:spcBef>
              <a:spcAft>
                <a:spcPct val="0"/>
              </a:spcAft>
              <a:buClr>
                <a:srgbClr val="F0AB00"/>
              </a:buClr>
              <a:buSzPct val="80000"/>
            </a:pPr>
            <a:r>
              <a:rPr lang="en-US" sz="1200" kern="0" dirty="0">
                <a:ea typeface="Arial Unicode MS" pitchFamily="34" charset="-128"/>
                <a:cs typeface="Arial Unicode MS" pitchFamily="34" charset="-128"/>
              </a:rPr>
              <a:t>1</a:t>
            </a:r>
          </a:p>
        </p:txBody>
      </p:sp>
      <p:sp>
        <p:nvSpPr>
          <p:cNvPr id="18" name="Rectangle 17">
            <a:extLst>
              <a:ext uri="{FF2B5EF4-FFF2-40B4-BE49-F238E27FC236}">
                <a16:creationId xmlns:a16="http://schemas.microsoft.com/office/drawing/2014/main" id="{6AA28684-FE21-4657-BC95-1C6F8973C750}"/>
              </a:ext>
            </a:extLst>
          </p:cNvPr>
          <p:cNvSpPr/>
          <p:nvPr/>
        </p:nvSpPr>
        <p:spPr bwMode="gray">
          <a:xfrm>
            <a:off x="6699353" y="5903325"/>
            <a:ext cx="5022747" cy="231871"/>
          </a:xfrm>
          <a:prstGeom prst="rect">
            <a:avLst/>
          </a:prstGeom>
          <a:noFill/>
          <a:ln w="19050" algn="ctr">
            <a:solidFill>
              <a:schemeClr val="tx1"/>
            </a:solidFill>
            <a:miter lim="800000"/>
            <a:headEnd/>
            <a:tailEnd/>
          </a:ln>
        </p:spPr>
        <p:txBody>
          <a:bodyPr wrap="square" lIns="88900" tIns="88900" rIns="88900" bIns="88900" rtlCol="0" anchor="ctr"/>
          <a:lstStyle/>
          <a:p>
            <a:pPr algn="ctr">
              <a:lnSpc>
                <a:spcPct val="106000"/>
              </a:lnSpc>
              <a:buFont typeface="Wingdings 2" pitchFamily="18" charset="2"/>
              <a:buNone/>
            </a:pPr>
            <a:r>
              <a:rPr lang="en-US" sz="800" b="1" dirty="0"/>
              <a:t>NOTE: Screens remain the same for both Standard and Enterprise Account.</a:t>
            </a:r>
          </a:p>
        </p:txBody>
      </p:sp>
    </p:spTree>
    <p:extLst>
      <p:ext uri="{BB962C8B-B14F-4D97-AF65-F5344CB8AC3E}">
        <p14:creationId xmlns:p14="http://schemas.microsoft.com/office/powerpoint/2010/main" val="66021867"/>
      </p:ext>
    </p:extLst>
  </p:cSld>
  <p:clrMapOvr>
    <a:masterClrMapping/>
  </p:clrMapOvr>
  <p:transition>
    <p:fade/>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quarter" idx="13"/>
          </p:nvPr>
        </p:nvSpPr>
        <p:spPr/>
        <p:txBody>
          <a:bodyPr/>
          <a:lstStyle/>
          <a:p>
            <a:r>
              <a:rPr lang="en-US" dirty="0"/>
              <a:t>Modifying User Accounts (Administrator Only)</a:t>
            </a:r>
          </a:p>
        </p:txBody>
      </p:sp>
      <p:sp>
        <p:nvSpPr>
          <p:cNvPr id="6" name="Title 5">
            <a:extLst>
              <a:ext uri="{FF2B5EF4-FFF2-40B4-BE49-F238E27FC236}">
                <a16:creationId xmlns:a16="http://schemas.microsoft.com/office/drawing/2014/main" id="{8729A1C9-1EE0-45FD-BA18-8C10EF1237A6}"/>
              </a:ext>
            </a:extLst>
          </p:cNvPr>
          <p:cNvSpPr>
            <a:spLocks noGrp="1"/>
          </p:cNvSpPr>
          <p:nvPr>
            <p:ph type="title"/>
          </p:nvPr>
        </p:nvSpPr>
        <p:spPr/>
        <p:txBody>
          <a:bodyPr/>
          <a:lstStyle/>
          <a:p>
            <a:r>
              <a:rPr lang="en-US" dirty="0"/>
              <a:t>Set Up User Accounts</a:t>
            </a:r>
            <a:br>
              <a:rPr lang="en-US" dirty="0"/>
            </a:br>
            <a:endParaRPr lang="en-US" dirty="0"/>
          </a:p>
        </p:txBody>
      </p:sp>
      <p:grpSp>
        <p:nvGrpSpPr>
          <p:cNvPr id="19" name="Group 18"/>
          <p:cNvGrpSpPr/>
          <p:nvPr/>
        </p:nvGrpSpPr>
        <p:grpSpPr>
          <a:xfrm>
            <a:off x="6426470" y="1331665"/>
            <a:ext cx="5217906" cy="4329145"/>
            <a:chOff x="3551444" y="1715515"/>
            <a:chExt cx="5217906" cy="4329145"/>
          </a:xfrm>
        </p:grpSpPr>
        <p:pic>
          <p:nvPicPr>
            <p:cNvPr id="20" name="Picture 19"/>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3551444" y="3807195"/>
              <a:ext cx="5217906" cy="2237465"/>
            </a:xfrm>
            <a:prstGeom prst="rect">
              <a:avLst/>
            </a:prstGeom>
            <a:ln>
              <a:solidFill>
                <a:schemeClr val="tx1"/>
              </a:solidFill>
            </a:ln>
            <a:effectLst/>
          </p:spPr>
        </p:pic>
        <p:pic>
          <p:nvPicPr>
            <p:cNvPr id="21" name="Picture 20"/>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3551444" y="1715515"/>
              <a:ext cx="5211807" cy="1996405"/>
            </a:xfrm>
            <a:prstGeom prst="rect">
              <a:avLst/>
            </a:prstGeom>
            <a:ln>
              <a:solidFill>
                <a:schemeClr val="tx1"/>
              </a:solidFill>
            </a:ln>
            <a:effectLst/>
          </p:spPr>
        </p:pic>
        <p:sp>
          <p:nvSpPr>
            <p:cNvPr id="22" name="Oval 21"/>
            <p:cNvSpPr/>
            <p:nvPr/>
          </p:nvSpPr>
          <p:spPr bwMode="gray">
            <a:xfrm>
              <a:off x="4351733" y="3227178"/>
              <a:ext cx="220267" cy="219075"/>
            </a:xfrm>
            <a:prstGeom prst="ellipse">
              <a:avLst/>
            </a:prstGeom>
            <a:solidFill>
              <a:schemeClr val="accent1"/>
            </a:solidFill>
            <a:ln w="6350" algn="ctr">
              <a:solidFill>
                <a:schemeClr val="tx1"/>
              </a:solidFill>
              <a:miter lim="800000"/>
              <a:headEnd/>
              <a:tailEnd/>
            </a:ln>
            <a:effectLst/>
          </p:spPr>
          <p:txBody>
            <a:bodyPr lIns="90000" tIns="72000" rIns="90000" bIns="72000" rtlCol="0" anchor="ctr"/>
            <a:lstStyle/>
            <a:p>
              <a:pPr algn="ctr" fontAlgn="base">
                <a:spcBef>
                  <a:spcPct val="50000"/>
                </a:spcBef>
                <a:spcAft>
                  <a:spcPct val="0"/>
                </a:spcAft>
                <a:buClr>
                  <a:srgbClr val="F0AB00"/>
                </a:buClr>
                <a:buSzPct val="80000"/>
              </a:pPr>
              <a:r>
                <a:rPr lang="en-US" sz="1200" kern="0" dirty="0">
                  <a:ea typeface="Arial Unicode MS" pitchFamily="34" charset="-128"/>
                  <a:cs typeface="Arial Unicode MS" pitchFamily="34" charset="-128"/>
                </a:rPr>
                <a:t>2</a:t>
              </a:r>
            </a:p>
          </p:txBody>
        </p:sp>
        <p:sp>
          <p:nvSpPr>
            <p:cNvPr id="23" name="Oval 22"/>
            <p:cNvSpPr/>
            <p:nvPr/>
          </p:nvSpPr>
          <p:spPr bwMode="gray">
            <a:xfrm>
              <a:off x="4841416" y="3229663"/>
              <a:ext cx="220267" cy="219075"/>
            </a:xfrm>
            <a:prstGeom prst="ellipse">
              <a:avLst/>
            </a:prstGeom>
            <a:solidFill>
              <a:schemeClr val="accent1"/>
            </a:solidFill>
            <a:ln w="6350" algn="ctr">
              <a:solidFill>
                <a:schemeClr val="tx1"/>
              </a:solidFill>
              <a:miter lim="800000"/>
              <a:headEnd/>
              <a:tailEnd/>
            </a:ln>
            <a:effectLst/>
          </p:spPr>
          <p:txBody>
            <a:bodyPr lIns="90000" tIns="72000" rIns="90000" bIns="72000" rtlCol="0" anchor="ctr"/>
            <a:lstStyle/>
            <a:p>
              <a:pPr algn="ctr" fontAlgn="base">
                <a:spcBef>
                  <a:spcPct val="50000"/>
                </a:spcBef>
                <a:spcAft>
                  <a:spcPct val="0"/>
                </a:spcAft>
                <a:buClr>
                  <a:srgbClr val="F0AB00"/>
                </a:buClr>
                <a:buSzPct val="80000"/>
              </a:pPr>
              <a:r>
                <a:rPr lang="en-US" sz="1200" kern="0" dirty="0">
                  <a:ea typeface="Arial Unicode MS" pitchFamily="34" charset="-128"/>
                  <a:cs typeface="Arial Unicode MS" pitchFamily="34" charset="-128"/>
                </a:rPr>
                <a:t>4</a:t>
              </a:r>
            </a:p>
          </p:txBody>
        </p:sp>
        <p:sp>
          <p:nvSpPr>
            <p:cNvPr id="24" name="Oval 23"/>
            <p:cNvSpPr/>
            <p:nvPr/>
          </p:nvSpPr>
          <p:spPr bwMode="gray">
            <a:xfrm>
              <a:off x="7910104" y="5416238"/>
              <a:ext cx="220267" cy="219075"/>
            </a:xfrm>
            <a:prstGeom prst="ellipse">
              <a:avLst/>
            </a:prstGeom>
            <a:solidFill>
              <a:schemeClr val="accent1"/>
            </a:solidFill>
            <a:ln w="6350" algn="ctr">
              <a:solidFill>
                <a:schemeClr val="tx1"/>
              </a:solidFill>
              <a:miter lim="800000"/>
              <a:headEnd/>
              <a:tailEnd/>
            </a:ln>
            <a:effectLst/>
          </p:spPr>
          <p:txBody>
            <a:bodyPr lIns="90000" tIns="72000" rIns="90000" bIns="72000" rtlCol="0" anchor="ctr"/>
            <a:lstStyle/>
            <a:p>
              <a:pPr algn="ctr" fontAlgn="base">
                <a:spcBef>
                  <a:spcPct val="50000"/>
                </a:spcBef>
                <a:spcAft>
                  <a:spcPct val="0"/>
                </a:spcAft>
                <a:buClr>
                  <a:srgbClr val="F0AB00"/>
                </a:buClr>
                <a:buSzPct val="80000"/>
              </a:pPr>
              <a:r>
                <a:rPr lang="en-US" sz="1200" kern="0" dirty="0">
                  <a:ea typeface="Arial Unicode MS" pitchFamily="34" charset="-128"/>
                  <a:cs typeface="Arial Unicode MS" pitchFamily="34" charset="-128"/>
                </a:rPr>
                <a:t>3</a:t>
              </a:r>
            </a:p>
          </p:txBody>
        </p:sp>
      </p:grpSp>
      <p:sp>
        <p:nvSpPr>
          <p:cNvPr id="25" name="TextBox 24"/>
          <p:cNvSpPr txBox="1"/>
          <p:nvPr/>
        </p:nvSpPr>
        <p:spPr>
          <a:xfrm>
            <a:off x="469899" y="1512000"/>
            <a:ext cx="5781683" cy="4972462"/>
          </a:xfrm>
          <a:prstGeom prst="rect">
            <a:avLst/>
          </a:prstGeom>
          <a:noFill/>
        </p:spPr>
        <p:txBody>
          <a:bodyPr wrap="square" lIns="0" tIns="0" rIns="0" bIns="0" rtlCol="0">
            <a:noAutofit/>
          </a:bodyPr>
          <a:lstStyle/>
          <a:p>
            <a:pPr marL="342900" indent="-342900">
              <a:lnSpc>
                <a:spcPts val="1700"/>
              </a:lnSpc>
              <a:spcAft>
                <a:spcPts val="600"/>
              </a:spcAft>
              <a:buSzPct val="120000"/>
              <a:buAutoNum type="arabicPeriod"/>
            </a:pPr>
            <a:r>
              <a:rPr lang="en-US" sz="1400" b="1" dirty="0"/>
              <a:t>Click </a:t>
            </a:r>
            <a:r>
              <a:rPr lang="en-US" sz="1400" dirty="0"/>
              <a:t>on the Users tab.</a:t>
            </a:r>
          </a:p>
          <a:p>
            <a:pPr marL="342900" indent="-342900">
              <a:lnSpc>
                <a:spcPts val="1700"/>
              </a:lnSpc>
              <a:spcAft>
                <a:spcPts val="600"/>
              </a:spcAft>
              <a:buSzPct val="120000"/>
              <a:buAutoNum type="arabicPeriod"/>
            </a:pPr>
            <a:r>
              <a:rPr lang="en-US" sz="1400" b="1" dirty="0"/>
              <a:t>Click </a:t>
            </a:r>
            <a:r>
              <a:rPr lang="en-US" sz="1400" dirty="0"/>
              <a:t>on Edit for the selected user.</a:t>
            </a:r>
          </a:p>
          <a:p>
            <a:pPr marL="342900" indent="-342900">
              <a:lnSpc>
                <a:spcPts val="1700"/>
              </a:lnSpc>
              <a:spcAft>
                <a:spcPts val="600"/>
              </a:spcAft>
              <a:buSzPct val="120000"/>
              <a:buAutoNum type="arabicPeriod"/>
            </a:pPr>
            <a:r>
              <a:rPr lang="en-US" sz="1400" b="1" dirty="0"/>
              <a:t>Click </a:t>
            </a:r>
            <a:r>
              <a:rPr lang="en-US" sz="1400" dirty="0"/>
              <a:t>on the Reset Password Button to reset the password of the user.</a:t>
            </a:r>
          </a:p>
          <a:p>
            <a:pPr marL="342900" indent="-342900">
              <a:lnSpc>
                <a:spcPts val="1700"/>
              </a:lnSpc>
              <a:spcAft>
                <a:spcPts val="600"/>
              </a:spcAft>
              <a:buSzPct val="120000"/>
              <a:buAutoNum type="arabicPeriod"/>
            </a:pPr>
            <a:r>
              <a:rPr lang="en-US" sz="1400" b="1" dirty="0"/>
              <a:t>Other options:</a:t>
            </a:r>
          </a:p>
          <a:p>
            <a:pPr marL="628650" indent="-342900">
              <a:lnSpc>
                <a:spcPts val="1700"/>
              </a:lnSpc>
              <a:spcAft>
                <a:spcPts val="600"/>
              </a:spcAft>
              <a:buSzPct val="120000"/>
              <a:buFont typeface="Arial" panose="020B0604020202020204" pitchFamily="34" charset="0"/>
              <a:buChar char="•"/>
            </a:pPr>
            <a:r>
              <a:rPr lang="en-US" sz="1400" dirty="0"/>
              <a:t>Delete User </a:t>
            </a:r>
          </a:p>
          <a:p>
            <a:pPr marL="628650" indent="-342900">
              <a:lnSpc>
                <a:spcPts val="1700"/>
              </a:lnSpc>
              <a:spcAft>
                <a:spcPts val="600"/>
              </a:spcAft>
              <a:buSzPct val="120000"/>
              <a:buFont typeface="Arial" panose="020B0604020202020204" pitchFamily="34" charset="0"/>
              <a:buChar char="•"/>
              <a:tabLst>
                <a:tab pos="536575" algn="l"/>
                <a:tab pos="1074738" algn="l"/>
              </a:tabLst>
            </a:pPr>
            <a:r>
              <a:rPr lang="en-US" sz="1400" dirty="0"/>
              <a:t>Add to Contact List </a:t>
            </a:r>
          </a:p>
          <a:p>
            <a:pPr marL="628650" indent="-342900">
              <a:lnSpc>
                <a:spcPts val="1700"/>
              </a:lnSpc>
              <a:spcAft>
                <a:spcPts val="600"/>
              </a:spcAft>
              <a:buSzPct val="120000"/>
              <a:buFont typeface="Arial" panose="020B0604020202020204" pitchFamily="34" charset="0"/>
              <a:buChar char="•"/>
              <a:tabLst>
                <a:tab pos="536575" algn="l"/>
                <a:tab pos="1074738" algn="l"/>
              </a:tabLst>
            </a:pPr>
            <a:r>
              <a:rPr lang="en-US" sz="1400" dirty="0"/>
              <a:t>Remove from Contact List </a:t>
            </a:r>
          </a:p>
          <a:p>
            <a:pPr marL="628650" indent="-342900">
              <a:lnSpc>
                <a:spcPts val="1700"/>
              </a:lnSpc>
              <a:spcAft>
                <a:spcPts val="600"/>
              </a:spcAft>
              <a:buSzPct val="120000"/>
              <a:buFont typeface="Arial" panose="020B0604020202020204" pitchFamily="34" charset="0"/>
              <a:buChar char="•"/>
              <a:tabLst>
                <a:tab pos="536575" algn="l"/>
                <a:tab pos="1074738" algn="l"/>
              </a:tabLst>
            </a:pPr>
            <a:r>
              <a:rPr lang="en-US" sz="1400" dirty="0"/>
              <a:t>Make Administrator</a:t>
            </a:r>
          </a:p>
          <a:p>
            <a:pPr marL="342900" indent="-342900" fontAlgn="base">
              <a:lnSpc>
                <a:spcPts val="2000"/>
              </a:lnSpc>
              <a:spcBef>
                <a:spcPts val="1200"/>
              </a:spcBef>
              <a:spcAft>
                <a:spcPct val="0"/>
              </a:spcAft>
              <a:buClr>
                <a:srgbClr val="F0AB00"/>
              </a:buClr>
              <a:buSzPct val="120000"/>
              <a:buFontTx/>
              <a:buAutoNum type="arabicPeriod"/>
            </a:pPr>
            <a:endParaRPr lang="en-US" sz="1400" b="1" dirty="0"/>
          </a:p>
          <a:p>
            <a:pPr marL="342900" indent="-342900" fontAlgn="base">
              <a:lnSpc>
                <a:spcPts val="2000"/>
              </a:lnSpc>
              <a:spcBef>
                <a:spcPts val="1200"/>
              </a:spcBef>
              <a:spcAft>
                <a:spcPct val="0"/>
              </a:spcAft>
              <a:buClr>
                <a:srgbClr val="F0AB00"/>
              </a:buClr>
              <a:buSzPct val="120000"/>
              <a:buAutoNum type="arabicPeriod"/>
            </a:pPr>
            <a:endParaRPr lang="en-US" sz="1200" dirty="0"/>
          </a:p>
        </p:txBody>
      </p:sp>
      <p:sp>
        <p:nvSpPr>
          <p:cNvPr id="26" name="Oval 25"/>
          <p:cNvSpPr/>
          <p:nvPr/>
        </p:nvSpPr>
        <p:spPr bwMode="gray">
          <a:xfrm>
            <a:off x="7417999" y="1464470"/>
            <a:ext cx="220267" cy="219075"/>
          </a:xfrm>
          <a:prstGeom prst="ellipse">
            <a:avLst/>
          </a:prstGeom>
          <a:solidFill>
            <a:schemeClr val="accent1"/>
          </a:solidFill>
          <a:ln w="6350" algn="ctr">
            <a:solidFill>
              <a:schemeClr val="tx1"/>
            </a:solidFill>
            <a:miter lim="800000"/>
            <a:headEnd/>
            <a:tailEnd/>
          </a:ln>
          <a:effectLst/>
        </p:spPr>
        <p:txBody>
          <a:bodyPr lIns="90000" tIns="72000" rIns="90000" bIns="72000" rtlCol="0" anchor="ctr"/>
          <a:lstStyle/>
          <a:p>
            <a:pPr algn="ctr" fontAlgn="base">
              <a:spcBef>
                <a:spcPct val="50000"/>
              </a:spcBef>
              <a:spcAft>
                <a:spcPct val="0"/>
              </a:spcAft>
              <a:buClr>
                <a:srgbClr val="F0AB00"/>
              </a:buClr>
              <a:buSzPct val="80000"/>
            </a:pPr>
            <a:r>
              <a:rPr lang="en-US" sz="1200" kern="0" dirty="0">
                <a:ea typeface="Arial Unicode MS" pitchFamily="34" charset="-128"/>
                <a:cs typeface="Arial Unicode MS" pitchFamily="34" charset="-128"/>
              </a:rPr>
              <a:t>1</a:t>
            </a:r>
          </a:p>
        </p:txBody>
      </p:sp>
      <p:sp>
        <p:nvSpPr>
          <p:cNvPr id="27" name="Rectangle 26">
            <a:extLst>
              <a:ext uri="{FF2B5EF4-FFF2-40B4-BE49-F238E27FC236}">
                <a16:creationId xmlns:a16="http://schemas.microsoft.com/office/drawing/2014/main" id="{8A9C5DAD-B9AF-448A-A66B-6941102F47A7}"/>
              </a:ext>
            </a:extLst>
          </p:cNvPr>
          <p:cNvSpPr/>
          <p:nvPr/>
        </p:nvSpPr>
        <p:spPr bwMode="gray">
          <a:xfrm>
            <a:off x="6520999" y="5860280"/>
            <a:ext cx="5022747" cy="231871"/>
          </a:xfrm>
          <a:prstGeom prst="rect">
            <a:avLst/>
          </a:prstGeom>
          <a:noFill/>
          <a:ln w="19050" algn="ctr">
            <a:solidFill>
              <a:schemeClr val="tx1"/>
            </a:solidFill>
            <a:miter lim="800000"/>
            <a:headEnd/>
            <a:tailEnd/>
          </a:ln>
        </p:spPr>
        <p:txBody>
          <a:bodyPr wrap="square" lIns="88900" tIns="88900" rIns="88900" bIns="88900" rtlCol="0" anchor="ctr"/>
          <a:lstStyle/>
          <a:p>
            <a:pPr algn="ctr">
              <a:lnSpc>
                <a:spcPct val="106000"/>
              </a:lnSpc>
              <a:buFont typeface="Wingdings 2" pitchFamily="18" charset="2"/>
              <a:buNone/>
            </a:pPr>
            <a:r>
              <a:rPr lang="en-US" sz="800" b="1" dirty="0"/>
              <a:t>NOTE: Screens remain the same for both Standard and Enterprise Account.</a:t>
            </a:r>
          </a:p>
        </p:txBody>
      </p:sp>
    </p:spTree>
    <p:extLst>
      <p:ext uri="{BB962C8B-B14F-4D97-AF65-F5344CB8AC3E}">
        <p14:creationId xmlns:p14="http://schemas.microsoft.com/office/powerpoint/2010/main" val="619768161"/>
      </p:ext>
    </p:extLst>
  </p:cSld>
  <p:clrMapOvr>
    <a:masterClrMapping/>
  </p:clrMapOvr>
  <p:transition>
    <p:fade/>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8729A1C9-1EE0-45FD-BA18-8C10EF1237A6}"/>
              </a:ext>
            </a:extLst>
          </p:cNvPr>
          <p:cNvSpPr>
            <a:spLocks noGrp="1"/>
          </p:cNvSpPr>
          <p:nvPr>
            <p:ph type="title"/>
          </p:nvPr>
        </p:nvSpPr>
        <p:spPr/>
        <p:txBody>
          <a:bodyPr/>
          <a:lstStyle/>
          <a:p>
            <a:r>
              <a:rPr lang="en-US" dirty="0"/>
              <a:t>Enhanced User Account Functionality</a:t>
            </a:r>
          </a:p>
        </p:txBody>
      </p:sp>
      <p:grpSp>
        <p:nvGrpSpPr>
          <p:cNvPr id="14" name="Group 13"/>
          <p:cNvGrpSpPr/>
          <p:nvPr/>
        </p:nvGrpSpPr>
        <p:grpSpPr>
          <a:xfrm>
            <a:off x="7287090" y="2195242"/>
            <a:ext cx="4276725" cy="3481521"/>
            <a:chOff x="4572000" y="2640856"/>
            <a:chExt cx="4276725" cy="3481521"/>
          </a:xfrm>
        </p:grpSpPr>
        <p:pic>
          <p:nvPicPr>
            <p:cNvPr id="15" name="Picture 14"/>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4572000" y="3833445"/>
              <a:ext cx="4276725" cy="2288932"/>
            </a:xfrm>
            <a:prstGeom prst="rect">
              <a:avLst/>
            </a:prstGeom>
            <a:ln>
              <a:solidFill>
                <a:srgbClr val="000000"/>
              </a:solidFill>
            </a:ln>
            <a:effectLst/>
          </p:spPr>
        </p:pic>
        <p:sp>
          <p:nvSpPr>
            <p:cNvPr id="16" name="Oval 15"/>
            <p:cNvSpPr/>
            <p:nvPr/>
          </p:nvSpPr>
          <p:spPr bwMode="gray">
            <a:xfrm>
              <a:off x="7671310" y="4000695"/>
              <a:ext cx="220267" cy="219075"/>
            </a:xfrm>
            <a:prstGeom prst="ellipse">
              <a:avLst/>
            </a:prstGeom>
            <a:solidFill>
              <a:schemeClr val="accent1"/>
            </a:solidFill>
            <a:ln w="6350" algn="ctr">
              <a:solidFill>
                <a:schemeClr val="tx1"/>
              </a:solidFill>
              <a:miter lim="800000"/>
              <a:headEnd/>
              <a:tailEnd/>
            </a:ln>
            <a:effectLst/>
          </p:spPr>
          <p:txBody>
            <a:bodyPr lIns="90000" tIns="72000" rIns="90000" bIns="72000" rtlCol="0" anchor="ctr"/>
            <a:lstStyle/>
            <a:p>
              <a:pPr algn="ctr" fontAlgn="base">
                <a:spcBef>
                  <a:spcPct val="50000"/>
                </a:spcBef>
                <a:spcAft>
                  <a:spcPct val="0"/>
                </a:spcAft>
                <a:buClr>
                  <a:srgbClr val="F0AB00"/>
                </a:buClr>
                <a:buSzPct val="80000"/>
              </a:pPr>
              <a:r>
                <a:rPr lang="en-US" sz="1200" kern="0" dirty="0">
                  <a:ea typeface="Arial Unicode MS" pitchFamily="34" charset="-128"/>
                  <a:cs typeface="Arial Unicode MS" pitchFamily="34" charset="-128"/>
                </a:rPr>
                <a:t>3</a:t>
              </a:r>
            </a:p>
          </p:txBody>
        </p:sp>
        <p:sp>
          <p:nvSpPr>
            <p:cNvPr id="17" name="Oval 16"/>
            <p:cNvSpPr/>
            <p:nvPr/>
          </p:nvSpPr>
          <p:spPr bwMode="gray">
            <a:xfrm>
              <a:off x="8557021" y="5626465"/>
              <a:ext cx="220267" cy="219075"/>
            </a:xfrm>
            <a:prstGeom prst="ellipse">
              <a:avLst/>
            </a:prstGeom>
            <a:solidFill>
              <a:schemeClr val="accent1"/>
            </a:solidFill>
            <a:ln w="6350" algn="ctr">
              <a:solidFill>
                <a:schemeClr val="tx1"/>
              </a:solidFill>
              <a:miter lim="800000"/>
              <a:headEnd/>
              <a:tailEnd/>
            </a:ln>
            <a:effectLst/>
          </p:spPr>
          <p:txBody>
            <a:bodyPr lIns="90000" tIns="72000" rIns="90000" bIns="72000" rtlCol="0" anchor="ctr"/>
            <a:lstStyle/>
            <a:p>
              <a:pPr algn="ctr" fontAlgn="base">
                <a:spcBef>
                  <a:spcPct val="50000"/>
                </a:spcBef>
                <a:spcAft>
                  <a:spcPct val="0"/>
                </a:spcAft>
                <a:buClr>
                  <a:srgbClr val="F0AB00"/>
                </a:buClr>
                <a:buSzPct val="80000"/>
              </a:pPr>
              <a:r>
                <a:rPr lang="en-US" sz="1200" kern="0" dirty="0">
                  <a:ea typeface="Arial Unicode MS" pitchFamily="34" charset="-128"/>
                  <a:cs typeface="Arial Unicode MS" pitchFamily="34" charset="-128"/>
                </a:rPr>
                <a:t>4</a:t>
              </a:r>
            </a:p>
          </p:txBody>
        </p:sp>
        <p:pic>
          <p:nvPicPr>
            <p:cNvPr id="18" name="Picture 17"/>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4572001" y="2640856"/>
              <a:ext cx="2491112" cy="1112990"/>
            </a:xfrm>
            <a:prstGeom prst="rect">
              <a:avLst/>
            </a:prstGeom>
            <a:ln>
              <a:solidFill>
                <a:srgbClr val="000000"/>
              </a:solidFill>
            </a:ln>
            <a:effectLst/>
          </p:spPr>
        </p:pic>
      </p:grpSp>
      <p:sp>
        <p:nvSpPr>
          <p:cNvPr id="28" name="TextBox 27"/>
          <p:cNvSpPr txBox="1"/>
          <p:nvPr/>
        </p:nvSpPr>
        <p:spPr>
          <a:xfrm>
            <a:off x="394661" y="835457"/>
            <a:ext cx="6892429" cy="1108354"/>
          </a:xfrm>
          <a:prstGeom prst="rect">
            <a:avLst/>
          </a:prstGeom>
          <a:noFill/>
        </p:spPr>
        <p:txBody>
          <a:bodyPr wrap="square" lIns="0" tIns="0" rIns="0" bIns="0" rtlCol="0">
            <a:noAutofit/>
          </a:bodyPr>
          <a:lstStyle/>
          <a:p>
            <a:pPr marL="342900" indent="-342900">
              <a:lnSpc>
                <a:spcPts val="1700"/>
              </a:lnSpc>
              <a:spcAft>
                <a:spcPts val="600"/>
              </a:spcAft>
              <a:buSzPct val="120000"/>
              <a:buFont typeface="+mj-lt"/>
              <a:buAutoNum type="arabicPeriod"/>
            </a:pPr>
            <a:r>
              <a:rPr lang="en-US" sz="1400" b="1" dirty="0"/>
              <a:t>Click </a:t>
            </a:r>
            <a:r>
              <a:rPr lang="en-US" sz="1400" dirty="0"/>
              <a:t>on your name in top right corner, to access the User Account Navigator. It enables you to:</a:t>
            </a:r>
          </a:p>
          <a:p>
            <a:pPr marL="520700" indent="-177800">
              <a:lnSpc>
                <a:spcPts val="1700"/>
              </a:lnSpc>
              <a:spcAft>
                <a:spcPts val="600"/>
              </a:spcAft>
              <a:buSzPct val="120000"/>
              <a:buFont typeface="Arial" panose="020B0604020202020204" pitchFamily="34" charset="0"/>
              <a:buChar char="•"/>
              <a:tabLst>
                <a:tab pos="520700" algn="l"/>
              </a:tabLst>
            </a:pPr>
            <a:r>
              <a:rPr lang="en-US" sz="1400" dirty="0"/>
              <a:t>Quickly access your personal user account information and settings</a:t>
            </a:r>
          </a:p>
          <a:p>
            <a:pPr marL="520700" indent="-177800">
              <a:lnSpc>
                <a:spcPts val="1700"/>
              </a:lnSpc>
              <a:spcAft>
                <a:spcPts val="600"/>
              </a:spcAft>
              <a:buSzPct val="120000"/>
              <a:buFont typeface="Arial" panose="020B0604020202020204" pitchFamily="34" charset="0"/>
              <a:buChar char="•"/>
              <a:tabLst>
                <a:tab pos="520700" algn="l"/>
              </a:tabLst>
            </a:pPr>
            <a:r>
              <a:rPr lang="en-US" sz="1400" dirty="0"/>
              <a:t>Link your multiple user accounts</a:t>
            </a:r>
          </a:p>
          <a:p>
            <a:pPr marL="520700" indent="-177800">
              <a:lnSpc>
                <a:spcPts val="1700"/>
              </a:lnSpc>
              <a:spcAft>
                <a:spcPts val="600"/>
              </a:spcAft>
              <a:buSzPct val="120000"/>
              <a:buFont typeface="Arial" panose="020B0604020202020204" pitchFamily="34" charset="0"/>
              <a:buChar char="•"/>
              <a:tabLst>
                <a:tab pos="520700" algn="l"/>
              </a:tabLst>
            </a:pPr>
            <a:r>
              <a:rPr lang="en-US" sz="1400" dirty="0"/>
              <a:t>Switch to your test account</a:t>
            </a:r>
          </a:p>
        </p:txBody>
      </p:sp>
      <p:sp>
        <p:nvSpPr>
          <p:cNvPr id="29" name="TextBox 28"/>
          <p:cNvSpPr txBox="1"/>
          <p:nvPr/>
        </p:nvSpPr>
        <p:spPr>
          <a:xfrm>
            <a:off x="425542" y="2376682"/>
            <a:ext cx="6861547" cy="3443093"/>
          </a:xfrm>
          <a:prstGeom prst="rect">
            <a:avLst/>
          </a:prstGeom>
          <a:noFill/>
        </p:spPr>
        <p:txBody>
          <a:bodyPr wrap="square" lIns="0" tIns="0" rIns="0" bIns="0" rtlCol="0">
            <a:noAutofit/>
          </a:bodyPr>
          <a:lstStyle/>
          <a:p>
            <a:pPr marL="342900">
              <a:lnSpc>
                <a:spcPts val="1700"/>
              </a:lnSpc>
              <a:spcAft>
                <a:spcPts val="600"/>
              </a:spcAft>
              <a:buClr>
                <a:srgbClr val="F0AB00"/>
              </a:buClr>
              <a:buSzPct val="120000"/>
              <a:tabLst>
                <a:tab pos="520700" algn="l"/>
              </a:tabLst>
            </a:pPr>
            <a:r>
              <a:rPr lang="en-US" sz="1400" b="1" dirty="0"/>
              <a:t>Note:</a:t>
            </a:r>
            <a:r>
              <a:rPr lang="en-US" sz="1400" dirty="0">
                <a:solidFill>
                  <a:schemeClr val="accent1"/>
                </a:solidFill>
              </a:rPr>
              <a:t> </a:t>
            </a:r>
            <a:r>
              <a:rPr lang="en-US" sz="1400" dirty="0"/>
              <a:t>After your multiple user accounts </a:t>
            </a:r>
            <a:r>
              <a:rPr lang="en-US" sz="1400" dirty="0" smtClean="0"/>
              <a:t>are linked</a:t>
            </a:r>
            <a:r>
              <a:rPr lang="en-US" sz="1400" dirty="0"/>
              <a:t>, the User Account Navigator </a:t>
            </a:r>
            <a:r>
              <a:rPr lang="en-US" sz="1400" dirty="0" smtClean="0"/>
              <a:t>displays the </a:t>
            </a:r>
            <a:r>
              <a:rPr lang="en-US" sz="1400" dirty="0"/>
              <a:t>multiple accounts.</a:t>
            </a:r>
          </a:p>
          <a:p>
            <a:pPr marL="342900" indent="-342900">
              <a:lnSpc>
                <a:spcPts val="1700"/>
              </a:lnSpc>
              <a:spcAft>
                <a:spcPts val="600"/>
              </a:spcAft>
              <a:buSzPct val="120000"/>
              <a:buFont typeface="+mj-lt"/>
              <a:buAutoNum type="arabicPeriod" startAt="2"/>
              <a:tabLst>
                <a:tab pos="520700" algn="l"/>
              </a:tabLst>
            </a:pPr>
            <a:r>
              <a:rPr lang="en-US" sz="1400" b="1" dirty="0"/>
              <a:t>Click </a:t>
            </a:r>
            <a:r>
              <a:rPr lang="en-US" sz="1400" dirty="0"/>
              <a:t>on My Account to view your user </a:t>
            </a:r>
            <a:r>
              <a:rPr lang="en-US" sz="1400" dirty="0" smtClean="0"/>
              <a:t>settings</a:t>
            </a:r>
            <a:r>
              <a:rPr lang="en-US" sz="1400" dirty="0"/>
              <a:t>.</a:t>
            </a:r>
          </a:p>
          <a:p>
            <a:pPr marL="342900" indent="-342900">
              <a:lnSpc>
                <a:spcPts val="1700"/>
              </a:lnSpc>
              <a:spcAft>
                <a:spcPts val="600"/>
              </a:spcAft>
              <a:buSzPct val="120000"/>
              <a:buFont typeface="+mj-lt"/>
              <a:buAutoNum type="arabicPeriod" startAt="2"/>
              <a:tabLst>
                <a:tab pos="520700" algn="l"/>
              </a:tabLst>
            </a:pPr>
            <a:r>
              <a:rPr lang="en-US" sz="1400" b="1" dirty="0"/>
              <a:t>Click</a:t>
            </a:r>
            <a:r>
              <a:rPr lang="en-US" sz="1400" dirty="0"/>
              <a:t> Complete or update all required fields </a:t>
            </a:r>
            <a:r>
              <a:rPr lang="en-US" sz="1400" dirty="0" smtClean="0"/>
              <a:t>marked </a:t>
            </a:r>
            <a:r>
              <a:rPr lang="en-US" sz="1400" dirty="0"/>
              <a:t>by an asterisk. </a:t>
            </a:r>
            <a:r>
              <a:rPr lang="en-US" sz="1400" b="1" dirty="0"/>
              <a:t>Note: </a:t>
            </a:r>
            <a:r>
              <a:rPr lang="en-US" sz="1400" dirty="0"/>
              <a:t>If you change </a:t>
            </a:r>
            <a:r>
              <a:rPr lang="en-US" sz="1400" dirty="0" smtClean="0"/>
              <a:t>username </a:t>
            </a:r>
            <a:r>
              <a:rPr lang="en-US" sz="1400" dirty="0"/>
              <a:t>or password, remember to use it </a:t>
            </a:r>
            <a:br>
              <a:rPr lang="en-US" sz="1400" dirty="0"/>
            </a:br>
            <a:r>
              <a:rPr lang="en-US" sz="1400" dirty="0"/>
              <a:t>at your next login.</a:t>
            </a:r>
          </a:p>
          <a:p>
            <a:pPr marL="342900" indent="-342900">
              <a:lnSpc>
                <a:spcPts val="1700"/>
              </a:lnSpc>
              <a:spcAft>
                <a:spcPts val="600"/>
              </a:spcAft>
              <a:buSzPct val="120000"/>
              <a:buFont typeface="+mj-lt"/>
              <a:buAutoNum type="arabicPeriod" startAt="2"/>
              <a:tabLst>
                <a:tab pos="520700" algn="l"/>
              </a:tabLst>
            </a:pPr>
            <a:r>
              <a:rPr lang="en-US" sz="1400" b="1" dirty="0"/>
              <a:t>Hide</a:t>
            </a:r>
            <a:r>
              <a:rPr lang="en-US" sz="1400" dirty="0"/>
              <a:t> personal information if necessary by </a:t>
            </a:r>
            <a:r>
              <a:rPr lang="en-US" sz="1400" dirty="0" smtClean="0"/>
              <a:t>checking </a:t>
            </a:r>
            <a:r>
              <a:rPr lang="en-US" sz="1400" dirty="0"/>
              <a:t>the box in the Contact </a:t>
            </a:r>
            <a:r>
              <a:rPr lang="en-US" sz="1400" dirty="0" smtClean="0"/>
              <a:t>Information Preferences </a:t>
            </a:r>
            <a:r>
              <a:rPr lang="en-US" sz="1400" dirty="0"/>
              <a:t>section.</a:t>
            </a:r>
            <a:endParaRPr lang="en-US" sz="1400" b="1" dirty="0"/>
          </a:p>
          <a:p>
            <a:pPr marL="342900" indent="-342900" fontAlgn="base">
              <a:lnSpc>
                <a:spcPts val="2000"/>
              </a:lnSpc>
              <a:spcBef>
                <a:spcPts val="1200"/>
              </a:spcBef>
              <a:spcAft>
                <a:spcPct val="0"/>
              </a:spcAft>
              <a:buSzPct val="120000"/>
              <a:buAutoNum type="arabicPeriod"/>
            </a:pPr>
            <a:endParaRPr lang="en-US" sz="1200" dirty="0"/>
          </a:p>
        </p:txBody>
      </p:sp>
      <p:pic>
        <p:nvPicPr>
          <p:cNvPr id="30" name="Picture 29">
            <a:extLst>
              <a:ext uri="{FF2B5EF4-FFF2-40B4-BE49-F238E27FC236}">
                <a16:creationId xmlns:a16="http://schemas.microsoft.com/office/drawing/2014/main" id="{AE4481E9-5D7E-40A1-BBA7-B1698796BC40}"/>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9989398" y="919571"/>
            <a:ext cx="1676199" cy="2623105"/>
          </a:xfrm>
          <a:prstGeom prst="rect">
            <a:avLst/>
          </a:prstGeom>
        </p:spPr>
      </p:pic>
      <p:sp>
        <p:nvSpPr>
          <p:cNvPr id="31" name="Oval 30">
            <a:extLst>
              <a:ext uri="{FF2B5EF4-FFF2-40B4-BE49-F238E27FC236}">
                <a16:creationId xmlns:a16="http://schemas.microsoft.com/office/drawing/2014/main" id="{70B72396-3497-41DF-B46E-E84CF977463C}"/>
              </a:ext>
            </a:extLst>
          </p:cNvPr>
          <p:cNvSpPr/>
          <p:nvPr/>
        </p:nvSpPr>
        <p:spPr bwMode="gray">
          <a:xfrm>
            <a:off x="11382244" y="1068683"/>
            <a:ext cx="220267" cy="219075"/>
          </a:xfrm>
          <a:prstGeom prst="ellipse">
            <a:avLst/>
          </a:prstGeom>
          <a:solidFill>
            <a:schemeClr val="accent1"/>
          </a:solidFill>
          <a:ln w="6350" algn="ctr">
            <a:solidFill>
              <a:schemeClr val="tx1"/>
            </a:solidFill>
            <a:miter lim="800000"/>
            <a:headEnd/>
            <a:tailEnd/>
          </a:ln>
          <a:effectLst/>
        </p:spPr>
        <p:txBody>
          <a:bodyPr lIns="90000" tIns="72000" rIns="90000" bIns="72000" rtlCol="0" anchor="ctr"/>
          <a:lstStyle/>
          <a:p>
            <a:pPr algn="ctr" fontAlgn="base">
              <a:spcBef>
                <a:spcPct val="50000"/>
              </a:spcBef>
              <a:spcAft>
                <a:spcPct val="0"/>
              </a:spcAft>
              <a:buClr>
                <a:srgbClr val="F0AB00"/>
              </a:buClr>
              <a:buSzPct val="80000"/>
            </a:pPr>
            <a:r>
              <a:rPr lang="en-US" sz="1200" kern="0" dirty="0">
                <a:ea typeface="Arial Unicode MS" pitchFamily="34" charset="-128"/>
                <a:cs typeface="Arial Unicode MS" pitchFamily="34" charset="-128"/>
              </a:rPr>
              <a:t>1</a:t>
            </a:r>
          </a:p>
        </p:txBody>
      </p:sp>
      <p:sp>
        <p:nvSpPr>
          <p:cNvPr id="32" name="Oval 31">
            <a:extLst>
              <a:ext uri="{FF2B5EF4-FFF2-40B4-BE49-F238E27FC236}">
                <a16:creationId xmlns:a16="http://schemas.microsoft.com/office/drawing/2014/main" id="{AB580892-1A69-4038-AE72-ED5BAC005E62}"/>
              </a:ext>
            </a:extLst>
          </p:cNvPr>
          <p:cNvSpPr/>
          <p:nvPr/>
        </p:nvSpPr>
        <p:spPr bwMode="gray">
          <a:xfrm>
            <a:off x="10888149" y="1934626"/>
            <a:ext cx="220267" cy="219075"/>
          </a:xfrm>
          <a:prstGeom prst="ellipse">
            <a:avLst/>
          </a:prstGeom>
          <a:solidFill>
            <a:schemeClr val="accent1"/>
          </a:solidFill>
          <a:ln w="6350" algn="ctr">
            <a:solidFill>
              <a:schemeClr val="tx1"/>
            </a:solidFill>
            <a:miter lim="800000"/>
            <a:headEnd/>
            <a:tailEnd/>
          </a:ln>
          <a:effectLst/>
        </p:spPr>
        <p:txBody>
          <a:bodyPr lIns="90000" tIns="72000" rIns="90000" bIns="72000" rtlCol="0" anchor="ctr"/>
          <a:lstStyle/>
          <a:p>
            <a:pPr algn="ctr" fontAlgn="base">
              <a:spcBef>
                <a:spcPct val="50000"/>
              </a:spcBef>
              <a:spcAft>
                <a:spcPct val="0"/>
              </a:spcAft>
              <a:buClr>
                <a:srgbClr val="F0AB00"/>
              </a:buClr>
              <a:buSzPct val="80000"/>
            </a:pPr>
            <a:r>
              <a:rPr lang="en-US" sz="1200" kern="0" dirty="0">
                <a:ea typeface="Arial Unicode MS" pitchFamily="34" charset="-128"/>
                <a:cs typeface="Arial Unicode MS" pitchFamily="34" charset="-128"/>
              </a:rPr>
              <a:t>2</a:t>
            </a:r>
          </a:p>
        </p:txBody>
      </p:sp>
      <p:sp>
        <p:nvSpPr>
          <p:cNvPr id="33" name="TextBox 32">
            <a:extLst>
              <a:ext uri="{FF2B5EF4-FFF2-40B4-BE49-F238E27FC236}">
                <a16:creationId xmlns:a16="http://schemas.microsoft.com/office/drawing/2014/main" id="{716D735B-B85C-4690-B7EE-D92A2D3F4FCF}"/>
              </a:ext>
            </a:extLst>
          </p:cNvPr>
          <p:cNvSpPr txBox="1"/>
          <p:nvPr/>
        </p:nvSpPr>
        <p:spPr>
          <a:xfrm flipH="1">
            <a:off x="10222469" y="1401120"/>
            <a:ext cx="1003177" cy="276999"/>
          </a:xfrm>
          <a:prstGeom prst="rect">
            <a:avLst/>
          </a:prstGeom>
          <a:solidFill>
            <a:srgbClr val="F5F5F5"/>
          </a:solidFill>
        </p:spPr>
        <p:txBody>
          <a:bodyPr wrap="square" lIns="0" tIns="0" rIns="0" bIns="0" rtlCol="0">
            <a:spAutoFit/>
          </a:bodyPr>
          <a:lstStyle/>
          <a:p>
            <a:pPr fontAlgn="base">
              <a:spcBef>
                <a:spcPts val="600"/>
              </a:spcBef>
              <a:spcAft>
                <a:spcPct val="0"/>
              </a:spcAft>
              <a:buClr>
                <a:srgbClr val="F0AB00"/>
              </a:buClr>
              <a:buSzPct val="80000"/>
            </a:pPr>
            <a:endParaRPr lang="en-US" kern="0" dirty="0" err="1">
              <a:ea typeface="Arial Unicode MS" pitchFamily="34" charset="-128"/>
              <a:cs typeface="Arial Unicode MS" pitchFamily="34" charset="-128"/>
            </a:endParaRPr>
          </a:p>
        </p:txBody>
      </p:sp>
      <p:sp>
        <p:nvSpPr>
          <p:cNvPr id="34" name="Rectangle 33">
            <a:extLst>
              <a:ext uri="{FF2B5EF4-FFF2-40B4-BE49-F238E27FC236}">
                <a16:creationId xmlns:a16="http://schemas.microsoft.com/office/drawing/2014/main" id="{906BB864-B611-4C72-9630-AE7B96ADF8CB}"/>
              </a:ext>
            </a:extLst>
          </p:cNvPr>
          <p:cNvSpPr/>
          <p:nvPr/>
        </p:nvSpPr>
        <p:spPr bwMode="gray">
          <a:xfrm>
            <a:off x="6699353" y="6070592"/>
            <a:ext cx="5022747" cy="231871"/>
          </a:xfrm>
          <a:prstGeom prst="rect">
            <a:avLst/>
          </a:prstGeom>
          <a:noFill/>
          <a:ln w="19050" algn="ctr">
            <a:solidFill>
              <a:schemeClr val="tx1"/>
            </a:solidFill>
            <a:miter lim="800000"/>
            <a:headEnd/>
            <a:tailEnd/>
          </a:ln>
        </p:spPr>
        <p:txBody>
          <a:bodyPr wrap="square" lIns="88900" tIns="88900" rIns="88900" bIns="88900" rtlCol="0" anchor="ctr"/>
          <a:lstStyle/>
          <a:p>
            <a:pPr algn="ctr">
              <a:lnSpc>
                <a:spcPct val="106000"/>
              </a:lnSpc>
              <a:buFont typeface="Wingdings 2" pitchFamily="18" charset="2"/>
              <a:buNone/>
            </a:pPr>
            <a:r>
              <a:rPr lang="en-US" sz="800" b="1" dirty="0"/>
              <a:t>NOTE: Screens remain the same for both Standard and Enterprise Account.</a:t>
            </a:r>
          </a:p>
        </p:txBody>
      </p:sp>
    </p:spTree>
    <p:extLst>
      <p:ext uri="{BB962C8B-B14F-4D97-AF65-F5344CB8AC3E}">
        <p14:creationId xmlns:p14="http://schemas.microsoft.com/office/powerpoint/2010/main" val="532108004"/>
      </p:ext>
    </p:extLst>
  </p:cSld>
  <p:clrMapOvr>
    <a:masterClrMapping/>
  </p:clrMapOvr>
  <p:transition>
    <p:fade/>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Group 5"/>
          <p:cNvGrpSpPr/>
          <p:nvPr/>
        </p:nvGrpSpPr>
        <p:grpSpPr>
          <a:xfrm>
            <a:off x="6111240" y="1397905"/>
            <a:ext cx="3588910" cy="1354320"/>
            <a:chOff x="3669663" y="1707537"/>
            <a:chExt cx="3588910" cy="1354320"/>
          </a:xfrm>
        </p:grpSpPr>
        <p:pic>
          <p:nvPicPr>
            <p:cNvPr id="3" name="Picture 2"/>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3669663" y="1707537"/>
              <a:ext cx="3588910" cy="1354320"/>
            </a:xfrm>
            <a:prstGeom prst="rect">
              <a:avLst/>
            </a:prstGeom>
            <a:ln>
              <a:solidFill>
                <a:schemeClr val="tx1"/>
              </a:solidFill>
            </a:ln>
            <a:effectLst/>
          </p:spPr>
        </p:pic>
        <p:sp>
          <p:nvSpPr>
            <p:cNvPr id="19" name="Oval 18"/>
            <p:cNvSpPr/>
            <p:nvPr/>
          </p:nvSpPr>
          <p:spPr bwMode="gray">
            <a:xfrm>
              <a:off x="5572773" y="2842782"/>
              <a:ext cx="220267" cy="219075"/>
            </a:xfrm>
            <a:prstGeom prst="ellipse">
              <a:avLst/>
            </a:prstGeom>
            <a:solidFill>
              <a:schemeClr val="accent1"/>
            </a:solidFill>
            <a:ln w="6350" algn="ctr">
              <a:solidFill>
                <a:schemeClr val="tx1"/>
              </a:solidFill>
              <a:miter lim="800000"/>
              <a:headEnd/>
              <a:tailEnd/>
            </a:ln>
          </p:spPr>
          <p:txBody>
            <a:bodyPr lIns="90000" tIns="72000" rIns="90000" bIns="72000" rtlCol="0" anchor="ctr"/>
            <a:lstStyle/>
            <a:p>
              <a:pPr algn="ctr" fontAlgn="base">
                <a:spcBef>
                  <a:spcPct val="50000"/>
                </a:spcBef>
                <a:spcAft>
                  <a:spcPct val="0"/>
                </a:spcAft>
                <a:buClr>
                  <a:srgbClr val="F0AB00"/>
                </a:buClr>
                <a:buSzPct val="80000"/>
              </a:pPr>
              <a:r>
                <a:rPr lang="en-US" sz="1200" kern="0" dirty="0">
                  <a:ea typeface="Arial Unicode MS" pitchFamily="34" charset="-128"/>
                  <a:cs typeface="Arial Unicode MS" pitchFamily="34" charset="-128"/>
                </a:rPr>
                <a:t>2</a:t>
              </a:r>
            </a:p>
          </p:txBody>
        </p:sp>
      </p:grpSp>
      <p:sp>
        <p:nvSpPr>
          <p:cNvPr id="11" name="TextBox 10"/>
          <p:cNvSpPr txBox="1"/>
          <p:nvPr/>
        </p:nvSpPr>
        <p:spPr>
          <a:xfrm>
            <a:off x="469899" y="1512000"/>
            <a:ext cx="5561827" cy="4906596"/>
          </a:xfrm>
          <a:prstGeom prst="rect">
            <a:avLst/>
          </a:prstGeom>
          <a:noFill/>
        </p:spPr>
        <p:txBody>
          <a:bodyPr wrap="square" lIns="0" tIns="0" rIns="0" bIns="0" rtlCol="0">
            <a:noAutofit/>
          </a:bodyPr>
          <a:lstStyle/>
          <a:p>
            <a:pPr marL="342900" indent="-342900">
              <a:lnSpc>
                <a:spcPts val="1700"/>
              </a:lnSpc>
              <a:spcAft>
                <a:spcPts val="600"/>
              </a:spcAft>
              <a:buSzPct val="120000"/>
              <a:buAutoNum type="arabicPeriod"/>
            </a:pPr>
            <a:r>
              <a:rPr lang="en-US" sz="1400" b="1" dirty="0"/>
              <a:t>From </a:t>
            </a:r>
            <a:r>
              <a:rPr lang="en-US" sz="1400" dirty="0"/>
              <a:t>the </a:t>
            </a:r>
            <a:r>
              <a:rPr lang="en-US" sz="1400" b="1" dirty="0"/>
              <a:t>Company Settings</a:t>
            </a:r>
            <a:r>
              <a:rPr lang="en-US" sz="1400" dirty="0"/>
              <a:t> menu, click Account Hierarchy.</a:t>
            </a:r>
          </a:p>
          <a:p>
            <a:pPr marL="342900" indent="-342900">
              <a:lnSpc>
                <a:spcPts val="1700"/>
              </a:lnSpc>
              <a:spcAft>
                <a:spcPts val="600"/>
              </a:spcAft>
              <a:buSzPct val="120000"/>
              <a:buFontTx/>
              <a:buAutoNum type="arabicPeriod"/>
            </a:pPr>
            <a:r>
              <a:rPr lang="en-US" sz="1400" b="1" dirty="0">
                <a:cs typeface="Arial" charset="0"/>
              </a:rPr>
              <a:t>To add </a:t>
            </a:r>
            <a:r>
              <a:rPr lang="en-US" sz="1400" dirty="0">
                <a:cs typeface="Arial" charset="0"/>
              </a:rPr>
              <a:t>child accounts click on Link Accounts.</a:t>
            </a:r>
          </a:p>
          <a:p>
            <a:pPr marL="342900" indent="-342900">
              <a:lnSpc>
                <a:spcPts val="1700"/>
              </a:lnSpc>
              <a:spcAft>
                <a:spcPts val="600"/>
              </a:spcAft>
              <a:buSzPct val="120000"/>
              <a:buFontTx/>
              <a:buAutoNum type="arabicPeriod"/>
            </a:pPr>
            <a:r>
              <a:rPr lang="en-US" sz="1400" b="1" dirty="0">
                <a:cs typeface="Arial" charset="0"/>
              </a:rPr>
              <a:t>The Network </a:t>
            </a:r>
            <a:r>
              <a:rPr lang="en-US" sz="1400" dirty="0">
                <a:cs typeface="Arial" charset="0"/>
              </a:rPr>
              <a:t>will detect if there is an existing account with corresponding information.</a:t>
            </a:r>
          </a:p>
          <a:p>
            <a:pPr marL="342900" indent="-342900">
              <a:lnSpc>
                <a:spcPts val="1700"/>
              </a:lnSpc>
              <a:spcAft>
                <a:spcPts val="600"/>
              </a:spcAft>
              <a:buSzPct val="120000"/>
              <a:buFontTx/>
              <a:buAutoNum type="arabicPeriod"/>
            </a:pPr>
            <a:r>
              <a:rPr lang="en-US" sz="1400" b="1" dirty="0">
                <a:cs typeface="Arial" charset="0"/>
              </a:rPr>
              <a:t>On the next page </a:t>
            </a:r>
            <a:r>
              <a:rPr lang="en-US" sz="1400" dirty="0">
                <a:cs typeface="Arial" charset="0"/>
              </a:rPr>
              <a:t>either log in as an Administrator or send a request through an online form as a Not Administrator.</a:t>
            </a:r>
          </a:p>
          <a:p>
            <a:pPr marL="342900" indent="-342900">
              <a:lnSpc>
                <a:spcPts val="1700"/>
              </a:lnSpc>
              <a:spcAft>
                <a:spcPts val="600"/>
              </a:spcAft>
              <a:buSzPct val="120000"/>
              <a:buFontTx/>
              <a:buAutoNum type="arabicPeriod"/>
            </a:pPr>
            <a:r>
              <a:rPr lang="en-US" sz="1400" b="1" dirty="0"/>
              <a:t>Once</a:t>
            </a:r>
            <a:r>
              <a:rPr lang="en-US" sz="1400" dirty="0"/>
              <a:t> the request is confirmed by a child account administrator, the name of the linked account is displayed on the Account Hierarchy page.</a:t>
            </a:r>
            <a:endParaRPr lang="en-US" sz="1400" b="1" dirty="0"/>
          </a:p>
          <a:p>
            <a:pPr marL="342900" indent="-342900" fontAlgn="base">
              <a:lnSpc>
                <a:spcPts val="2000"/>
              </a:lnSpc>
              <a:spcBef>
                <a:spcPts val="1200"/>
              </a:spcBef>
              <a:spcAft>
                <a:spcPct val="0"/>
              </a:spcAft>
              <a:buClr>
                <a:srgbClr val="F0AB00"/>
              </a:buClr>
              <a:buSzPct val="120000"/>
              <a:buAutoNum type="arabicPeriod"/>
            </a:pPr>
            <a:endParaRPr lang="en-US" sz="1200" dirty="0"/>
          </a:p>
        </p:txBody>
      </p:sp>
      <p:pic>
        <p:nvPicPr>
          <p:cNvPr id="15" name="Picture 14">
            <a:extLst>
              <a:ext uri="{FF2B5EF4-FFF2-40B4-BE49-F238E27FC236}">
                <a16:creationId xmlns:a16="http://schemas.microsoft.com/office/drawing/2014/main" id="{A63697AD-9644-4A7B-9778-A541DD7556AA}"/>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8562181" y="2197189"/>
            <a:ext cx="2928331" cy="3559658"/>
          </a:xfrm>
          <a:prstGeom prst="rect">
            <a:avLst/>
          </a:prstGeom>
          <a:ln>
            <a:solidFill>
              <a:schemeClr val="tx1"/>
            </a:solidFill>
          </a:ln>
        </p:spPr>
      </p:pic>
      <p:sp>
        <p:nvSpPr>
          <p:cNvPr id="17" name="Oval 16">
            <a:extLst>
              <a:ext uri="{FF2B5EF4-FFF2-40B4-BE49-F238E27FC236}">
                <a16:creationId xmlns:a16="http://schemas.microsoft.com/office/drawing/2014/main" id="{67BD23CB-528F-466D-8603-1F8A2BB26859}"/>
              </a:ext>
            </a:extLst>
          </p:cNvPr>
          <p:cNvSpPr/>
          <p:nvPr/>
        </p:nvSpPr>
        <p:spPr bwMode="gray">
          <a:xfrm>
            <a:off x="9556929" y="4706404"/>
            <a:ext cx="213345" cy="207734"/>
          </a:xfrm>
          <a:prstGeom prst="ellipse">
            <a:avLst/>
          </a:prstGeom>
          <a:solidFill>
            <a:schemeClr val="accent1"/>
          </a:solidFill>
          <a:ln w="6350" algn="ctr">
            <a:solidFill>
              <a:schemeClr val="tx1"/>
            </a:solidFill>
            <a:miter lim="800000"/>
            <a:headEnd/>
            <a:tailEnd/>
          </a:ln>
        </p:spPr>
        <p:txBody>
          <a:bodyPr lIns="90000" tIns="72000" rIns="90000" bIns="72000" rtlCol="0" anchor="ctr"/>
          <a:lstStyle/>
          <a:p>
            <a:pPr algn="ctr" fontAlgn="base">
              <a:spcBef>
                <a:spcPct val="50000"/>
              </a:spcBef>
              <a:spcAft>
                <a:spcPct val="0"/>
              </a:spcAft>
              <a:buClr>
                <a:srgbClr val="F0AB00"/>
              </a:buClr>
              <a:buSzPct val="80000"/>
            </a:pPr>
            <a:r>
              <a:rPr lang="en-US" sz="1200" kern="0" dirty="0">
                <a:ea typeface="Arial Unicode MS" pitchFamily="34" charset="-128"/>
                <a:cs typeface="Arial Unicode MS" pitchFamily="34" charset="-128"/>
              </a:rPr>
              <a:t>1</a:t>
            </a:r>
          </a:p>
        </p:txBody>
      </p:sp>
      <p:sp>
        <p:nvSpPr>
          <p:cNvPr id="18" name="Rectangle 17">
            <a:extLst>
              <a:ext uri="{FF2B5EF4-FFF2-40B4-BE49-F238E27FC236}">
                <a16:creationId xmlns:a16="http://schemas.microsoft.com/office/drawing/2014/main" id="{D0932204-2CD4-48C3-BDF8-43809678F643}"/>
              </a:ext>
            </a:extLst>
          </p:cNvPr>
          <p:cNvSpPr/>
          <p:nvPr/>
        </p:nvSpPr>
        <p:spPr bwMode="gray">
          <a:xfrm>
            <a:off x="6359291" y="5946330"/>
            <a:ext cx="5022747" cy="231871"/>
          </a:xfrm>
          <a:prstGeom prst="rect">
            <a:avLst/>
          </a:prstGeom>
          <a:noFill/>
          <a:ln w="19050" algn="ctr">
            <a:solidFill>
              <a:schemeClr val="tx1"/>
            </a:solidFill>
            <a:miter lim="800000"/>
            <a:headEnd/>
            <a:tailEnd/>
          </a:ln>
        </p:spPr>
        <p:txBody>
          <a:bodyPr wrap="square" lIns="88900" tIns="88900" rIns="88900" bIns="88900" rtlCol="0" anchor="ctr"/>
          <a:lstStyle/>
          <a:p>
            <a:pPr algn="ctr">
              <a:lnSpc>
                <a:spcPct val="106000"/>
              </a:lnSpc>
              <a:buFont typeface="Wingdings 2" pitchFamily="18" charset="2"/>
              <a:buNone/>
            </a:pPr>
            <a:r>
              <a:rPr lang="en-US" sz="800" b="1" dirty="0"/>
              <a:t>NOTE: Screens remain the same for both Standard and Enterprise Account.</a:t>
            </a:r>
          </a:p>
        </p:txBody>
      </p:sp>
      <p:sp>
        <p:nvSpPr>
          <p:cNvPr id="10" name="Title 5">
            <a:extLst>
              <a:ext uri="{FF2B5EF4-FFF2-40B4-BE49-F238E27FC236}">
                <a16:creationId xmlns:a16="http://schemas.microsoft.com/office/drawing/2014/main" id="{8729A1C9-1EE0-45FD-BA18-8C10EF1237A6}"/>
              </a:ext>
            </a:extLst>
          </p:cNvPr>
          <p:cNvSpPr txBox="1">
            <a:spLocks/>
          </p:cNvSpPr>
          <p:nvPr/>
        </p:nvSpPr>
        <p:spPr bwMode="gray">
          <a:xfrm>
            <a:off x="469900" y="402587"/>
            <a:ext cx="11252200" cy="334102"/>
          </a:xfrm>
          <a:prstGeom prst="rect">
            <a:avLst/>
          </a:prstGeom>
        </p:spPr>
        <p:txBody>
          <a:bodyPr vert="horz" lIns="0" tIns="0" rIns="0" bIns="0" rtlCol="0" anchor="t" anchorCtr="0">
            <a:noAutofit/>
          </a:bodyPr>
          <a:lstStyle>
            <a:lvl1pPr algn="l" defTabSz="1219170" rtl="0" eaLnBrk="1" latinLnBrk="0" hangingPunct="1">
              <a:spcBef>
                <a:spcPct val="0"/>
              </a:spcBef>
              <a:buNone/>
              <a:defRPr sz="2000" kern="1200">
                <a:solidFill>
                  <a:schemeClr val="tx1"/>
                </a:solidFill>
                <a:latin typeface="+mj-lt"/>
                <a:ea typeface="+mj-ea"/>
                <a:cs typeface="+mj-cs"/>
              </a:defRPr>
            </a:lvl1pPr>
          </a:lstStyle>
          <a:p>
            <a:r>
              <a:rPr lang="en-US" dirty="0"/>
              <a:t>Create an Account Hierarchy</a:t>
            </a:r>
          </a:p>
        </p:txBody>
      </p:sp>
    </p:spTree>
    <p:extLst>
      <p:ext uri="{BB962C8B-B14F-4D97-AF65-F5344CB8AC3E}">
        <p14:creationId xmlns:p14="http://schemas.microsoft.com/office/powerpoint/2010/main" val="376752715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6" name="Rectangle 5"/>
          <p:cNvSpPr/>
          <p:nvPr/>
        </p:nvSpPr>
        <p:spPr bwMode="gray">
          <a:xfrm>
            <a:off x="0" y="5221420"/>
            <a:ext cx="12192000" cy="640080"/>
          </a:xfrm>
          <a:prstGeom prst="rect">
            <a:avLst/>
          </a:prstGeom>
          <a:solidFill>
            <a:schemeClr val="accent4"/>
          </a:solidFill>
          <a:ln w="19050" algn="ctr">
            <a:solidFill>
              <a:schemeClr val="accent4"/>
            </a:solidFill>
            <a:miter lim="800000"/>
            <a:headEnd/>
            <a:tailEnd/>
          </a:ln>
        </p:spPr>
        <p:txBody>
          <a:bodyPr wrap="square" lIns="1920240" tIns="88900" rIns="88900" bIns="88900" rtlCol="0" anchor="ctr"/>
          <a:lstStyle/>
          <a:p>
            <a:pPr defTabSz="1219170">
              <a:lnSpc>
                <a:spcPct val="106000"/>
              </a:lnSpc>
            </a:pPr>
            <a:r>
              <a:rPr lang="en-US" b="1" kern="0" dirty="0">
                <a:solidFill>
                  <a:schemeClr val="bg1"/>
                </a:solidFill>
              </a:rPr>
              <a:t>Supplier can view Purchase Order</a:t>
            </a:r>
            <a:endParaRPr lang="cs-CZ" b="1" kern="0" dirty="0">
              <a:solidFill>
                <a:schemeClr val="bg1"/>
              </a:solidFill>
              <a:ea typeface="Verdana"/>
              <a:cs typeface="Verdana"/>
            </a:endParaRPr>
          </a:p>
        </p:txBody>
      </p:sp>
      <p:sp>
        <p:nvSpPr>
          <p:cNvPr id="5" name="Oval 4"/>
          <p:cNvSpPr/>
          <p:nvPr/>
        </p:nvSpPr>
        <p:spPr bwMode="gray">
          <a:xfrm>
            <a:off x="431222" y="4947100"/>
            <a:ext cx="1188720" cy="1188720"/>
          </a:xfrm>
          <a:prstGeom prst="ellipse">
            <a:avLst/>
          </a:prstGeom>
          <a:solidFill>
            <a:sysClr val="window" lastClr="FFFFFF"/>
          </a:solidFill>
          <a:ln w="76200" algn="ctr">
            <a:solidFill>
              <a:srgbClr val="0E326E"/>
            </a:solidFill>
            <a:miter lim="800000"/>
            <a:headEnd/>
            <a:tailEnd/>
          </a:ln>
        </p:spPr>
        <p:txBody>
          <a:bodyPr wrap="square" lIns="88900" tIns="88900" rIns="88900" bIns="88900" rtlCol="0" anchor="ctr"/>
          <a:lstStyle/>
          <a:p>
            <a:pPr marL="0" marR="0" lvl="0" indent="0" algn="ctr" defTabSz="1219170" eaLnBrk="1" fontAlgn="auto" latinLnBrk="0" hangingPunct="1">
              <a:lnSpc>
                <a:spcPct val="100000"/>
              </a:lnSpc>
              <a:spcBef>
                <a:spcPts val="600"/>
              </a:spcBef>
              <a:spcAft>
                <a:spcPts val="0"/>
              </a:spcAft>
              <a:buClrTx/>
              <a:buSzPct val="100000"/>
              <a:buFontTx/>
              <a:buNone/>
              <a:tabLst/>
              <a:defRPr/>
            </a:pPr>
            <a:r>
              <a:rPr lang="en-US" sz="2800" b="1" kern="0" dirty="0">
                <a:solidFill>
                  <a:srgbClr val="0E326E"/>
                </a:solidFill>
                <a:latin typeface="Verdana"/>
              </a:rPr>
              <a:t>03</a:t>
            </a:r>
            <a:endParaRPr kumimoji="0" lang="en-US" sz="2800" b="1" i="0" u="none" strike="noStrike" kern="0" cap="none" spc="0" normalizeH="0" baseline="0" noProof="0" dirty="0">
              <a:ln>
                <a:noFill/>
              </a:ln>
              <a:solidFill>
                <a:srgbClr val="0E326E"/>
              </a:solidFill>
              <a:effectLst/>
              <a:uLnTx/>
              <a:uFillTx/>
              <a:latin typeface="Verdana"/>
            </a:endParaRPr>
          </a:p>
        </p:txBody>
      </p:sp>
    </p:spTree>
    <p:extLst>
      <p:ext uri="{BB962C8B-B14F-4D97-AF65-F5344CB8AC3E}">
        <p14:creationId xmlns:p14="http://schemas.microsoft.com/office/powerpoint/2010/main" val="146503839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5">
            <a:extLst>
              <a:ext uri="{FF2B5EF4-FFF2-40B4-BE49-F238E27FC236}">
                <a16:creationId xmlns:a16="http://schemas.microsoft.com/office/drawing/2014/main" id="{8729A1C9-1EE0-45FD-BA18-8C10EF1237A6}"/>
              </a:ext>
            </a:extLst>
          </p:cNvPr>
          <p:cNvSpPr txBox="1">
            <a:spLocks/>
          </p:cNvSpPr>
          <p:nvPr/>
        </p:nvSpPr>
        <p:spPr bwMode="gray">
          <a:xfrm>
            <a:off x="469900" y="402587"/>
            <a:ext cx="11252200" cy="334102"/>
          </a:xfrm>
          <a:prstGeom prst="rect">
            <a:avLst/>
          </a:prstGeom>
        </p:spPr>
        <p:txBody>
          <a:bodyPr vert="horz" lIns="0" tIns="0" rIns="0" bIns="0" rtlCol="0" anchor="t" anchorCtr="0">
            <a:noAutofit/>
          </a:bodyPr>
          <a:lstStyle>
            <a:lvl1pPr algn="l" defTabSz="1219170" rtl="0" eaLnBrk="1" latinLnBrk="0" hangingPunct="1">
              <a:spcBef>
                <a:spcPct val="0"/>
              </a:spcBef>
              <a:buNone/>
              <a:defRPr sz="2000" kern="1200">
                <a:solidFill>
                  <a:schemeClr val="tx1"/>
                </a:solidFill>
                <a:latin typeface="+mj-lt"/>
                <a:ea typeface="+mj-ea"/>
                <a:cs typeface="+mj-cs"/>
              </a:defRPr>
            </a:lvl1pPr>
          </a:lstStyle>
          <a:p>
            <a:r>
              <a:rPr lang="en-US" dirty="0"/>
              <a:t>Manage </a:t>
            </a:r>
            <a:r>
              <a:rPr lang="en-US" dirty="0" smtClean="0"/>
              <a:t>POs | View </a:t>
            </a:r>
            <a:r>
              <a:rPr lang="en-US" dirty="0"/>
              <a:t>Purchase </a:t>
            </a:r>
            <a:r>
              <a:rPr lang="en-US" dirty="0" smtClean="0"/>
              <a:t>Orders using Standard account</a:t>
            </a:r>
            <a:endParaRPr lang="en-US" dirty="0"/>
          </a:p>
        </p:txBody>
      </p:sp>
      <p:sp>
        <p:nvSpPr>
          <p:cNvPr id="12" name="Rectangle 11"/>
          <p:cNvSpPr/>
          <p:nvPr/>
        </p:nvSpPr>
        <p:spPr bwMode="gray">
          <a:xfrm>
            <a:off x="0" y="979459"/>
            <a:ext cx="12192000" cy="1974053"/>
          </a:xfrm>
          <a:prstGeom prst="rect">
            <a:avLst/>
          </a:prstGeom>
          <a:solidFill>
            <a:schemeClr val="accent4"/>
          </a:solidFill>
          <a:ln w="19050" algn="ctr">
            <a:noFill/>
            <a:miter lim="800000"/>
            <a:headEnd/>
            <a:tailEnd/>
          </a:ln>
        </p:spPr>
        <p:txBody>
          <a:bodyPr wrap="square" lIns="88900" tIns="88900" rIns="88900" bIns="88900" rtlCol="0" anchor="ctr"/>
          <a:lstStyle/>
          <a:p>
            <a:pPr marL="285750" indent="-285750">
              <a:lnSpc>
                <a:spcPct val="106000"/>
              </a:lnSpc>
              <a:buFont typeface="Arial" panose="020B0604020202020204" pitchFamily="34" charset="0"/>
              <a:buChar char="•"/>
            </a:pPr>
            <a:r>
              <a:rPr lang="en-US" sz="1600" b="1" dirty="0">
                <a:solidFill>
                  <a:schemeClr val="bg1"/>
                </a:solidFill>
              </a:rPr>
              <a:t>Suppliers with standard account cannot access the Inbox/outbox functionality. However they can view the overview of last 200 documents in the dashboard view</a:t>
            </a:r>
          </a:p>
          <a:p>
            <a:pPr marL="285750" indent="-285750">
              <a:lnSpc>
                <a:spcPct val="106000"/>
              </a:lnSpc>
              <a:buFont typeface="Arial" panose="020B0604020202020204" pitchFamily="34" charset="0"/>
              <a:buChar char="•"/>
            </a:pPr>
            <a:r>
              <a:rPr lang="en-US" sz="1600" b="1" dirty="0">
                <a:solidFill>
                  <a:schemeClr val="bg1"/>
                </a:solidFill>
              </a:rPr>
              <a:t>Suppliers can use </a:t>
            </a:r>
            <a:r>
              <a:rPr lang="en-US" sz="1600" b="1" i="1" dirty="0">
                <a:solidFill>
                  <a:schemeClr val="bg1"/>
                </a:solidFill>
              </a:rPr>
              <a:t>Select </a:t>
            </a:r>
            <a:r>
              <a:rPr lang="en-US" sz="1600" b="1" i="1" dirty="0" smtClean="0">
                <a:solidFill>
                  <a:schemeClr val="bg1"/>
                </a:solidFill>
              </a:rPr>
              <a:t>-&gt; Send me a copy to take action </a:t>
            </a:r>
            <a:r>
              <a:rPr lang="en-US" sz="1600" b="1" dirty="0">
                <a:solidFill>
                  <a:schemeClr val="bg1"/>
                </a:solidFill>
              </a:rPr>
              <a:t>to resend documents to their mailbox</a:t>
            </a:r>
          </a:p>
          <a:p>
            <a:pPr marL="285750" indent="-285750">
              <a:lnSpc>
                <a:spcPct val="106000"/>
              </a:lnSpc>
              <a:buFont typeface="Arial" panose="020B0604020202020204" pitchFamily="34" charset="0"/>
              <a:buChar char="•"/>
            </a:pPr>
            <a:r>
              <a:rPr lang="en-US" sz="1600" b="1" dirty="0">
                <a:solidFill>
                  <a:schemeClr val="bg1"/>
                </a:solidFill>
              </a:rPr>
              <a:t>Suppliers must process all </a:t>
            </a:r>
            <a:r>
              <a:rPr lang="en-US" sz="1600" b="1" dirty="0" smtClean="0">
                <a:solidFill>
                  <a:schemeClr val="bg1"/>
                </a:solidFill>
              </a:rPr>
              <a:t>POs </a:t>
            </a:r>
            <a:r>
              <a:rPr lang="en-US" sz="1600" b="1" dirty="0">
                <a:solidFill>
                  <a:schemeClr val="bg1"/>
                </a:solidFill>
              </a:rPr>
              <a:t>by going back to their email </a:t>
            </a:r>
            <a:r>
              <a:rPr lang="en-US" sz="1600" b="1" dirty="0" smtClean="0">
                <a:solidFill>
                  <a:schemeClr val="bg1"/>
                </a:solidFill>
              </a:rPr>
              <a:t>from</a:t>
            </a:r>
          </a:p>
          <a:p>
            <a:pPr>
              <a:lnSpc>
                <a:spcPct val="106000"/>
              </a:lnSpc>
            </a:pPr>
            <a:r>
              <a:rPr lang="en-US" sz="1600" b="1" dirty="0">
                <a:solidFill>
                  <a:schemeClr val="bg1"/>
                </a:solidFill>
              </a:rPr>
              <a:t> </a:t>
            </a:r>
            <a:r>
              <a:rPr lang="en-US" sz="1600" b="1" dirty="0" smtClean="0">
                <a:solidFill>
                  <a:schemeClr val="bg1"/>
                </a:solidFill>
              </a:rPr>
              <a:t>   </a:t>
            </a:r>
            <a:r>
              <a:rPr lang="en-US" sz="1600" b="1" i="1" dirty="0">
                <a:solidFill>
                  <a:schemeClr val="bg1"/>
                </a:solidFill>
              </a:rPr>
              <a:t>ordersender-prod@ansmtp.ariba.com</a:t>
            </a:r>
            <a:r>
              <a:rPr lang="en-US" sz="1600" b="1" dirty="0">
                <a:solidFill>
                  <a:schemeClr val="bg1"/>
                </a:solidFill>
              </a:rPr>
              <a:t> </a:t>
            </a:r>
            <a:r>
              <a:rPr lang="en-US" sz="1600" b="1" dirty="0" smtClean="0">
                <a:solidFill>
                  <a:schemeClr val="bg1"/>
                </a:solidFill>
              </a:rPr>
              <a:t>and </a:t>
            </a:r>
            <a:r>
              <a:rPr lang="en-US" sz="1600" b="1" dirty="0">
                <a:solidFill>
                  <a:schemeClr val="bg1"/>
                </a:solidFill>
              </a:rPr>
              <a:t>clicking the confirm order button.</a:t>
            </a:r>
          </a:p>
          <a:p>
            <a:pPr marL="285750" indent="-285750">
              <a:lnSpc>
                <a:spcPct val="106000"/>
              </a:lnSpc>
              <a:buFont typeface="Arial" panose="020B0604020202020204" pitchFamily="34" charset="0"/>
              <a:buChar char="•"/>
            </a:pPr>
            <a:r>
              <a:rPr lang="en-US" sz="1600" b="1" dirty="0" smtClean="0">
                <a:solidFill>
                  <a:schemeClr val="bg1"/>
                </a:solidFill>
              </a:rPr>
              <a:t>Suppliers </a:t>
            </a:r>
            <a:r>
              <a:rPr lang="en-US" sz="1600" b="1" dirty="0">
                <a:solidFill>
                  <a:schemeClr val="bg1"/>
                </a:solidFill>
              </a:rPr>
              <a:t>cannot process </a:t>
            </a:r>
            <a:r>
              <a:rPr lang="en-US" sz="1600" b="1" dirty="0" smtClean="0">
                <a:solidFill>
                  <a:schemeClr val="bg1"/>
                </a:solidFill>
              </a:rPr>
              <a:t>POs </a:t>
            </a:r>
            <a:r>
              <a:rPr lang="en-US" sz="1600" b="1" dirty="0">
                <a:solidFill>
                  <a:schemeClr val="bg1"/>
                </a:solidFill>
              </a:rPr>
              <a:t>by logging in directly  to their supplier account.</a:t>
            </a:r>
            <a:endParaRPr lang="en-US" sz="1600" b="1" dirty="0">
              <a:solidFill>
                <a:schemeClr val="bg1"/>
              </a:solidFill>
            </a:endParaRPr>
          </a:p>
        </p:txBody>
      </p:sp>
      <p:pic>
        <p:nvPicPr>
          <p:cNvPr id="13" name="Picture 12">
            <a:extLst>
              <a:ext uri="{FF2B5EF4-FFF2-40B4-BE49-F238E27FC236}">
                <a16:creationId xmlns:a16="http://schemas.microsoft.com/office/drawing/2014/main" id="{2B9AB56F-0CC1-49E9-8154-F71B97AF4FD2}"/>
              </a:ext>
            </a:extLst>
          </p:cNvPr>
          <p:cNvPicPr>
            <a:picLocks noChangeAspect="1"/>
          </p:cNvPicPr>
          <p:nvPr/>
        </p:nvPicPr>
        <p:blipFill>
          <a:blip r:embed="rId3"/>
          <a:stretch>
            <a:fillRect/>
          </a:stretch>
        </p:blipFill>
        <p:spPr>
          <a:xfrm>
            <a:off x="974462" y="3196282"/>
            <a:ext cx="10243076" cy="2768742"/>
          </a:xfrm>
          <a:prstGeom prst="rect">
            <a:avLst/>
          </a:prstGeom>
        </p:spPr>
      </p:pic>
    </p:spTree>
    <p:extLst>
      <p:ext uri="{BB962C8B-B14F-4D97-AF65-F5344CB8AC3E}">
        <p14:creationId xmlns:p14="http://schemas.microsoft.com/office/powerpoint/2010/main" val="750914145"/>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0169700" y="4784610"/>
            <a:ext cx="1428956" cy="1366827"/>
          </a:xfrm>
          <a:prstGeom prst="rect">
            <a:avLst/>
          </a:prstGeom>
          <a:ln>
            <a:solidFill>
              <a:schemeClr val="tx1"/>
            </a:solidFill>
          </a:ln>
        </p:spPr>
      </p:pic>
      <p:sp>
        <p:nvSpPr>
          <p:cNvPr id="2" name="Title 1"/>
          <p:cNvSpPr>
            <a:spLocks noGrp="1"/>
          </p:cNvSpPr>
          <p:nvPr>
            <p:ph type="title"/>
          </p:nvPr>
        </p:nvSpPr>
        <p:spPr/>
        <p:txBody>
          <a:bodyPr/>
          <a:lstStyle/>
          <a:p>
            <a:r>
              <a:rPr lang="en-US" dirty="0"/>
              <a:t>Manage </a:t>
            </a:r>
            <a:r>
              <a:rPr lang="en-US" dirty="0" smtClean="0"/>
              <a:t>POs </a:t>
            </a:r>
            <a:r>
              <a:rPr lang="en-US" dirty="0"/>
              <a:t>| View Purchase Orders using </a:t>
            </a:r>
            <a:r>
              <a:rPr lang="en-US" dirty="0" smtClean="0"/>
              <a:t>Enterprise </a:t>
            </a:r>
            <a:r>
              <a:rPr lang="en-US" dirty="0"/>
              <a:t>account</a:t>
            </a:r>
            <a:endParaRPr lang="en-US" dirty="0"/>
          </a:p>
        </p:txBody>
      </p:sp>
      <p:sp>
        <p:nvSpPr>
          <p:cNvPr id="15" name="TextBox 14"/>
          <p:cNvSpPr txBox="1"/>
          <p:nvPr/>
        </p:nvSpPr>
        <p:spPr>
          <a:xfrm>
            <a:off x="514222" y="1316047"/>
            <a:ext cx="5401945" cy="3269036"/>
          </a:xfrm>
          <a:prstGeom prst="rect">
            <a:avLst/>
          </a:prstGeom>
          <a:noFill/>
        </p:spPr>
        <p:txBody>
          <a:bodyPr wrap="square" lIns="0" tIns="0" rIns="0" bIns="0" rtlCol="0">
            <a:noAutofit/>
          </a:bodyPr>
          <a:lstStyle/>
          <a:p>
            <a:pPr marL="342900" indent="-342900">
              <a:lnSpc>
                <a:spcPts val="1700"/>
              </a:lnSpc>
              <a:spcAft>
                <a:spcPts val="600"/>
              </a:spcAft>
              <a:buSzPct val="120000"/>
              <a:buAutoNum type="arabicPeriod"/>
            </a:pPr>
            <a:r>
              <a:rPr lang="en-US" sz="1400" b="1" dirty="0"/>
              <a:t>Click </a:t>
            </a:r>
            <a:r>
              <a:rPr lang="en-US" sz="1400" dirty="0"/>
              <a:t>on Inbox tab to manage your Purchase Orders.</a:t>
            </a:r>
          </a:p>
          <a:p>
            <a:pPr marL="342900" indent="-342900">
              <a:lnSpc>
                <a:spcPts val="1700"/>
              </a:lnSpc>
              <a:spcAft>
                <a:spcPts val="600"/>
              </a:spcAft>
              <a:buSzPct val="120000"/>
              <a:buAutoNum type="arabicPeriod"/>
            </a:pPr>
            <a:r>
              <a:rPr lang="en-US" sz="1400" b="1" dirty="0"/>
              <a:t>Inbox </a:t>
            </a:r>
            <a:r>
              <a:rPr lang="en-US" sz="1400" dirty="0"/>
              <a:t>is presented as a list of the Purchase Orders received by Dragon Oil.</a:t>
            </a:r>
          </a:p>
          <a:p>
            <a:pPr marL="342900" indent="-342900">
              <a:lnSpc>
                <a:spcPts val="1700"/>
              </a:lnSpc>
              <a:spcAft>
                <a:spcPts val="600"/>
              </a:spcAft>
              <a:buSzPct val="120000"/>
              <a:buAutoNum type="arabicPeriod"/>
            </a:pPr>
            <a:r>
              <a:rPr lang="en-US" sz="1400" b="1" dirty="0"/>
              <a:t>Click </a:t>
            </a:r>
            <a:r>
              <a:rPr lang="en-US" sz="1400" dirty="0"/>
              <a:t>the link on the Order Number column to view the purchase order details.</a:t>
            </a:r>
          </a:p>
          <a:p>
            <a:pPr marL="342900" indent="-342900">
              <a:lnSpc>
                <a:spcPts val="1700"/>
              </a:lnSpc>
              <a:spcAft>
                <a:spcPts val="600"/>
              </a:spcAft>
              <a:buSzPct val="120000"/>
              <a:buAutoNum type="arabicPeriod"/>
            </a:pPr>
            <a:r>
              <a:rPr lang="en-US" sz="1400" b="1" dirty="0"/>
              <a:t>Search </a:t>
            </a:r>
            <a:r>
              <a:rPr lang="en-US" sz="1400" dirty="0"/>
              <a:t>filters allows you to search using multiple criteria.</a:t>
            </a:r>
          </a:p>
          <a:p>
            <a:pPr marL="342900" indent="-342900">
              <a:lnSpc>
                <a:spcPts val="1700"/>
              </a:lnSpc>
              <a:spcAft>
                <a:spcPts val="600"/>
              </a:spcAft>
              <a:buSzPct val="120000"/>
              <a:buAutoNum type="arabicPeriod"/>
            </a:pPr>
            <a:r>
              <a:rPr lang="en-US" sz="1400" b="1" dirty="0"/>
              <a:t>Click </a:t>
            </a:r>
            <a:r>
              <a:rPr lang="en-US" sz="1400" dirty="0"/>
              <a:t>the arrow next to Search Filters to display the query fields. Enter your criteria and click Search</a:t>
            </a:r>
            <a:r>
              <a:rPr lang="en-US" sz="1400" dirty="0" smtClean="0"/>
              <a:t>.</a:t>
            </a:r>
          </a:p>
          <a:p>
            <a:pPr marL="342900" indent="-342900">
              <a:lnSpc>
                <a:spcPts val="1700"/>
              </a:lnSpc>
              <a:spcAft>
                <a:spcPts val="600"/>
              </a:spcAft>
              <a:buSzPct val="120000"/>
              <a:buFontTx/>
              <a:buAutoNum type="arabicPeriod"/>
            </a:pPr>
            <a:r>
              <a:rPr lang="en-US" sz="1400" b="1" kern="0" dirty="0">
                <a:ea typeface="Arial Unicode MS" pitchFamily="34" charset="-128"/>
                <a:cs typeface="Arial Unicode MS" pitchFamily="34" charset="-128"/>
              </a:rPr>
              <a:t>Toggle</a:t>
            </a:r>
            <a:r>
              <a:rPr lang="en-US" sz="1400" kern="0" dirty="0">
                <a:ea typeface="Arial Unicode MS" pitchFamily="34" charset="-128"/>
                <a:cs typeface="Arial Unicode MS" pitchFamily="34" charset="-128"/>
              </a:rPr>
              <a:t> the Table Options Menu to view ways of organizing your Inbox.</a:t>
            </a:r>
            <a:endParaRPr lang="en-US" sz="1400" b="1" kern="0" dirty="0">
              <a:ea typeface="Arial Unicode MS" pitchFamily="34" charset="-128"/>
              <a:cs typeface="Arial Unicode MS" pitchFamily="34" charset="-128"/>
            </a:endParaRPr>
          </a:p>
          <a:p>
            <a:pPr marL="342900" indent="-342900">
              <a:lnSpc>
                <a:spcPts val="1700"/>
              </a:lnSpc>
              <a:spcAft>
                <a:spcPts val="600"/>
              </a:spcAft>
              <a:buClr>
                <a:srgbClr val="F0AB00"/>
              </a:buClr>
              <a:buSzPct val="120000"/>
              <a:buAutoNum type="arabicPeriod"/>
            </a:pPr>
            <a:endParaRPr lang="en-US" sz="1400" dirty="0">
              <a:latin typeface="+mj-lt"/>
            </a:endParaRPr>
          </a:p>
        </p:txBody>
      </p:sp>
      <p:grpSp>
        <p:nvGrpSpPr>
          <p:cNvPr id="25" name="Group 24"/>
          <p:cNvGrpSpPr/>
          <p:nvPr/>
        </p:nvGrpSpPr>
        <p:grpSpPr>
          <a:xfrm>
            <a:off x="9521722" y="6338500"/>
            <a:ext cx="1913888" cy="519500"/>
            <a:chOff x="6906112" y="6021851"/>
            <a:chExt cx="1913888" cy="519500"/>
          </a:xfrm>
        </p:grpSpPr>
        <p:sp>
          <p:nvSpPr>
            <p:cNvPr id="26" name="Round Same Side Corner Rectangle 25">
              <a:hlinkClick r:id="rId4"/>
            </p:cNvPr>
            <p:cNvSpPr/>
            <p:nvPr/>
          </p:nvSpPr>
          <p:spPr bwMode="gray">
            <a:xfrm>
              <a:off x="6906112" y="6021851"/>
              <a:ext cx="1913888" cy="519500"/>
            </a:xfrm>
            <a:prstGeom prst="round2SameRect">
              <a:avLst>
                <a:gd name="adj1" fmla="val 29501"/>
                <a:gd name="adj2" fmla="val 0"/>
              </a:avLst>
            </a:prstGeom>
            <a:solidFill>
              <a:schemeClr val="accent4"/>
            </a:solidFill>
            <a:ln w="6350" algn="ctr">
              <a:noFill/>
              <a:miter lim="800000"/>
              <a:headEnd/>
              <a:tailEnd/>
            </a:ln>
          </p:spPr>
          <p:txBody>
            <a:bodyPr lIns="90000" tIns="72000" rIns="90000" bIns="72000" rtlCol="0" anchor="ctr"/>
            <a:lstStyle/>
            <a:p>
              <a:pPr algn="ctr" fontAlgn="base">
                <a:spcBef>
                  <a:spcPct val="50000"/>
                </a:spcBef>
                <a:spcAft>
                  <a:spcPct val="0"/>
                </a:spcAft>
                <a:buClr>
                  <a:srgbClr val="F0AB00"/>
                </a:buClr>
                <a:buSzPct val="80000"/>
              </a:pPr>
              <a:endParaRPr lang="en-US" kern="0" dirty="0">
                <a:ea typeface="Arial Unicode MS" pitchFamily="34" charset="-128"/>
                <a:cs typeface="Arial Unicode MS" pitchFamily="34" charset="-128"/>
              </a:endParaRPr>
            </a:p>
          </p:txBody>
        </p:sp>
        <p:sp>
          <p:nvSpPr>
            <p:cNvPr id="27" name="Rectangle 26">
              <a:hlinkClick r:id="rId4" highlightClick="1"/>
            </p:cNvPr>
            <p:cNvSpPr/>
            <p:nvPr/>
          </p:nvSpPr>
          <p:spPr bwMode="gray">
            <a:xfrm>
              <a:off x="7085418" y="6164726"/>
              <a:ext cx="1567737" cy="274320"/>
            </a:xfrm>
            <a:prstGeom prst="rect">
              <a:avLst/>
            </a:prstGeom>
            <a:ln>
              <a:headEnd/>
              <a:tailEnd/>
            </a:ln>
          </p:spPr>
          <p:style>
            <a:lnRef idx="2">
              <a:schemeClr val="accent2"/>
            </a:lnRef>
            <a:fillRef idx="1">
              <a:schemeClr val="lt1"/>
            </a:fillRef>
            <a:effectRef idx="0">
              <a:schemeClr val="accent2"/>
            </a:effectRef>
            <a:fontRef idx="minor">
              <a:schemeClr val="dk1"/>
            </a:fontRef>
          </p:style>
          <p:txBody>
            <a:bodyPr lIns="90000" tIns="72000" rIns="90000" bIns="72000" rtlCol="0" anchor="ctr"/>
            <a:lstStyle/>
            <a:p>
              <a:pPr algn="ctr" fontAlgn="base">
                <a:spcBef>
                  <a:spcPct val="50000"/>
                </a:spcBef>
                <a:spcAft>
                  <a:spcPct val="0"/>
                </a:spcAft>
                <a:buClr>
                  <a:srgbClr val="F0AB00"/>
                </a:buClr>
                <a:buSzPct val="80000"/>
              </a:pPr>
              <a:r>
                <a:rPr lang="en-US" sz="1000" u="sng" kern="0" dirty="0">
                  <a:ea typeface="Arial Unicode MS" pitchFamily="34" charset="-128"/>
                  <a:cs typeface="Arial Unicode MS" pitchFamily="34" charset="-128"/>
                  <a:hlinkClick r:id="rId4"/>
                </a:rPr>
                <a:t>Can’t Find Your PO?</a:t>
              </a:r>
              <a:endParaRPr lang="en-US" sz="1000" u="sng" kern="0" dirty="0">
                <a:ea typeface="Arial Unicode MS" pitchFamily="34" charset="-128"/>
                <a:cs typeface="Arial Unicode MS" pitchFamily="34" charset="-128"/>
              </a:endParaRPr>
            </a:p>
          </p:txBody>
        </p:sp>
      </p:grpSp>
      <p:pic>
        <p:nvPicPr>
          <p:cNvPr id="8" name="Picture 7"/>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5243956" y="4673188"/>
            <a:ext cx="4795847" cy="1490844"/>
          </a:xfrm>
          <a:prstGeom prst="rect">
            <a:avLst/>
          </a:prstGeom>
          <a:ln>
            <a:solidFill>
              <a:schemeClr val="tx1"/>
            </a:solidFill>
          </a:ln>
        </p:spPr>
      </p:pic>
      <p:sp>
        <p:nvSpPr>
          <p:cNvPr id="28" name="Oval 27"/>
          <p:cNvSpPr/>
          <p:nvPr/>
        </p:nvSpPr>
        <p:spPr bwMode="gray">
          <a:xfrm>
            <a:off x="5243956" y="4936140"/>
            <a:ext cx="220267" cy="219075"/>
          </a:xfrm>
          <a:prstGeom prst="ellipse">
            <a:avLst/>
          </a:prstGeom>
          <a:solidFill>
            <a:schemeClr val="accent1"/>
          </a:solidFill>
          <a:ln w="6350" algn="ctr">
            <a:solidFill>
              <a:schemeClr val="tx1"/>
            </a:solidFill>
            <a:miter lim="800000"/>
            <a:headEnd/>
            <a:tailEnd/>
          </a:ln>
        </p:spPr>
        <p:txBody>
          <a:bodyPr lIns="90000" tIns="72000" rIns="90000" bIns="72000" rtlCol="0" anchor="ctr"/>
          <a:lstStyle/>
          <a:p>
            <a:pPr algn="ctr" fontAlgn="base">
              <a:spcBef>
                <a:spcPct val="50000"/>
              </a:spcBef>
              <a:spcAft>
                <a:spcPct val="0"/>
              </a:spcAft>
              <a:buClr>
                <a:srgbClr val="F0AB00"/>
              </a:buClr>
              <a:buSzPct val="80000"/>
            </a:pPr>
            <a:r>
              <a:rPr lang="en-US" sz="1200" kern="0" dirty="0">
                <a:ea typeface="Arial Unicode MS" pitchFamily="34" charset="-128"/>
                <a:cs typeface="Arial Unicode MS" pitchFamily="34" charset="-128"/>
              </a:rPr>
              <a:t>5</a:t>
            </a:r>
          </a:p>
        </p:txBody>
      </p:sp>
      <p:sp>
        <p:nvSpPr>
          <p:cNvPr id="33" name="Oval 32"/>
          <p:cNvSpPr/>
          <p:nvPr/>
        </p:nvSpPr>
        <p:spPr bwMode="gray">
          <a:xfrm>
            <a:off x="11360461" y="5045677"/>
            <a:ext cx="220267" cy="219075"/>
          </a:xfrm>
          <a:prstGeom prst="ellipse">
            <a:avLst/>
          </a:prstGeom>
          <a:solidFill>
            <a:schemeClr val="accent1"/>
          </a:solidFill>
          <a:ln w="6350" algn="ctr">
            <a:solidFill>
              <a:schemeClr val="tx1"/>
            </a:solidFill>
            <a:miter lim="800000"/>
            <a:headEnd/>
            <a:tailEnd/>
          </a:ln>
        </p:spPr>
        <p:txBody>
          <a:bodyPr lIns="90000" tIns="72000" rIns="90000" bIns="72000" rtlCol="0" anchor="ctr"/>
          <a:lstStyle/>
          <a:p>
            <a:pPr algn="ctr" fontAlgn="base">
              <a:spcBef>
                <a:spcPct val="50000"/>
              </a:spcBef>
              <a:spcAft>
                <a:spcPct val="0"/>
              </a:spcAft>
              <a:buClr>
                <a:srgbClr val="F0AB00"/>
              </a:buClr>
              <a:buSzPct val="80000"/>
            </a:pPr>
            <a:r>
              <a:rPr lang="en-US" sz="1200" kern="0" dirty="0">
                <a:ea typeface="Arial Unicode MS" pitchFamily="34" charset="-128"/>
                <a:cs typeface="Arial Unicode MS" pitchFamily="34" charset="-128"/>
              </a:rPr>
              <a:t>6</a:t>
            </a:r>
          </a:p>
        </p:txBody>
      </p:sp>
      <p:pic>
        <p:nvPicPr>
          <p:cNvPr id="30" name="Picture 29">
            <a:extLst>
              <a:ext uri="{FF2B5EF4-FFF2-40B4-BE49-F238E27FC236}">
                <a16:creationId xmlns:a16="http://schemas.microsoft.com/office/drawing/2014/main" id="{0DD99365-B22C-480F-9EF6-00C4119FEEAF}"/>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6196300" y="1337355"/>
            <a:ext cx="5402357" cy="1208195"/>
          </a:xfrm>
          <a:prstGeom prst="rect">
            <a:avLst/>
          </a:prstGeom>
          <a:solidFill>
            <a:schemeClr val="tx1"/>
          </a:solidFill>
          <a:ln>
            <a:solidFill>
              <a:schemeClr val="tx1"/>
            </a:solidFill>
          </a:ln>
        </p:spPr>
      </p:pic>
      <p:sp>
        <p:nvSpPr>
          <p:cNvPr id="31" name="Oval 30">
            <a:extLst>
              <a:ext uri="{FF2B5EF4-FFF2-40B4-BE49-F238E27FC236}">
                <a16:creationId xmlns:a16="http://schemas.microsoft.com/office/drawing/2014/main" id="{CB874530-F1F1-4C94-9C47-1CB9D67C544E}"/>
              </a:ext>
            </a:extLst>
          </p:cNvPr>
          <p:cNvSpPr/>
          <p:nvPr/>
        </p:nvSpPr>
        <p:spPr bwMode="gray">
          <a:xfrm>
            <a:off x="7302327" y="1404153"/>
            <a:ext cx="220267" cy="219075"/>
          </a:xfrm>
          <a:prstGeom prst="ellipse">
            <a:avLst/>
          </a:prstGeom>
          <a:solidFill>
            <a:schemeClr val="accent1"/>
          </a:solidFill>
          <a:ln w="6350" algn="ctr">
            <a:solidFill>
              <a:schemeClr val="tx1"/>
            </a:solidFill>
            <a:miter lim="800000"/>
            <a:headEnd/>
            <a:tailEnd/>
          </a:ln>
        </p:spPr>
        <p:txBody>
          <a:bodyPr lIns="90000" tIns="72000" rIns="90000" bIns="72000" rtlCol="0" anchor="ctr"/>
          <a:lstStyle/>
          <a:p>
            <a:pPr algn="ctr" fontAlgn="base">
              <a:spcBef>
                <a:spcPct val="50000"/>
              </a:spcBef>
              <a:spcAft>
                <a:spcPct val="0"/>
              </a:spcAft>
              <a:buClr>
                <a:srgbClr val="F0AB00"/>
              </a:buClr>
              <a:buSzPct val="80000"/>
            </a:pPr>
            <a:r>
              <a:rPr lang="en-US" sz="1200" kern="0" dirty="0">
                <a:ea typeface="Arial Unicode MS" pitchFamily="34" charset="-128"/>
                <a:cs typeface="Arial Unicode MS" pitchFamily="34" charset="-128"/>
              </a:rPr>
              <a:t>1</a:t>
            </a:r>
          </a:p>
        </p:txBody>
      </p:sp>
      <p:grpSp>
        <p:nvGrpSpPr>
          <p:cNvPr id="32" name="Group 31">
            <a:extLst>
              <a:ext uri="{FF2B5EF4-FFF2-40B4-BE49-F238E27FC236}">
                <a16:creationId xmlns:a16="http://schemas.microsoft.com/office/drawing/2014/main" id="{EAEF3ACA-DA1D-4172-9FD3-7D5A45874E89}"/>
              </a:ext>
            </a:extLst>
          </p:cNvPr>
          <p:cNvGrpSpPr/>
          <p:nvPr/>
        </p:nvGrpSpPr>
        <p:grpSpPr>
          <a:xfrm>
            <a:off x="6407236" y="2919657"/>
            <a:ext cx="5173492" cy="1490845"/>
            <a:chOff x="3502197" y="3108177"/>
            <a:chExt cx="5173492" cy="1490845"/>
          </a:xfrm>
        </p:grpSpPr>
        <p:pic>
          <p:nvPicPr>
            <p:cNvPr id="40" name="Picture 39">
              <a:extLst>
                <a:ext uri="{FF2B5EF4-FFF2-40B4-BE49-F238E27FC236}">
                  <a16:creationId xmlns:a16="http://schemas.microsoft.com/office/drawing/2014/main" id="{D822321A-E7C5-456F-8381-65D5B99B76CF}"/>
                </a:ext>
              </a:extLst>
            </p:cNvPr>
            <p:cNvPicPr>
              <a:picLocks noChangeAspect="1"/>
            </p:cNvPicPr>
            <p:nvPr/>
          </p:nvPicPr>
          <p:blipFill rotWithShape="1">
            <a:blip r:embed="rId7" cstate="email">
              <a:extLst>
                <a:ext uri="{28A0092B-C50C-407E-A947-70E740481C1C}">
                  <a14:useLocalDpi xmlns:a14="http://schemas.microsoft.com/office/drawing/2010/main"/>
                </a:ext>
              </a:extLst>
            </a:blip>
            <a:srcRect/>
            <a:stretch/>
          </p:blipFill>
          <p:spPr>
            <a:xfrm>
              <a:off x="3502197" y="3108177"/>
              <a:ext cx="5173492" cy="1490845"/>
            </a:xfrm>
            <a:prstGeom prst="rect">
              <a:avLst/>
            </a:prstGeom>
            <a:ln>
              <a:solidFill>
                <a:schemeClr val="tx1"/>
              </a:solidFill>
            </a:ln>
          </p:spPr>
        </p:pic>
        <p:sp>
          <p:nvSpPr>
            <p:cNvPr id="41" name="Oval 40">
              <a:extLst>
                <a:ext uri="{FF2B5EF4-FFF2-40B4-BE49-F238E27FC236}">
                  <a16:creationId xmlns:a16="http://schemas.microsoft.com/office/drawing/2014/main" id="{7FF99595-C82B-4E1D-9846-868FA58BEDE4}"/>
                </a:ext>
              </a:extLst>
            </p:cNvPr>
            <p:cNvSpPr/>
            <p:nvPr/>
          </p:nvSpPr>
          <p:spPr bwMode="gray">
            <a:xfrm>
              <a:off x="4322704" y="3765574"/>
              <a:ext cx="220267" cy="219075"/>
            </a:xfrm>
            <a:prstGeom prst="ellipse">
              <a:avLst/>
            </a:prstGeom>
            <a:solidFill>
              <a:schemeClr val="accent1"/>
            </a:solidFill>
            <a:ln w="6350" algn="ctr">
              <a:solidFill>
                <a:schemeClr val="tx1"/>
              </a:solidFill>
              <a:miter lim="800000"/>
              <a:headEnd/>
              <a:tailEnd/>
            </a:ln>
          </p:spPr>
          <p:txBody>
            <a:bodyPr lIns="90000" tIns="72000" rIns="90000" bIns="72000" rtlCol="0" anchor="ctr"/>
            <a:lstStyle/>
            <a:p>
              <a:pPr algn="ctr" fontAlgn="base">
                <a:spcBef>
                  <a:spcPct val="50000"/>
                </a:spcBef>
                <a:spcAft>
                  <a:spcPct val="0"/>
                </a:spcAft>
                <a:buClr>
                  <a:srgbClr val="F0AB00"/>
                </a:buClr>
                <a:buSzPct val="80000"/>
              </a:pPr>
              <a:r>
                <a:rPr lang="en-US" sz="1200" kern="0" dirty="0">
                  <a:ea typeface="Arial Unicode MS" pitchFamily="34" charset="-128"/>
                  <a:cs typeface="Arial Unicode MS" pitchFamily="34" charset="-128"/>
                </a:rPr>
                <a:t>3</a:t>
              </a:r>
            </a:p>
          </p:txBody>
        </p:sp>
        <p:sp>
          <p:nvSpPr>
            <p:cNvPr id="42" name="Oval 41">
              <a:extLst>
                <a:ext uri="{FF2B5EF4-FFF2-40B4-BE49-F238E27FC236}">
                  <a16:creationId xmlns:a16="http://schemas.microsoft.com/office/drawing/2014/main" id="{E97A109D-5752-4EED-9913-FF9367AAB7D4}"/>
                </a:ext>
              </a:extLst>
            </p:cNvPr>
            <p:cNvSpPr/>
            <p:nvPr/>
          </p:nvSpPr>
          <p:spPr bwMode="gray">
            <a:xfrm>
              <a:off x="4097287" y="3417688"/>
              <a:ext cx="220267" cy="219075"/>
            </a:xfrm>
            <a:prstGeom prst="ellipse">
              <a:avLst/>
            </a:prstGeom>
            <a:solidFill>
              <a:schemeClr val="accent1"/>
            </a:solidFill>
            <a:ln w="6350" algn="ctr">
              <a:solidFill>
                <a:schemeClr val="tx1"/>
              </a:solidFill>
              <a:miter lim="800000"/>
              <a:headEnd/>
              <a:tailEnd/>
            </a:ln>
          </p:spPr>
          <p:txBody>
            <a:bodyPr lIns="90000" tIns="72000" rIns="90000" bIns="72000" rtlCol="0" anchor="ctr"/>
            <a:lstStyle/>
            <a:p>
              <a:pPr algn="ctr" fontAlgn="base">
                <a:spcBef>
                  <a:spcPct val="50000"/>
                </a:spcBef>
                <a:spcAft>
                  <a:spcPct val="0"/>
                </a:spcAft>
                <a:buClr>
                  <a:srgbClr val="F0AB00"/>
                </a:buClr>
                <a:buSzPct val="80000"/>
              </a:pPr>
              <a:r>
                <a:rPr lang="en-US" sz="1200" kern="0" dirty="0">
                  <a:ea typeface="Arial Unicode MS" pitchFamily="34" charset="-128"/>
                  <a:cs typeface="Arial Unicode MS" pitchFamily="34" charset="-128"/>
                </a:rPr>
                <a:t>4</a:t>
              </a:r>
            </a:p>
          </p:txBody>
        </p:sp>
      </p:grpSp>
      <p:sp>
        <p:nvSpPr>
          <p:cNvPr id="43" name="Oval 42">
            <a:extLst>
              <a:ext uri="{FF2B5EF4-FFF2-40B4-BE49-F238E27FC236}">
                <a16:creationId xmlns:a16="http://schemas.microsoft.com/office/drawing/2014/main" id="{BB5F8B43-1BAE-4948-A3CF-D6CA92047F58}"/>
              </a:ext>
            </a:extLst>
          </p:cNvPr>
          <p:cNvSpPr/>
          <p:nvPr/>
        </p:nvSpPr>
        <p:spPr bwMode="gray">
          <a:xfrm>
            <a:off x="11232400" y="3448243"/>
            <a:ext cx="220267" cy="219075"/>
          </a:xfrm>
          <a:prstGeom prst="ellipse">
            <a:avLst/>
          </a:prstGeom>
          <a:solidFill>
            <a:schemeClr val="accent1"/>
          </a:solidFill>
          <a:ln w="6350" algn="ctr">
            <a:solidFill>
              <a:schemeClr val="tx1"/>
            </a:solidFill>
            <a:miter lim="800000"/>
            <a:headEnd/>
            <a:tailEnd/>
          </a:ln>
        </p:spPr>
        <p:txBody>
          <a:bodyPr lIns="90000" tIns="72000" rIns="90000" bIns="72000" rtlCol="0" anchor="ctr"/>
          <a:lstStyle/>
          <a:p>
            <a:pPr algn="ctr" fontAlgn="base">
              <a:spcBef>
                <a:spcPct val="50000"/>
              </a:spcBef>
              <a:spcAft>
                <a:spcPct val="0"/>
              </a:spcAft>
              <a:buClr>
                <a:srgbClr val="F0AB00"/>
              </a:buClr>
              <a:buSzPct val="80000"/>
            </a:pPr>
            <a:r>
              <a:rPr lang="en-US" sz="1200" kern="0" dirty="0">
                <a:ea typeface="Arial Unicode MS" pitchFamily="34" charset="-128"/>
                <a:cs typeface="Arial Unicode MS" pitchFamily="34" charset="-128"/>
              </a:rPr>
              <a:t>6</a:t>
            </a:r>
          </a:p>
        </p:txBody>
      </p:sp>
    </p:spTree>
    <p:extLst>
      <p:ext uri="{BB962C8B-B14F-4D97-AF65-F5344CB8AC3E}">
        <p14:creationId xmlns:p14="http://schemas.microsoft.com/office/powerpoint/2010/main" val="2357335702"/>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quarter" idx="13"/>
          </p:nvPr>
        </p:nvSpPr>
        <p:spPr/>
        <p:txBody>
          <a:bodyPr/>
          <a:lstStyle/>
          <a:p>
            <a:r>
              <a:rPr lang="en-US" dirty="0"/>
              <a:t>Purchase Order Detail</a:t>
            </a:r>
          </a:p>
        </p:txBody>
      </p:sp>
      <p:sp>
        <p:nvSpPr>
          <p:cNvPr id="6" name="Title 5">
            <a:extLst>
              <a:ext uri="{FF2B5EF4-FFF2-40B4-BE49-F238E27FC236}">
                <a16:creationId xmlns:a16="http://schemas.microsoft.com/office/drawing/2014/main" id="{8729A1C9-1EE0-45FD-BA18-8C10EF1237A6}"/>
              </a:ext>
            </a:extLst>
          </p:cNvPr>
          <p:cNvSpPr>
            <a:spLocks noGrp="1"/>
          </p:cNvSpPr>
          <p:nvPr>
            <p:ph type="title"/>
          </p:nvPr>
        </p:nvSpPr>
        <p:spPr/>
        <p:txBody>
          <a:bodyPr/>
          <a:lstStyle/>
          <a:p>
            <a:r>
              <a:rPr lang="en-US" dirty="0"/>
              <a:t>Manage POs</a:t>
            </a:r>
            <a:br>
              <a:rPr lang="en-US" dirty="0"/>
            </a:br>
            <a:endParaRPr lang="en-US" dirty="0"/>
          </a:p>
        </p:txBody>
      </p:sp>
      <p:sp>
        <p:nvSpPr>
          <p:cNvPr id="25" name="TextBox 24"/>
          <p:cNvSpPr txBox="1"/>
          <p:nvPr/>
        </p:nvSpPr>
        <p:spPr>
          <a:xfrm>
            <a:off x="469899" y="1512000"/>
            <a:ext cx="5781683" cy="4972462"/>
          </a:xfrm>
          <a:prstGeom prst="rect">
            <a:avLst/>
          </a:prstGeom>
          <a:noFill/>
        </p:spPr>
        <p:txBody>
          <a:bodyPr wrap="square" lIns="0" tIns="0" rIns="0" bIns="0" rtlCol="0">
            <a:noAutofit/>
          </a:bodyPr>
          <a:lstStyle/>
          <a:p>
            <a:pPr marL="342900" indent="-342900">
              <a:lnSpc>
                <a:spcPts val="1700"/>
              </a:lnSpc>
              <a:spcAft>
                <a:spcPts val="600"/>
              </a:spcAft>
              <a:buSzPct val="120000"/>
              <a:buAutoNum type="arabicPeriod"/>
            </a:pPr>
            <a:r>
              <a:rPr lang="en-US" sz="1400" b="1" dirty="0"/>
              <a:t>View </a:t>
            </a:r>
            <a:r>
              <a:rPr lang="en-US" sz="1400" dirty="0"/>
              <a:t>the details of your order.</a:t>
            </a:r>
            <a:br>
              <a:rPr lang="en-US" sz="1400" dirty="0"/>
            </a:br>
            <a:r>
              <a:rPr lang="en-US" sz="1400" dirty="0"/>
              <a:t>The order header includes the order date and information about the buying organization and supplier.</a:t>
            </a:r>
          </a:p>
          <a:p>
            <a:pPr marL="355600">
              <a:lnSpc>
                <a:spcPts val="1700"/>
              </a:lnSpc>
              <a:spcAft>
                <a:spcPts val="600"/>
              </a:spcAft>
              <a:buClr>
                <a:srgbClr val="F0AB00"/>
              </a:buClr>
              <a:buSzPct val="120000"/>
            </a:pPr>
            <a:r>
              <a:rPr lang="en-US" sz="1400" b="1" dirty="0"/>
              <a:t>Note:</a:t>
            </a:r>
            <a:r>
              <a:rPr lang="en-US" sz="1400" dirty="0"/>
              <a:t> You can always Resend a PO which was not sent to your email address, cXML or EDI properly clicking </a:t>
            </a:r>
            <a:r>
              <a:rPr lang="en-US" sz="1400" b="1" dirty="0"/>
              <a:t>Resend</a:t>
            </a:r>
            <a:r>
              <a:rPr lang="en-US" sz="1400" dirty="0"/>
              <a:t> button.</a:t>
            </a:r>
            <a:br>
              <a:rPr lang="en-US" sz="1400" dirty="0"/>
            </a:br>
            <a:r>
              <a:rPr lang="en-US" sz="1400" dirty="0"/>
              <a:t/>
            </a:r>
            <a:br>
              <a:rPr lang="en-US" sz="1400" dirty="0"/>
            </a:br>
            <a:r>
              <a:rPr lang="en-US" sz="1400" dirty="0"/>
              <a:t>Additional options: </a:t>
            </a:r>
            <a:r>
              <a:rPr lang="en-US" sz="1400" b="1" dirty="0"/>
              <a:t>Export cXM</a:t>
            </a:r>
            <a:r>
              <a:rPr lang="en-US" sz="1400" dirty="0"/>
              <a:t>L to save a  copy of the cXML source information </a:t>
            </a:r>
            <a:r>
              <a:rPr lang="en-US" sz="1400" b="1" dirty="0"/>
              <a:t>Order History </a:t>
            </a:r>
            <a:r>
              <a:rPr lang="en-US" sz="1400" dirty="0"/>
              <a:t>for diagnosing problems and for auditing </a:t>
            </a:r>
            <a:r>
              <a:rPr lang="en-US" sz="1400" kern="0" dirty="0">
                <a:ea typeface="Arial Unicode MS" pitchFamily="34" charset="-128"/>
                <a:cs typeface="Arial Unicode MS" pitchFamily="34" charset="-128"/>
              </a:rPr>
              <a:t>total value</a:t>
            </a:r>
            <a:r>
              <a:rPr lang="en-US" sz="1400" kern="0" dirty="0" smtClean="0">
                <a:ea typeface="Arial Unicode MS" pitchFamily="34" charset="-128"/>
                <a:cs typeface="Arial Unicode MS" pitchFamily="34" charset="-128"/>
              </a:rPr>
              <a:t>.</a:t>
            </a:r>
          </a:p>
          <a:p>
            <a:pPr marL="342900" indent="-342900">
              <a:lnSpc>
                <a:spcPts val="1700"/>
              </a:lnSpc>
              <a:spcAft>
                <a:spcPts val="600"/>
              </a:spcAft>
              <a:buSzPct val="120000"/>
              <a:buFont typeface="+mj-lt"/>
              <a:buAutoNum type="arabicPeriod" startAt="2"/>
            </a:pPr>
            <a:r>
              <a:rPr lang="en-US" sz="1400" dirty="0"/>
              <a:t>Line Items section describes the ordered  items. Each line describes a quantity of  items Dragon Oil  wants to purchase.  Set the status of each line item by sending order confirmations clicking Create Order Confirmation. The sub-total is located at the bottom of the purchase order.</a:t>
            </a:r>
          </a:p>
          <a:p>
            <a:pPr marL="355600">
              <a:lnSpc>
                <a:spcPts val="1700"/>
              </a:lnSpc>
              <a:spcAft>
                <a:spcPts val="600"/>
              </a:spcAft>
              <a:buClr>
                <a:srgbClr val="F0AB00"/>
              </a:buClr>
              <a:buSzPct val="120000"/>
            </a:pPr>
            <a:endParaRPr lang="en-US" sz="1400" dirty="0"/>
          </a:p>
          <a:p>
            <a:pPr marL="12700" algn="just">
              <a:lnSpc>
                <a:spcPts val="1700"/>
              </a:lnSpc>
              <a:spcAft>
                <a:spcPts val="600"/>
              </a:spcAft>
              <a:buClr>
                <a:srgbClr val="F0AB00"/>
              </a:buClr>
              <a:buSzPct val="120000"/>
              <a:tabLst>
                <a:tab pos="355600" algn="l"/>
              </a:tabLst>
            </a:pPr>
            <a:endParaRPr lang="en-US" sz="1400" kern="0" dirty="0">
              <a:ea typeface="Arial Unicode MS" pitchFamily="34" charset="-128"/>
              <a:cs typeface="Arial Unicode MS" pitchFamily="34" charset="-128"/>
            </a:endParaRPr>
          </a:p>
          <a:p>
            <a:pPr algn="just">
              <a:spcAft>
                <a:spcPts val="600"/>
              </a:spcAft>
              <a:defRPr/>
            </a:pPr>
            <a:endParaRPr lang="en-US" sz="1400" dirty="0"/>
          </a:p>
          <a:p>
            <a:pPr marL="342900" indent="-342900" fontAlgn="base">
              <a:lnSpc>
                <a:spcPts val="2000"/>
              </a:lnSpc>
              <a:spcBef>
                <a:spcPts val="1200"/>
              </a:spcBef>
              <a:spcAft>
                <a:spcPct val="0"/>
              </a:spcAft>
              <a:buClr>
                <a:srgbClr val="F0AB00"/>
              </a:buClr>
              <a:buSzPct val="120000"/>
              <a:buFontTx/>
              <a:buAutoNum type="arabicPeriod"/>
            </a:pPr>
            <a:endParaRPr lang="en-US" sz="1400" b="1" dirty="0"/>
          </a:p>
          <a:p>
            <a:pPr marL="342900" indent="-342900" fontAlgn="base">
              <a:lnSpc>
                <a:spcPts val="2000"/>
              </a:lnSpc>
              <a:spcBef>
                <a:spcPts val="1200"/>
              </a:spcBef>
              <a:spcAft>
                <a:spcPct val="0"/>
              </a:spcAft>
              <a:buClr>
                <a:srgbClr val="F0AB00"/>
              </a:buClr>
              <a:buSzPct val="120000"/>
              <a:buAutoNum type="arabicPeriod"/>
            </a:pPr>
            <a:endParaRPr lang="en-US" sz="1200" dirty="0"/>
          </a:p>
        </p:txBody>
      </p:sp>
      <p:grpSp>
        <p:nvGrpSpPr>
          <p:cNvPr id="13" name="Group 12"/>
          <p:cNvGrpSpPr/>
          <p:nvPr/>
        </p:nvGrpSpPr>
        <p:grpSpPr>
          <a:xfrm>
            <a:off x="6562393" y="2372227"/>
            <a:ext cx="4789375" cy="1682199"/>
            <a:chOff x="3886312" y="2691518"/>
            <a:chExt cx="4789375" cy="1682199"/>
          </a:xfrm>
        </p:grpSpPr>
        <p:pic>
          <p:nvPicPr>
            <p:cNvPr id="14" name="Picture 13"/>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3886312" y="2691518"/>
              <a:ext cx="4789375" cy="1682199"/>
            </a:xfrm>
            <a:prstGeom prst="rect">
              <a:avLst/>
            </a:prstGeom>
            <a:ln>
              <a:solidFill>
                <a:schemeClr val="tx1"/>
              </a:solidFill>
            </a:ln>
          </p:spPr>
        </p:pic>
        <p:sp>
          <p:nvSpPr>
            <p:cNvPr id="15" name="Oval 14"/>
            <p:cNvSpPr/>
            <p:nvPr/>
          </p:nvSpPr>
          <p:spPr bwMode="gray">
            <a:xfrm>
              <a:off x="3970428" y="3911803"/>
              <a:ext cx="186690" cy="184119"/>
            </a:xfrm>
            <a:prstGeom prst="ellipse">
              <a:avLst/>
            </a:prstGeom>
            <a:solidFill>
              <a:schemeClr val="accent1"/>
            </a:solidFill>
            <a:ln w="6350" algn="ctr">
              <a:solidFill>
                <a:schemeClr val="tx1"/>
              </a:solidFill>
              <a:miter lim="800000"/>
              <a:headEnd/>
              <a:tailEnd/>
            </a:ln>
          </p:spPr>
          <p:txBody>
            <a:bodyPr lIns="90000" tIns="72000" rIns="90000" bIns="72000" rtlCol="0" anchor="ctr"/>
            <a:lstStyle/>
            <a:p>
              <a:pPr algn="ctr" fontAlgn="base">
                <a:spcBef>
                  <a:spcPct val="50000"/>
                </a:spcBef>
                <a:spcAft>
                  <a:spcPct val="0"/>
                </a:spcAft>
                <a:buClr>
                  <a:srgbClr val="F0AB00"/>
                </a:buClr>
                <a:buSzPct val="80000"/>
              </a:pPr>
              <a:r>
                <a:rPr lang="en-US" sz="1200" kern="0" dirty="0">
                  <a:ea typeface="Arial Unicode MS" pitchFamily="34" charset="-128"/>
                  <a:cs typeface="Arial Unicode MS" pitchFamily="34" charset="-128"/>
                </a:rPr>
                <a:t>2</a:t>
              </a:r>
            </a:p>
          </p:txBody>
        </p:sp>
      </p:grpSp>
      <p:pic>
        <p:nvPicPr>
          <p:cNvPr id="16" name="Picture 15"/>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6562394" y="1192708"/>
            <a:ext cx="4789375" cy="638583"/>
          </a:xfrm>
          <a:prstGeom prst="rect">
            <a:avLst/>
          </a:prstGeom>
          <a:ln>
            <a:solidFill>
              <a:schemeClr val="tx1"/>
            </a:solidFill>
          </a:ln>
        </p:spPr>
      </p:pic>
      <p:sp>
        <p:nvSpPr>
          <p:cNvPr id="17" name="Oval 16"/>
          <p:cNvSpPr/>
          <p:nvPr/>
        </p:nvSpPr>
        <p:spPr bwMode="gray">
          <a:xfrm>
            <a:off x="11047254" y="1361081"/>
            <a:ext cx="186690" cy="184119"/>
          </a:xfrm>
          <a:prstGeom prst="ellipse">
            <a:avLst/>
          </a:prstGeom>
          <a:solidFill>
            <a:schemeClr val="accent1"/>
          </a:solidFill>
          <a:ln w="6350" algn="ctr">
            <a:solidFill>
              <a:schemeClr val="tx1"/>
            </a:solidFill>
            <a:miter lim="800000"/>
            <a:headEnd/>
            <a:tailEnd/>
          </a:ln>
        </p:spPr>
        <p:txBody>
          <a:bodyPr lIns="90000" tIns="72000" rIns="90000" bIns="72000" rtlCol="0" anchor="ctr"/>
          <a:lstStyle/>
          <a:p>
            <a:pPr algn="ctr" fontAlgn="base">
              <a:spcBef>
                <a:spcPct val="50000"/>
              </a:spcBef>
              <a:spcAft>
                <a:spcPct val="0"/>
              </a:spcAft>
              <a:buClr>
                <a:srgbClr val="F0AB00"/>
              </a:buClr>
              <a:buSzPct val="80000"/>
            </a:pPr>
            <a:r>
              <a:rPr lang="en-US" sz="1200" kern="0" dirty="0">
                <a:ea typeface="Arial Unicode MS" pitchFamily="34" charset="-128"/>
                <a:cs typeface="Arial Unicode MS" pitchFamily="34" charset="-128"/>
              </a:rPr>
              <a:t>1</a:t>
            </a:r>
          </a:p>
        </p:txBody>
      </p:sp>
      <p:sp>
        <p:nvSpPr>
          <p:cNvPr id="18" name="Rectangle 17">
            <a:extLst>
              <a:ext uri="{FF2B5EF4-FFF2-40B4-BE49-F238E27FC236}">
                <a16:creationId xmlns:a16="http://schemas.microsoft.com/office/drawing/2014/main" id="{8A232068-0D08-446B-A76B-A6BD1B4C4D11}"/>
              </a:ext>
            </a:extLst>
          </p:cNvPr>
          <p:cNvSpPr/>
          <p:nvPr/>
        </p:nvSpPr>
        <p:spPr bwMode="gray">
          <a:xfrm>
            <a:off x="6562393" y="4595362"/>
            <a:ext cx="5022747" cy="231871"/>
          </a:xfrm>
          <a:prstGeom prst="rect">
            <a:avLst/>
          </a:prstGeom>
          <a:noFill/>
          <a:ln w="19050" algn="ctr">
            <a:solidFill>
              <a:schemeClr val="tx1"/>
            </a:solidFill>
            <a:miter lim="800000"/>
            <a:headEnd/>
            <a:tailEnd/>
          </a:ln>
        </p:spPr>
        <p:txBody>
          <a:bodyPr wrap="square" lIns="88900" tIns="88900" rIns="88900" bIns="88900" rtlCol="0" anchor="ctr"/>
          <a:lstStyle/>
          <a:p>
            <a:pPr algn="ctr">
              <a:lnSpc>
                <a:spcPct val="106000"/>
              </a:lnSpc>
              <a:buFont typeface="Wingdings 2" pitchFamily="18" charset="2"/>
              <a:buNone/>
            </a:pPr>
            <a:r>
              <a:rPr lang="en-US" sz="800" b="1" dirty="0"/>
              <a:t>NOTE: Screens remain the same for both Standard and Enterprise Account.</a:t>
            </a:r>
          </a:p>
        </p:txBody>
      </p:sp>
    </p:spTree>
    <p:extLst>
      <p:ext uri="{BB962C8B-B14F-4D97-AF65-F5344CB8AC3E}">
        <p14:creationId xmlns:p14="http://schemas.microsoft.com/office/powerpoint/2010/main" val="2776820410"/>
      </p:ext>
    </p:extLst>
  </p:cSld>
  <p:clrMapOvr>
    <a:masterClrMapping/>
  </p:clrMapOvr>
  <p:transition>
    <p:fade/>
  </p:transition>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quarter" idx="13"/>
          </p:nvPr>
        </p:nvSpPr>
        <p:spPr/>
        <p:txBody>
          <a:bodyPr/>
          <a:lstStyle/>
          <a:p>
            <a:r>
              <a:rPr lang="en-US" dirty="0"/>
              <a:t>Create PDF of PO</a:t>
            </a:r>
          </a:p>
        </p:txBody>
      </p:sp>
      <p:sp>
        <p:nvSpPr>
          <p:cNvPr id="6" name="Title 5">
            <a:extLst>
              <a:ext uri="{FF2B5EF4-FFF2-40B4-BE49-F238E27FC236}">
                <a16:creationId xmlns:a16="http://schemas.microsoft.com/office/drawing/2014/main" id="{8729A1C9-1EE0-45FD-BA18-8C10EF1237A6}"/>
              </a:ext>
            </a:extLst>
          </p:cNvPr>
          <p:cNvSpPr>
            <a:spLocks noGrp="1"/>
          </p:cNvSpPr>
          <p:nvPr>
            <p:ph type="title"/>
          </p:nvPr>
        </p:nvSpPr>
        <p:spPr/>
        <p:txBody>
          <a:bodyPr/>
          <a:lstStyle/>
          <a:p>
            <a:r>
              <a:rPr lang="en-US" dirty="0"/>
              <a:t>Manage POs</a:t>
            </a:r>
            <a:br>
              <a:rPr lang="en-US" dirty="0"/>
            </a:br>
            <a:endParaRPr lang="en-US" dirty="0"/>
          </a:p>
        </p:txBody>
      </p:sp>
      <p:sp>
        <p:nvSpPr>
          <p:cNvPr id="25" name="TextBox 24"/>
          <p:cNvSpPr txBox="1"/>
          <p:nvPr/>
        </p:nvSpPr>
        <p:spPr>
          <a:xfrm>
            <a:off x="469899" y="1512000"/>
            <a:ext cx="11335005" cy="4972462"/>
          </a:xfrm>
          <a:prstGeom prst="rect">
            <a:avLst/>
          </a:prstGeom>
          <a:noFill/>
        </p:spPr>
        <p:txBody>
          <a:bodyPr wrap="square" lIns="0" tIns="0" rIns="0" bIns="0" rtlCol="0">
            <a:noAutofit/>
          </a:bodyPr>
          <a:lstStyle/>
          <a:p>
            <a:pPr marL="342900" indent="-342900">
              <a:lnSpc>
                <a:spcPts val="1700"/>
              </a:lnSpc>
              <a:spcAft>
                <a:spcPts val="600"/>
              </a:spcAft>
              <a:buSzPct val="120000"/>
              <a:buAutoNum type="arabicPeriod"/>
            </a:pPr>
            <a:r>
              <a:rPr lang="en-US" sz="1400" b="1" dirty="0"/>
              <a:t>Select “Download PDF” </a:t>
            </a:r>
            <a:r>
              <a:rPr lang="en-US" sz="1400" dirty="0"/>
              <a:t>as shown.</a:t>
            </a:r>
          </a:p>
          <a:p>
            <a:pPr>
              <a:lnSpc>
                <a:spcPts val="1700"/>
              </a:lnSpc>
              <a:spcAft>
                <a:spcPts val="600"/>
              </a:spcAft>
              <a:buSzPct val="120000"/>
            </a:pPr>
            <a:endParaRPr lang="en-US" sz="1400" b="1" dirty="0" smtClean="0"/>
          </a:p>
          <a:p>
            <a:pPr>
              <a:lnSpc>
                <a:spcPts val="1700"/>
              </a:lnSpc>
              <a:spcAft>
                <a:spcPts val="600"/>
              </a:spcAft>
              <a:buSzPct val="120000"/>
            </a:pPr>
            <a:r>
              <a:rPr lang="en-US" sz="1400" b="1" dirty="0" smtClean="0"/>
              <a:t>Note: </a:t>
            </a:r>
            <a:r>
              <a:rPr lang="en-US" sz="1400" dirty="0" smtClean="0"/>
              <a:t>If the document exceeds 1000 lines or is larger than 1MB size, details are not shown in the UI. Therefore the detail is not included in the PDF generated.</a:t>
            </a:r>
          </a:p>
          <a:p>
            <a:pPr marL="355600">
              <a:lnSpc>
                <a:spcPts val="1700"/>
              </a:lnSpc>
              <a:spcAft>
                <a:spcPts val="600"/>
              </a:spcAft>
              <a:buClr>
                <a:srgbClr val="F0AB00"/>
              </a:buClr>
              <a:buSzPct val="120000"/>
            </a:pPr>
            <a:r>
              <a:rPr lang="en-US" sz="1400" dirty="0" smtClean="0"/>
              <a:t/>
            </a:r>
            <a:br>
              <a:rPr lang="en-US" sz="1400" dirty="0" smtClean="0"/>
            </a:br>
            <a:endParaRPr lang="en-US" sz="1200" dirty="0"/>
          </a:p>
        </p:txBody>
      </p:sp>
      <p:grpSp>
        <p:nvGrpSpPr>
          <p:cNvPr id="11" name="Group 10"/>
          <p:cNvGrpSpPr/>
          <p:nvPr/>
        </p:nvGrpSpPr>
        <p:grpSpPr>
          <a:xfrm>
            <a:off x="3001676" y="2956753"/>
            <a:ext cx="5542885" cy="682201"/>
            <a:chOff x="3169315" y="1512000"/>
            <a:chExt cx="5542885" cy="682201"/>
          </a:xfrm>
        </p:grpSpPr>
        <p:pic>
          <p:nvPicPr>
            <p:cNvPr id="12" name="Picture 11"/>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3169315" y="1512000"/>
              <a:ext cx="5542885" cy="682201"/>
            </a:xfrm>
            <a:prstGeom prst="rect">
              <a:avLst/>
            </a:prstGeom>
            <a:ln>
              <a:solidFill>
                <a:schemeClr val="tx1"/>
              </a:solidFill>
            </a:ln>
          </p:spPr>
        </p:pic>
        <p:sp>
          <p:nvSpPr>
            <p:cNvPr id="19" name="Oval 18"/>
            <p:cNvSpPr/>
            <p:nvPr/>
          </p:nvSpPr>
          <p:spPr bwMode="gray">
            <a:xfrm>
              <a:off x="6950192" y="1701388"/>
              <a:ext cx="220267" cy="219075"/>
            </a:xfrm>
            <a:prstGeom prst="ellipse">
              <a:avLst/>
            </a:prstGeom>
            <a:solidFill>
              <a:schemeClr val="accent1"/>
            </a:solidFill>
            <a:ln w="6350" algn="ctr">
              <a:solidFill>
                <a:schemeClr val="tx1"/>
              </a:solidFill>
              <a:miter lim="800000"/>
              <a:headEnd/>
              <a:tailEnd/>
            </a:ln>
          </p:spPr>
          <p:txBody>
            <a:bodyPr lIns="90000" tIns="72000" rIns="90000" bIns="72000" rtlCol="0" anchor="ctr"/>
            <a:lstStyle/>
            <a:p>
              <a:pPr algn="ctr" fontAlgn="base">
                <a:spcBef>
                  <a:spcPct val="50000"/>
                </a:spcBef>
                <a:spcAft>
                  <a:spcPct val="0"/>
                </a:spcAft>
                <a:buClr>
                  <a:srgbClr val="F0AB00"/>
                </a:buClr>
                <a:buSzPct val="80000"/>
              </a:pPr>
              <a:r>
                <a:rPr lang="en-US" sz="1200" kern="0" dirty="0">
                  <a:ea typeface="Arial Unicode MS" pitchFamily="34" charset="-128"/>
                  <a:cs typeface="Arial Unicode MS" pitchFamily="34" charset="-128"/>
                </a:rPr>
                <a:t>1</a:t>
              </a:r>
            </a:p>
          </p:txBody>
        </p:sp>
      </p:grpSp>
      <p:pic>
        <p:nvPicPr>
          <p:cNvPr id="20" name="Picture 19"/>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2991374" y="4070778"/>
            <a:ext cx="5553186" cy="2004060"/>
          </a:xfrm>
          <a:prstGeom prst="rect">
            <a:avLst/>
          </a:prstGeom>
          <a:ln>
            <a:solidFill>
              <a:schemeClr val="tx1"/>
            </a:solidFill>
          </a:ln>
        </p:spPr>
      </p:pic>
      <p:sp>
        <p:nvSpPr>
          <p:cNvPr id="21" name="Rectangle 20">
            <a:extLst>
              <a:ext uri="{FF2B5EF4-FFF2-40B4-BE49-F238E27FC236}">
                <a16:creationId xmlns:a16="http://schemas.microsoft.com/office/drawing/2014/main" id="{DD0AFB66-B777-4E21-B702-59B515701597}"/>
              </a:ext>
            </a:extLst>
          </p:cNvPr>
          <p:cNvSpPr/>
          <p:nvPr/>
        </p:nvSpPr>
        <p:spPr bwMode="gray">
          <a:xfrm>
            <a:off x="3256593" y="6214760"/>
            <a:ext cx="5022747" cy="231871"/>
          </a:xfrm>
          <a:prstGeom prst="rect">
            <a:avLst/>
          </a:prstGeom>
          <a:noFill/>
          <a:ln w="19050" algn="ctr">
            <a:solidFill>
              <a:schemeClr val="tx1"/>
            </a:solidFill>
            <a:miter lim="800000"/>
            <a:headEnd/>
            <a:tailEnd/>
          </a:ln>
        </p:spPr>
        <p:txBody>
          <a:bodyPr wrap="square" lIns="88900" tIns="88900" rIns="88900" bIns="88900" rtlCol="0" anchor="ctr"/>
          <a:lstStyle/>
          <a:p>
            <a:pPr algn="ctr">
              <a:lnSpc>
                <a:spcPct val="106000"/>
              </a:lnSpc>
              <a:buFont typeface="Wingdings 2" pitchFamily="18" charset="2"/>
              <a:buNone/>
            </a:pPr>
            <a:r>
              <a:rPr lang="en-US" sz="800" b="1" dirty="0"/>
              <a:t>NOTE: Screens remain the same for both Standard and Enterprise Account.</a:t>
            </a:r>
          </a:p>
        </p:txBody>
      </p:sp>
    </p:spTree>
    <p:extLst>
      <p:ext uri="{BB962C8B-B14F-4D97-AF65-F5344CB8AC3E}">
        <p14:creationId xmlns:p14="http://schemas.microsoft.com/office/powerpoint/2010/main" val="591090103"/>
      </p:ext>
    </p:extLst>
  </p:cSld>
  <p:clrMapOvr>
    <a:masterClrMapping/>
  </p:clrMapOvr>
  <p:transition>
    <p:fade/>
  </p:transition>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6" name="Rectangle 5"/>
          <p:cNvSpPr/>
          <p:nvPr/>
        </p:nvSpPr>
        <p:spPr bwMode="gray">
          <a:xfrm>
            <a:off x="0" y="5221420"/>
            <a:ext cx="12192000" cy="640080"/>
          </a:xfrm>
          <a:prstGeom prst="rect">
            <a:avLst/>
          </a:prstGeom>
          <a:solidFill>
            <a:schemeClr val="accent4"/>
          </a:solidFill>
          <a:ln w="19050" algn="ctr">
            <a:solidFill>
              <a:schemeClr val="accent4"/>
            </a:solidFill>
            <a:miter lim="800000"/>
            <a:headEnd/>
            <a:tailEnd/>
          </a:ln>
        </p:spPr>
        <p:txBody>
          <a:bodyPr wrap="square" lIns="1920240" tIns="88900" rIns="88900" bIns="88900" rtlCol="0" anchor="ctr"/>
          <a:lstStyle/>
          <a:p>
            <a:pPr defTabSz="1219170">
              <a:lnSpc>
                <a:spcPct val="106000"/>
              </a:lnSpc>
            </a:pPr>
            <a:r>
              <a:rPr lang="en-US" b="1" kern="0" dirty="0">
                <a:solidFill>
                  <a:prstClr val="white"/>
                </a:solidFill>
              </a:rPr>
              <a:t>Suppliers can create Order Confirmation and Advance Shipment Notification</a:t>
            </a:r>
          </a:p>
        </p:txBody>
      </p:sp>
      <p:sp>
        <p:nvSpPr>
          <p:cNvPr id="5" name="Oval 4"/>
          <p:cNvSpPr/>
          <p:nvPr/>
        </p:nvSpPr>
        <p:spPr bwMode="gray">
          <a:xfrm>
            <a:off x="431222" y="4947100"/>
            <a:ext cx="1188720" cy="1188720"/>
          </a:xfrm>
          <a:prstGeom prst="ellipse">
            <a:avLst/>
          </a:prstGeom>
          <a:solidFill>
            <a:sysClr val="window" lastClr="FFFFFF"/>
          </a:solidFill>
          <a:ln w="76200" algn="ctr">
            <a:solidFill>
              <a:srgbClr val="0E326E"/>
            </a:solidFill>
            <a:miter lim="800000"/>
            <a:headEnd/>
            <a:tailEnd/>
          </a:ln>
        </p:spPr>
        <p:txBody>
          <a:bodyPr wrap="square" lIns="88900" tIns="88900" rIns="88900" bIns="88900" rtlCol="0" anchor="ctr"/>
          <a:lstStyle/>
          <a:p>
            <a:pPr marL="0" marR="0" lvl="0" indent="0" algn="ctr" defTabSz="1219170" eaLnBrk="1" fontAlgn="auto" latinLnBrk="0" hangingPunct="1">
              <a:lnSpc>
                <a:spcPct val="100000"/>
              </a:lnSpc>
              <a:spcBef>
                <a:spcPts val="600"/>
              </a:spcBef>
              <a:spcAft>
                <a:spcPts val="0"/>
              </a:spcAft>
              <a:buClrTx/>
              <a:buSzPct val="100000"/>
              <a:buFontTx/>
              <a:buNone/>
              <a:tabLst/>
              <a:defRPr/>
            </a:pPr>
            <a:r>
              <a:rPr lang="en-US" sz="2800" b="1" kern="0" dirty="0">
                <a:solidFill>
                  <a:srgbClr val="0E326E"/>
                </a:solidFill>
                <a:latin typeface="Verdana"/>
              </a:rPr>
              <a:t>04</a:t>
            </a:r>
            <a:endParaRPr kumimoji="0" lang="en-US" sz="2800" b="1" i="0" u="none" strike="noStrike" kern="0" cap="none" spc="0" normalizeH="0" baseline="0" noProof="0" dirty="0">
              <a:ln>
                <a:noFill/>
              </a:ln>
              <a:solidFill>
                <a:srgbClr val="0E326E"/>
              </a:solidFill>
              <a:effectLst/>
              <a:uLnTx/>
              <a:uFillTx/>
              <a:latin typeface="Verdana"/>
            </a:endParaRPr>
          </a:p>
        </p:txBody>
      </p:sp>
    </p:spTree>
    <p:extLst>
      <p:ext uri="{BB962C8B-B14F-4D97-AF65-F5344CB8AC3E}">
        <p14:creationId xmlns:p14="http://schemas.microsoft.com/office/powerpoint/2010/main" val="47948620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quarter" idx="13"/>
          </p:nvPr>
        </p:nvSpPr>
        <p:spPr/>
        <p:txBody>
          <a:bodyPr/>
          <a:lstStyle/>
          <a:p>
            <a:r>
              <a:rPr lang="en-US" dirty="0"/>
              <a:t>Confirm Entire Order</a:t>
            </a:r>
          </a:p>
        </p:txBody>
      </p:sp>
      <p:sp>
        <p:nvSpPr>
          <p:cNvPr id="6" name="Title 5">
            <a:extLst>
              <a:ext uri="{FF2B5EF4-FFF2-40B4-BE49-F238E27FC236}">
                <a16:creationId xmlns:a16="http://schemas.microsoft.com/office/drawing/2014/main" id="{8729A1C9-1EE0-45FD-BA18-8C10EF1237A6}"/>
              </a:ext>
            </a:extLst>
          </p:cNvPr>
          <p:cNvSpPr>
            <a:spLocks noGrp="1"/>
          </p:cNvSpPr>
          <p:nvPr>
            <p:ph type="title"/>
          </p:nvPr>
        </p:nvSpPr>
        <p:spPr/>
        <p:txBody>
          <a:bodyPr/>
          <a:lstStyle/>
          <a:p>
            <a:r>
              <a:rPr lang="en-US" dirty="0"/>
              <a:t>Create Order Confirmation</a:t>
            </a:r>
            <a:br>
              <a:rPr lang="en-US" dirty="0"/>
            </a:br>
            <a:endParaRPr lang="en-US" dirty="0"/>
          </a:p>
        </p:txBody>
      </p:sp>
      <p:sp>
        <p:nvSpPr>
          <p:cNvPr id="10" name="Rectangle 9"/>
          <p:cNvSpPr/>
          <p:nvPr/>
        </p:nvSpPr>
        <p:spPr>
          <a:xfrm>
            <a:off x="6808762" y="3489671"/>
            <a:ext cx="4913337" cy="1169551"/>
          </a:xfrm>
          <a:prstGeom prst="rect">
            <a:avLst/>
          </a:prstGeom>
          <a:ln w="9525">
            <a:solidFill>
              <a:schemeClr val="tx1"/>
            </a:solidFill>
          </a:ln>
        </p:spPr>
        <p:txBody>
          <a:bodyPr wrap="square" anchor="ctr">
            <a:spAutoFit/>
          </a:bodyPr>
          <a:lstStyle/>
          <a:p>
            <a:pPr>
              <a:defRPr/>
            </a:pPr>
            <a:r>
              <a:rPr lang="en-US" sz="1400" dirty="0">
                <a:solidFill>
                  <a:srgbClr val="000000"/>
                </a:solidFill>
                <a:cs typeface="Arial" pitchFamily="34" charset="0"/>
              </a:rPr>
              <a:t>Once the order confirmation is submitted, the Order Status will display as Confirmed.</a:t>
            </a:r>
          </a:p>
          <a:p>
            <a:pPr>
              <a:defRPr/>
            </a:pPr>
            <a:r>
              <a:rPr lang="en-US" sz="1400" dirty="0">
                <a:solidFill>
                  <a:srgbClr val="000000"/>
                </a:solidFill>
                <a:cs typeface="Arial" pitchFamily="34" charset="0"/>
              </a:rPr>
              <a:t>When viewing documents online, links to all related documents are displayed.</a:t>
            </a:r>
          </a:p>
          <a:p>
            <a:pPr>
              <a:defRPr/>
            </a:pPr>
            <a:r>
              <a:rPr lang="en-US" sz="1400" dirty="0">
                <a:solidFill>
                  <a:srgbClr val="000000"/>
                </a:solidFill>
                <a:cs typeface="Arial" pitchFamily="34" charset="0"/>
              </a:rPr>
              <a:t>Click Done to return to the Inbox.</a:t>
            </a:r>
            <a:endParaRPr lang="en-US" sz="1400" dirty="0">
              <a:solidFill>
                <a:srgbClr val="000000"/>
              </a:solidFill>
            </a:endParaRPr>
          </a:p>
        </p:txBody>
      </p:sp>
      <p:sp>
        <p:nvSpPr>
          <p:cNvPr id="13" name="TextBox 12"/>
          <p:cNvSpPr txBox="1"/>
          <p:nvPr/>
        </p:nvSpPr>
        <p:spPr>
          <a:xfrm>
            <a:off x="469900" y="1512000"/>
            <a:ext cx="6172017" cy="4717350"/>
          </a:xfrm>
          <a:prstGeom prst="rect">
            <a:avLst/>
          </a:prstGeom>
          <a:noFill/>
        </p:spPr>
        <p:txBody>
          <a:bodyPr wrap="square" lIns="0" tIns="0" rIns="0" bIns="0" rtlCol="0">
            <a:noAutofit/>
          </a:bodyPr>
          <a:lstStyle/>
          <a:p>
            <a:pPr>
              <a:lnSpc>
                <a:spcPts val="1700"/>
              </a:lnSpc>
              <a:spcAft>
                <a:spcPts val="600"/>
              </a:spcAft>
              <a:buClr>
                <a:srgbClr val="F0AB00"/>
              </a:buClr>
              <a:buSzPct val="120000"/>
            </a:pPr>
            <a:r>
              <a:rPr lang="en-US" sz="1400" dirty="0">
                <a:solidFill>
                  <a:srgbClr val="000000"/>
                </a:solidFill>
              </a:rPr>
              <a:t>This slide explains how to Confirm Entire Order.</a:t>
            </a:r>
          </a:p>
          <a:p>
            <a:pPr marL="342900" indent="-342900">
              <a:lnSpc>
                <a:spcPts val="1700"/>
              </a:lnSpc>
              <a:spcAft>
                <a:spcPts val="600"/>
              </a:spcAft>
              <a:buSzPct val="120000"/>
              <a:buFontTx/>
              <a:buAutoNum type="arabicPeriod"/>
            </a:pPr>
            <a:r>
              <a:rPr lang="en-US" sz="1400" b="1" dirty="0">
                <a:solidFill>
                  <a:srgbClr val="000000"/>
                </a:solidFill>
              </a:rPr>
              <a:t>Enter </a:t>
            </a:r>
            <a:r>
              <a:rPr lang="en-US" sz="1400" dirty="0">
                <a:solidFill>
                  <a:srgbClr val="000000"/>
                </a:solidFill>
              </a:rPr>
              <a:t>Confirmation Number which is any number you use to identify the order confirmation</a:t>
            </a:r>
            <a:r>
              <a:rPr lang="en-US" sz="1400" b="1" dirty="0">
                <a:solidFill>
                  <a:srgbClr val="000000"/>
                </a:solidFill>
              </a:rPr>
              <a:t>.  </a:t>
            </a:r>
          </a:p>
          <a:p>
            <a:pPr marL="342900" indent="-342900">
              <a:lnSpc>
                <a:spcPts val="1700"/>
              </a:lnSpc>
              <a:spcAft>
                <a:spcPts val="600"/>
              </a:spcAft>
              <a:buSzPct val="120000"/>
              <a:buFontTx/>
              <a:buAutoNum type="arabicPeriod"/>
            </a:pPr>
            <a:r>
              <a:rPr lang="en-US" sz="1400" b="1" dirty="0">
                <a:solidFill>
                  <a:srgbClr val="000000"/>
                </a:solidFill>
              </a:rPr>
              <a:t>If you specify </a:t>
            </a:r>
            <a:r>
              <a:rPr lang="en-US" sz="1400" dirty="0">
                <a:solidFill>
                  <a:srgbClr val="000000"/>
                </a:solidFill>
              </a:rPr>
              <a:t>Est. Shipping Date or Est. Delivery Date information, it is applied for all line items. </a:t>
            </a:r>
          </a:p>
          <a:p>
            <a:pPr marL="342900" indent="-342900">
              <a:lnSpc>
                <a:spcPts val="1700"/>
              </a:lnSpc>
              <a:spcAft>
                <a:spcPts val="600"/>
              </a:spcAft>
              <a:buSzPct val="120000"/>
              <a:buFontTx/>
              <a:buAutoNum type="arabicPeriod"/>
            </a:pPr>
            <a:r>
              <a:rPr lang="en-US" sz="1400" b="1" dirty="0">
                <a:solidFill>
                  <a:srgbClr val="000000"/>
                </a:solidFill>
              </a:rPr>
              <a:t>You can group </a:t>
            </a:r>
            <a:r>
              <a:rPr lang="en-US" sz="1400" dirty="0">
                <a:solidFill>
                  <a:srgbClr val="000000"/>
                </a:solidFill>
              </a:rPr>
              <a:t>related line items or kit goods so that they can be processed as a unit.</a:t>
            </a:r>
          </a:p>
          <a:p>
            <a:pPr marL="342900" indent="-342900">
              <a:lnSpc>
                <a:spcPts val="1700"/>
              </a:lnSpc>
              <a:spcAft>
                <a:spcPts val="600"/>
              </a:spcAft>
              <a:buSzPct val="120000"/>
              <a:buFontTx/>
              <a:buAutoNum type="arabicPeriod"/>
            </a:pPr>
            <a:r>
              <a:rPr lang="en-US" sz="1400" b="1" dirty="0">
                <a:solidFill>
                  <a:srgbClr val="000000"/>
                </a:solidFill>
              </a:rPr>
              <a:t>Click </a:t>
            </a:r>
            <a:r>
              <a:rPr lang="en-US" sz="1400" dirty="0">
                <a:solidFill>
                  <a:srgbClr val="000000"/>
                </a:solidFill>
              </a:rPr>
              <a:t>Next when finished.</a:t>
            </a:r>
          </a:p>
          <a:p>
            <a:pPr marL="342900" indent="-342900">
              <a:lnSpc>
                <a:spcPts val="1700"/>
              </a:lnSpc>
              <a:spcAft>
                <a:spcPts val="600"/>
              </a:spcAft>
              <a:buSzPct val="120000"/>
              <a:buFontTx/>
              <a:buAutoNum type="arabicPeriod"/>
            </a:pPr>
            <a:r>
              <a:rPr lang="en-US" sz="1400" b="1" dirty="0">
                <a:solidFill>
                  <a:srgbClr val="000000"/>
                </a:solidFill>
              </a:rPr>
              <a:t>Review </a:t>
            </a:r>
            <a:r>
              <a:rPr lang="en-US" sz="1400" dirty="0">
                <a:solidFill>
                  <a:srgbClr val="000000"/>
                </a:solidFill>
              </a:rPr>
              <a:t>the order confirmation and click Submit.</a:t>
            </a:r>
          </a:p>
          <a:p>
            <a:pPr marL="342900" indent="-342900">
              <a:lnSpc>
                <a:spcPts val="1700"/>
              </a:lnSpc>
              <a:spcAft>
                <a:spcPts val="600"/>
              </a:spcAft>
              <a:buSzPct val="120000"/>
              <a:buFontTx/>
              <a:buAutoNum type="arabicPeriod"/>
            </a:pPr>
            <a:r>
              <a:rPr lang="en-US" sz="1400" b="1" dirty="0">
                <a:solidFill>
                  <a:srgbClr val="000000"/>
                </a:solidFill>
              </a:rPr>
              <a:t>Your order confirmation is sent to </a:t>
            </a:r>
            <a:r>
              <a:rPr lang="en-US" sz="1400" b="1" dirty="0"/>
              <a:t>Dragon Oil.</a:t>
            </a:r>
            <a:endParaRPr lang="en-US" sz="1400" b="1" dirty="0">
              <a:solidFill>
                <a:srgbClr val="000000"/>
              </a:solidFill>
            </a:endParaRPr>
          </a:p>
          <a:p>
            <a:pPr>
              <a:lnSpc>
                <a:spcPts val="1700"/>
              </a:lnSpc>
              <a:spcAft>
                <a:spcPts val="600"/>
              </a:spcAft>
              <a:buClr>
                <a:srgbClr val="F0AB00"/>
              </a:buClr>
              <a:buSzPct val="120000"/>
            </a:pPr>
            <a:r>
              <a:rPr lang="en-US" sz="1400" dirty="0">
                <a:solidFill>
                  <a:srgbClr val="000000"/>
                </a:solidFill>
              </a:rPr>
              <a:t/>
            </a:r>
            <a:br>
              <a:rPr lang="en-US" sz="1400" dirty="0">
                <a:solidFill>
                  <a:srgbClr val="000000"/>
                </a:solidFill>
              </a:rPr>
            </a:br>
            <a:r>
              <a:rPr lang="en-US" sz="1400" b="1" dirty="0">
                <a:solidFill>
                  <a:srgbClr val="000000"/>
                </a:solidFill>
              </a:rPr>
              <a:t>Note: </a:t>
            </a:r>
            <a:r>
              <a:rPr lang="en-US" sz="1400" dirty="0">
                <a:solidFill>
                  <a:srgbClr val="000000"/>
                </a:solidFill>
              </a:rPr>
              <a:t>If your customer is allowing Supplier Network Collaboration (SNC), your Order Confirmation must be initiated within Ariba</a:t>
            </a:r>
            <a:r>
              <a:rPr lang="en-US" sz="1400" b="1" i="1" dirty="0">
                <a:solidFill>
                  <a:srgbClr val="0000CC"/>
                </a:solidFill>
              </a:rPr>
              <a:t>.</a:t>
            </a:r>
          </a:p>
          <a:p>
            <a:pPr marL="342900" indent="-342900" algn="just">
              <a:lnSpc>
                <a:spcPts val="1700"/>
              </a:lnSpc>
              <a:spcAft>
                <a:spcPts val="600"/>
              </a:spcAft>
              <a:buClr>
                <a:srgbClr val="F0AB00"/>
              </a:buClr>
              <a:buSzPct val="120000"/>
              <a:buFontTx/>
              <a:buAutoNum type="arabicPeriod"/>
            </a:pPr>
            <a:endParaRPr lang="en-US" sz="1400" b="1" dirty="0">
              <a:solidFill>
                <a:srgbClr val="000000"/>
              </a:solidFill>
            </a:endParaRPr>
          </a:p>
        </p:txBody>
      </p:sp>
      <p:grpSp>
        <p:nvGrpSpPr>
          <p:cNvPr id="14" name="Group 13"/>
          <p:cNvGrpSpPr/>
          <p:nvPr/>
        </p:nvGrpSpPr>
        <p:grpSpPr>
          <a:xfrm>
            <a:off x="6808763" y="1164528"/>
            <a:ext cx="4913337" cy="1671764"/>
            <a:chOff x="4364222" y="1512000"/>
            <a:chExt cx="4347978" cy="1671764"/>
          </a:xfrm>
        </p:grpSpPr>
        <p:grpSp>
          <p:nvGrpSpPr>
            <p:cNvPr id="15" name="Group 14"/>
            <p:cNvGrpSpPr/>
            <p:nvPr/>
          </p:nvGrpSpPr>
          <p:grpSpPr>
            <a:xfrm>
              <a:off x="4364222" y="1512000"/>
              <a:ext cx="4347978" cy="1671764"/>
              <a:chOff x="4371803" y="1709699"/>
              <a:chExt cx="4347978" cy="1671764"/>
            </a:xfrm>
          </p:grpSpPr>
          <p:pic>
            <p:nvPicPr>
              <p:cNvPr id="22" name="Picture 21"/>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4371803" y="1827045"/>
                <a:ext cx="4284541" cy="1554418"/>
              </a:xfrm>
              <a:prstGeom prst="rect">
                <a:avLst/>
              </a:prstGeom>
              <a:ln>
                <a:solidFill>
                  <a:schemeClr val="tx1"/>
                </a:solidFill>
              </a:ln>
            </p:spPr>
          </p:pic>
          <p:pic>
            <p:nvPicPr>
              <p:cNvPr id="23" name="Picture 22"/>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7536348" y="1709699"/>
                <a:ext cx="1183433" cy="242888"/>
              </a:xfrm>
              <a:prstGeom prst="rect">
                <a:avLst/>
              </a:prstGeom>
              <a:ln>
                <a:solidFill>
                  <a:schemeClr val="tx1"/>
                </a:solidFill>
              </a:ln>
            </p:spPr>
          </p:pic>
        </p:grpSp>
        <p:sp>
          <p:nvSpPr>
            <p:cNvPr id="16" name="Oval 15"/>
            <p:cNvSpPr/>
            <p:nvPr/>
          </p:nvSpPr>
          <p:spPr bwMode="gray">
            <a:xfrm>
              <a:off x="6396357" y="2576940"/>
              <a:ext cx="220267" cy="219075"/>
            </a:xfrm>
            <a:prstGeom prst="ellipse">
              <a:avLst/>
            </a:prstGeom>
            <a:solidFill>
              <a:schemeClr val="accent1"/>
            </a:solidFill>
            <a:ln w="6350" algn="ctr">
              <a:solidFill>
                <a:schemeClr val="tx1"/>
              </a:solidFill>
              <a:miter lim="800000"/>
              <a:headEnd/>
              <a:tailEnd/>
            </a:ln>
          </p:spPr>
          <p:txBody>
            <a:bodyPr lIns="90000" tIns="72000" rIns="90000" bIns="72000" rtlCol="0" anchor="ctr"/>
            <a:lstStyle/>
            <a:p>
              <a:pPr algn="ctr" fontAlgn="base">
                <a:spcBef>
                  <a:spcPct val="50000"/>
                </a:spcBef>
                <a:spcAft>
                  <a:spcPct val="0"/>
                </a:spcAft>
                <a:buClr>
                  <a:srgbClr val="F0AB00"/>
                </a:buClr>
                <a:buSzPct val="80000"/>
              </a:pPr>
              <a:r>
                <a:rPr lang="en-US" sz="1200" kern="0" dirty="0">
                  <a:solidFill>
                    <a:srgbClr val="000000"/>
                  </a:solidFill>
                  <a:ea typeface="Arial Unicode MS" pitchFamily="34" charset="-128"/>
                  <a:cs typeface="Arial Unicode MS" pitchFamily="34" charset="-128"/>
                </a:rPr>
                <a:t>2</a:t>
              </a:r>
            </a:p>
          </p:txBody>
        </p:sp>
        <p:sp>
          <p:nvSpPr>
            <p:cNvPr id="17" name="Oval 16"/>
            <p:cNvSpPr/>
            <p:nvPr/>
          </p:nvSpPr>
          <p:spPr bwMode="gray">
            <a:xfrm>
              <a:off x="8322063" y="1830160"/>
              <a:ext cx="220267" cy="219075"/>
            </a:xfrm>
            <a:prstGeom prst="ellipse">
              <a:avLst/>
            </a:prstGeom>
            <a:solidFill>
              <a:schemeClr val="accent1"/>
            </a:solidFill>
            <a:ln w="6350" algn="ctr">
              <a:solidFill>
                <a:schemeClr val="tx1"/>
              </a:solidFill>
              <a:miter lim="800000"/>
              <a:headEnd/>
              <a:tailEnd/>
            </a:ln>
          </p:spPr>
          <p:txBody>
            <a:bodyPr lIns="90000" tIns="72000" rIns="90000" bIns="72000" rtlCol="0" anchor="ctr"/>
            <a:lstStyle/>
            <a:p>
              <a:pPr algn="ctr" fontAlgn="base">
                <a:spcBef>
                  <a:spcPct val="50000"/>
                </a:spcBef>
                <a:spcAft>
                  <a:spcPct val="0"/>
                </a:spcAft>
                <a:buClr>
                  <a:srgbClr val="F0AB00"/>
                </a:buClr>
                <a:buSzPct val="80000"/>
              </a:pPr>
              <a:r>
                <a:rPr lang="en-US" sz="1200" kern="0" dirty="0">
                  <a:solidFill>
                    <a:srgbClr val="000000"/>
                  </a:solidFill>
                  <a:ea typeface="Arial Unicode MS" pitchFamily="34" charset="-128"/>
                  <a:cs typeface="Arial Unicode MS" pitchFamily="34" charset="-128"/>
                </a:rPr>
                <a:t>4</a:t>
              </a:r>
            </a:p>
          </p:txBody>
        </p:sp>
        <p:sp>
          <p:nvSpPr>
            <p:cNvPr id="18" name="Oval 17"/>
            <p:cNvSpPr/>
            <p:nvPr/>
          </p:nvSpPr>
          <p:spPr bwMode="gray">
            <a:xfrm>
              <a:off x="6396358" y="2049235"/>
              <a:ext cx="220267" cy="219075"/>
            </a:xfrm>
            <a:prstGeom prst="ellipse">
              <a:avLst/>
            </a:prstGeom>
            <a:solidFill>
              <a:schemeClr val="accent1"/>
            </a:solidFill>
            <a:ln w="6350" algn="ctr">
              <a:solidFill>
                <a:schemeClr val="tx1"/>
              </a:solidFill>
              <a:miter lim="800000"/>
              <a:headEnd/>
              <a:tailEnd/>
            </a:ln>
          </p:spPr>
          <p:txBody>
            <a:bodyPr lIns="90000" tIns="72000" rIns="90000" bIns="72000" rtlCol="0" anchor="ctr"/>
            <a:lstStyle/>
            <a:p>
              <a:pPr algn="ctr" fontAlgn="base">
                <a:spcBef>
                  <a:spcPct val="50000"/>
                </a:spcBef>
                <a:spcAft>
                  <a:spcPct val="0"/>
                </a:spcAft>
                <a:buClr>
                  <a:srgbClr val="F0AB00"/>
                </a:buClr>
                <a:buSzPct val="80000"/>
              </a:pPr>
              <a:r>
                <a:rPr lang="en-US" sz="1200" kern="0" dirty="0">
                  <a:solidFill>
                    <a:srgbClr val="000000"/>
                  </a:solidFill>
                  <a:ea typeface="Arial Unicode MS" pitchFamily="34" charset="-128"/>
                  <a:cs typeface="Arial Unicode MS" pitchFamily="34" charset="-128"/>
                </a:rPr>
                <a:t>1</a:t>
              </a:r>
            </a:p>
          </p:txBody>
        </p:sp>
      </p:grpSp>
      <p:grpSp>
        <p:nvGrpSpPr>
          <p:cNvPr id="24" name="Group 23"/>
          <p:cNvGrpSpPr/>
          <p:nvPr/>
        </p:nvGrpSpPr>
        <p:grpSpPr>
          <a:xfrm>
            <a:off x="9917622" y="5709850"/>
            <a:ext cx="1913888" cy="519500"/>
            <a:chOff x="6906112" y="6021851"/>
            <a:chExt cx="1913888" cy="519500"/>
          </a:xfrm>
        </p:grpSpPr>
        <p:sp>
          <p:nvSpPr>
            <p:cNvPr id="26" name="Round Same Side Corner Rectangle 25">
              <a:hlinkClick r:id="rId4"/>
            </p:cNvPr>
            <p:cNvSpPr/>
            <p:nvPr/>
          </p:nvSpPr>
          <p:spPr bwMode="gray">
            <a:xfrm>
              <a:off x="6906112" y="6021851"/>
              <a:ext cx="1913888" cy="519500"/>
            </a:xfrm>
            <a:prstGeom prst="round2SameRect">
              <a:avLst>
                <a:gd name="adj1" fmla="val 29501"/>
                <a:gd name="adj2" fmla="val 0"/>
              </a:avLst>
            </a:prstGeom>
            <a:solidFill>
              <a:schemeClr val="accent4"/>
            </a:solidFill>
            <a:ln w="6350" algn="ctr">
              <a:noFill/>
              <a:miter lim="800000"/>
              <a:headEnd/>
              <a:tailEnd/>
            </a:ln>
          </p:spPr>
          <p:txBody>
            <a:bodyPr lIns="90000" tIns="72000" rIns="90000" bIns="72000" rtlCol="0" anchor="ctr"/>
            <a:lstStyle/>
            <a:p>
              <a:pPr algn="ctr" fontAlgn="base">
                <a:spcBef>
                  <a:spcPct val="50000"/>
                </a:spcBef>
                <a:spcAft>
                  <a:spcPct val="0"/>
                </a:spcAft>
                <a:buClr>
                  <a:srgbClr val="F0AB00"/>
                </a:buClr>
                <a:buSzPct val="80000"/>
              </a:pPr>
              <a:endParaRPr lang="en-US" kern="0" dirty="0">
                <a:ea typeface="Arial Unicode MS" pitchFamily="34" charset="-128"/>
                <a:cs typeface="Arial Unicode MS" pitchFamily="34" charset="-128"/>
              </a:endParaRPr>
            </a:p>
          </p:txBody>
        </p:sp>
        <p:sp>
          <p:nvSpPr>
            <p:cNvPr id="27" name="Rectangle 26">
              <a:hlinkClick r:id="rId4" highlightClick="1"/>
            </p:cNvPr>
            <p:cNvSpPr/>
            <p:nvPr/>
          </p:nvSpPr>
          <p:spPr bwMode="gray">
            <a:xfrm>
              <a:off x="7085418" y="6164726"/>
              <a:ext cx="1567737" cy="274320"/>
            </a:xfrm>
            <a:prstGeom prst="rect">
              <a:avLst/>
            </a:prstGeom>
            <a:ln>
              <a:headEnd/>
              <a:tailEnd/>
            </a:ln>
          </p:spPr>
          <p:style>
            <a:lnRef idx="2">
              <a:schemeClr val="accent2"/>
            </a:lnRef>
            <a:fillRef idx="1">
              <a:schemeClr val="lt1"/>
            </a:fillRef>
            <a:effectRef idx="0">
              <a:schemeClr val="accent2"/>
            </a:effectRef>
            <a:fontRef idx="minor">
              <a:schemeClr val="dk1"/>
            </a:fontRef>
          </p:style>
          <p:txBody>
            <a:bodyPr lIns="90000" tIns="72000" rIns="90000" bIns="72000" rtlCol="0" anchor="ctr"/>
            <a:lstStyle/>
            <a:p>
              <a:pPr algn="ctr" fontAlgn="base">
                <a:spcBef>
                  <a:spcPct val="50000"/>
                </a:spcBef>
                <a:spcAft>
                  <a:spcPct val="0"/>
                </a:spcAft>
                <a:buClr>
                  <a:srgbClr val="F0AB00"/>
                </a:buClr>
                <a:buSzPct val="80000"/>
              </a:pPr>
              <a:r>
                <a:rPr lang="en-US" sz="1000" u="sng" kern="0" dirty="0">
                  <a:ea typeface="Arial Unicode MS" pitchFamily="34" charset="-128"/>
                  <a:cs typeface="Arial Unicode MS" pitchFamily="34" charset="-128"/>
                  <a:hlinkClick r:id="rId4"/>
                </a:rPr>
                <a:t>Trouble With Your OC?</a:t>
              </a:r>
              <a:endParaRPr lang="en-US" sz="1000" u="sng" kern="0" dirty="0">
                <a:ea typeface="Arial Unicode MS" pitchFamily="34" charset="-128"/>
                <a:cs typeface="Arial Unicode MS" pitchFamily="34" charset="-128"/>
              </a:endParaRPr>
            </a:p>
          </p:txBody>
        </p:sp>
      </p:grpSp>
      <p:sp>
        <p:nvSpPr>
          <p:cNvPr id="28" name="Rectangle 27">
            <a:extLst>
              <a:ext uri="{FF2B5EF4-FFF2-40B4-BE49-F238E27FC236}">
                <a16:creationId xmlns:a16="http://schemas.microsoft.com/office/drawing/2014/main" id="{C89C1DD5-FB09-419E-9000-5BFEBE7F1D88}"/>
              </a:ext>
            </a:extLst>
          </p:cNvPr>
          <p:cNvSpPr/>
          <p:nvPr/>
        </p:nvSpPr>
        <p:spPr bwMode="gray">
          <a:xfrm>
            <a:off x="6808763" y="5176322"/>
            <a:ext cx="5022747" cy="231871"/>
          </a:xfrm>
          <a:prstGeom prst="rect">
            <a:avLst/>
          </a:prstGeom>
          <a:noFill/>
          <a:ln w="19050" algn="ctr">
            <a:solidFill>
              <a:schemeClr val="tx1"/>
            </a:solidFill>
            <a:miter lim="800000"/>
            <a:headEnd/>
            <a:tailEnd/>
          </a:ln>
        </p:spPr>
        <p:txBody>
          <a:bodyPr wrap="square" lIns="88900" tIns="88900" rIns="88900" bIns="88900" rtlCol="0" anchor="ctr"/>
          <a:lstStyle/>
          <a:p>
            <a:pPr algn="ctr">
              <a:lnSpc>
                <a:spcPct val="106000"/>
              </a:lnSpc>
              <a:buFont typeface="Wingdings 2" pitchFamily="18" charset="2"/>
              <a:buNone/>
            </a:pPr>
            <a:r>
              <a:rPr lang="en-US" sz="800" b="1" dirty="0"/>
              <a:t>NOTE: Screens remain the same for both Standard and Enterprise Account.</a:t>
            </a:r>
          </a:p>
        </p:txBody>
      </p:sp>
    </p:spTree>
    <p:extLst>
      <p:ext uri="{BB962C8B-B14F-4D97-AF65-F5344CB8AC3E}">
        <p14:creationId xmlns:p14="http://schemas.microsoft.com/office/powerpoint/2010/main" val="3431209894"/>
      </p:ext>
    </p:extLst>
  </p:cSld>
  <p:clrMapOvr>
    <a:masterClrMapping/>
  </p:clrMapOvr>
  <p:transition>
    <p:fade/>
  </p:transition>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quarter" idx="13"/>
          </p:nvPr>
        </p:nvSpPr>
        <p:spPr/>
        <p:txBody>
          <a:bodyPr/>
          <a:lstStyle/>
          <a:p>
            <a:r>
              <a:rPr lang="en-US" dirty="0" smtClean="0"/>
              <a:t>Reject </a:t>
            </a:r>
            <a:r>
              <a:rPr lang="en-US" dirty="0"/>
              <a:t>Entire </a:t>
            </a:r>
            <a:r>
              <a:rPr lang="en-US" dirty="0" smtClean="0"/>
              <a:t>Order</a:t>
            </a:r>
            <a:endParaRPr lang="en-US" dirty="0"/>
          </a:p>
        </p:txBody>
      </p:sp>
      <p:sp>
        <p:nvSpPr>
          <p:cNvPr id="6" name="Title 5">
            <a:extLst>
              <a:ext uri="{FF2B5EF4-FFF2-40B4-BE49-F238E27FC236}">
                <a16:creationId xmlns:a16="http://schemas.microsoft.com/office/drawing/2014/main" id="{8729A1C9-1EE0-45FD-BA18-8C10EF1237A6}"/>
              </a:ext>
            </a:extLst>
          </p:cNvPr>
          <p:cNvSpPr>
            <a:spLocks noGrp="1"/>
          </p:cNvSpPr>
          <p:nvPr>
            <p:ph type="title"/>
          </p:nvPr>
        </p:nvSpPr>
        <p:spPr/>
        <p:txBody>
          <a:bodyPr/>
          <a:lstStyle/>
          <a:p>
            <a:r>
              <a:rPr lang="en-US" dirty="0"/>
              <a:t>Create Order Confirmation</a:t>
            </a:r>
            <a:br>
              <a:rPr lang="en-US" dirty="0"/>
            </a:br>
            <a:endParaRPr lang="en-US" dirty="0"/>
          </a:p>
        </p:txBody>
      </p:sp>
      <p:sp>
        <p:nvSpPr>
          <p:cNvPr id="13" name="TextBox 12"/>
          <p:cNvSpPr txBox="1"/>
          <p:nvPr/>
        </p:nvSpPr>
        <p:spPr>
          <a:xfrm>
            <a:off x="469900" y="1512000"/>
            <a:ext cx="6172017" cy="4717350"/>
          </a:xfrm>
          <a:prstGeom prst="rect">
            <a:avLst/>
          </a:prstGeom>
          <a:noFill/>
        </p:spPr>
        <p:txBody>
          <a:bodyPr wrap="square" lIns="0" tIns="0" rIns="0" bIns="0" rtlCol="0">
            <a:noAutofit/>
          </a:bodyPr>
          <a:lstStyle/>
          <a:p>
            <a:pPr marL="342900" indent="-342900">
              <a:lnSpc>
                <a:spcPts val="1700"/>
              </a:lnSpc>
              <a:spcAft>
                <a:spcPts val="600"/>
              </a:spcAft>
              <a:buSzPct val="120000"/>
              <a:buFontTx/>
              <a:buAutoNum type="arabicPeriod"/>
            </a:pPr>
            <a:r>
              <a:rPr lang="en-US" sz="1400" b="1" dirty="0" smtClean="0">
                <a:solidFill>
                  <a:srgbClr val="000000"/>
                </a:solidFill>
              </a:rPr>
              <a:t>From </a:t>
            </a:r>
            <a:r>
              <a:rPr lang="en-US" sz="1400" b="1" dirty="0">
                <a:solidFill>
                  <a:srgbClr val="000000"/>
                </a:solidFill>
              </a:rPr>
              <a:t>the PO view</a:t>
            </a:r>
            <a:r>
              <a:rPr lang="en-US" sz="1400" dirty="0">
                <a:solidFill>
                  <a:srgbClr val="000000"/>
                </a:solidFill>
              </a:rPr>
              <a:t>, click the Create Order Confirmation button and select to Confirm Entire Order, Update Line Items for individual line items or Reject Entire Order.</a:t>
            </a:r>
          </a:p>
          <a:p>
            <a:pPr marL="342900" indent="-342900">
              <a:lnSpc>
                <a:spcPts val="1700"/>
              </a:lnSpc>
              <a:spcAft>
                <a:spcPts val="600"/>
              </a:spcAft>
              <a:buSzPct val="120000"/>
              <a:buFontTx/>
              <a:buAutoNum type="arabicPeriod"/>
            </a:pPr>
            <a:r>
              <a:rPr lang="en-US" sz="1400" b="1" dirty="0">
                <a:solidFill>
                  <a:srgbClr val="000000"/>
                </a:solidFill>
              </a:rPr>
              <a:t>Enter a reason for rejecting</a:t>
            </a:r>
            <a:r>
              <a:rPr lang="en-US" sz="1400" dirty="0">
                <a:solidFill>
                  <a:srgbClr val="000000"/>
                </a:solidFill>
              </a:rPr>
              <a:t> the order in case your buyer requires.</a:t>
            </a:r>
          </a:p>
          <a:p>
            <a:pPr>
              <a:lnSpc>
                <a:spcPts val="1700"/>
              </a:lnSpc>
              <a:spcAft>
                <a:spcPts val="600"/>
              </a:spcAft>
              <a:buClr>
                <a:srgbClr val="F0AB00"/>
              </a:buClr>
              <a:buSzPct val="120000"/>
            </a:pPr>
            <a:endParaRPr lang="en-US" sz="1400" b="1" i="1" dirty="0">
              <a:solidFill>
                <a:srgbClr val="0000CC"/>
              </a:solidFill>
            </a:endParaRPr>
          </a:p>
          <a:p>
            <a:pPr marL="342900" indent="-342900" algn="just">
              <a:lnSpc>
                <a:spcPts val="1700"/>
              </a:lnSpc>
              <a:spcAft>
                <a:spcPts val="600"/>
              </a:spcAft>
              <a:buClr>
                <a:srgbClr val="F0AB00"/>
              </a:buClr>
              <a:buSzPct val="120000"/>
              <a:buFontTx/>
              <a:buAutoNum type="arabicPeriod"/>
            </a:pPr>
            <a:endParaRPr lang="en-US" sz="1400" b="1" dirty="0">
              <a:solidFill>
                <a:srgbClr val="000000"/>
              </a:solidFill>
            </a:endParaRPr>
          </a:p>
        </p:txBody>
      </p:sp>
      <p:grpSp>
        <p:nvGrpSpPr>
          <p:cNvPr id="19" name="Group 18"/>
          <p:cNvGrpSpPr/>
          <p:nvPr/>
        </p:nvGrpSpPr>
        <p:grpSpPr>
          <a:xfrm>
            <a:off x="8426150" y="1283579"/>
            <a:ext cx="3199990" cy="2063176"/>
            <a:chOff x="5512210" y="1832219"/>
            <a:chExt cx="3199990" cy="2063176"/>
          </a:xfrm>
        </p:grpSpPr>
        <p:pic>
          <p:nvPicPr>
            <p:cNvPr id="20" name="Picture 19"/>
            <p:cNvPicPr>
              <a:picLocks noChangeAspect="1"/>
            </p:cNvPicPr>
            <p:nvPr/>
          </p:nvPicPr>
          <p:blipFill rotWithShape="1">
            <a:blip r:embed="rId2" cstate="email">
              <a:extLst>
                <a:ext uri="{28A0092B-C50C-407E-A947-70E740481C1C}">
                  <a14:useLocalDpi xmlns:a14="http://schemas.microsoft.com/office/drawing/2010/main"/>
                </a:ext>
              </a:extLst>
            </a:blip>
            <a:srcRect t="13435"/>
            <a:stretch/>
          </p:blipFill>
          <p:spPr>
            <a:xfrm>
              <a:off x="5512210" y="1832219"/>
              <a:ext cx="3199990" cy="2063176"/>
            </a:xfrm>
            <a:prstGeom prst="rect">
              <a:avLst/>
            </a:prstGeom>
            <a:ln>
              <a:solidFill>
                <a:schemeClr val="tx1"/>
              </a:solidFill>
            </a:ln>
          </p:spPr>
        </p:pic>
        <p:sp>
          <p:nvSpPr>
            <p:cNvPr id="21" name="Oval 20"/>
            <p:cNvSpPr/>
            <p:nvPr/>
          </p:nvSpPr>
          <p:spPr bwMode="gray">
            <a:xfrm>
              <a:off x="6616408" y="2542519"/>
              <a:ext cx="220267" cy="219075"/>
            </a:xfrm>
            <a:prstGeom prst="ellipse">
              <a:avLst/>
            </a:prstGeom>
            <a:solidFill>
              <a:schemeClr val="accent1"/>
            </a:solidFill>
            <a:ln w="6350" algn="ctr">
              <a:solidFill>
                <a:schemeClr val="tx1"/>
              </a:solidFill>
              <a:miter lim="800000"/>
              <a:headEnd/>
              <a:tailEnd/>
            </a:ln>
          </p:spPr>
          <p:txBody>
            <a:bodyPr lIns="90000" tIns="72000" rIns="90000" bIns="72000" rtlCol="0" anchor="ctr"/>
            <a:lstStyle/>
            <a:p>
              <a:pPr algn="ctr" fontAlgn="base">
                <a:spcBef>
                  <a:spcPct val="50000"/>
                </a:spcBef>
                <a:spcAft>
                  <a:spcPct val="0"/>
                </a:spcAft>
                <a:buClr>
                  <a:srgbClr val="F0AB00"/>
                </a:buClr>
                <a:buSzPct val="80000"/>
              </a:pPr>
              <a:r>
                <a:rPr lang="en-US" sz="1200" kern="0" dirty="0">
                  <a:solidFill>
                    <a:srgbClr val="000000"/>
                  </a:solidFill>
                  <a:ea typeface="Arial Unicode MS" pitchFamily="34" charset="-128"/>
                  <a:cs typeface="Arial Unicode MS" pitchFamily="34" charset="-128"/>
                </a:rPr>
                <a:t>1</a:t>
              </a:r>
            </a:p>
          </p:txBody>
        </p:sp>
      </p:grpSp>
      <p:grpSp>
        <p:nvGrpSpPr>
          <p:cNvPr id="25" name="Group 24"/>
          <p:cNvGrpSpPr/>
          <p:nvPr/>
        </p:nvGrpSpPr>
        <p:grpSpPr>
          <a:xfrm>
            <a:off x="6641917" y="3602874"/>
            <a:ext cx="1634688" cy="2124430"/>
            <a:chOff x="3727977" y="4151514"/>
            <a:chExt cx="1634688" cy="2124430"/>
          </a:xfrm>
        </p:grpSpPr>
        <p:pic>
          <p:nvPicPr>
            <p:cNvPr id="29" name="Picture 28"/>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3727977" y="4151514"/>
              <a:ext cx="1634688" cy="2124430"/>
            </a:xfrm>
            <a:prstGeom prst="rect">
              <a:avLst/>
            </a:prstGeom>
            <a:ln>
              <a:solidFill>
                <a:schemeClr val="tx1"/>
              </a:solidFill>
            </a:ln>
          </p:spPr>
        </p:pic>
        <p:sp>
          <p:nvSpPr>
            <p:cNvPr id="30" name="Oval 29"/>
            <p:cNvSpPr/>
            <p:nvPr/>
          </p:nvSpPr>
          <p:spPr bwMode="gray">
            <a:xfrm>
              <a:off x="4989774" y="4324559"/>
              <a:ext cx="220267" cy="219075"/>
            </a:xfrm>
            <a:prstGeom prst="ellipse">
              <a:avLst/>
            </a:prstGeom>
            <a:solidFill>
              <a:schemeClr val="accent1"/>
            </a:solidFill>
            <a:ln w="6350" algn="ctr">
              <a:solidFill>
                <a:schemeClr val="tx1"/>
              </a:solidFill>
              <a:miter lim="800000"/>
              <a:headEnd/>
              <a:tailEnd/>
            </a:ln>
          </p:spPr>
          <p:txBody>
            <a:bodyPr lIns="90000" tIns="72000" rIns="90000" bIns="72000" rtlCol="0" anchor="ctr"/>
            <a:lstStyle/>
            <a:p>
              <a:pPr algn="ctr" fontAlgn="base">
                <a:spcBef>
                  <a:spcPct val="50000"/>
                </a:spcBef>
                <a:spcAft>
                  <a:spcPct val="0"/>
                </a:spcAft>
                <a:buClr>
                  <a:srgbClr val="F0AB00"/>
                </a:buClr>
                <a:buSzPct val="80000"/>
              </a:pPr>
              <a:r>
                <a:rPr lang="en-US" sz="1200" kern="0" dirty="0">
                  <a:solidFill>
                    <a:srgbClr val="000000"/>
                  </a:solidFill>
                  <a:ea typeface="Arial Unicode MS" pitchFamily="34" charset="-128"/>
                  <a:cs typeface="Arial Unicode MS" pitchFamily="34" charset="-128"/>
                </a:rPr>
                <a:t>2</a:t>
              </a:r>
            </a:p>
          </p:txBody>
        </p:sp>
      </p:grpSp>
      <p:grpSp>
        <p:nvGrpSpPr>
          <p:cNvPr id="31" name="Group 30"/>
          <p:cNvGrpSpPr/>
          <p:nvPr/>
        </p:nvGrpSpPr>
        <p:grpSpPr>
          <a:xfrm>
            <a:off x="8423758" y="3602874"/>
            <a:ext cx="3202383" cy="2124430"/>
            <a:chOff x="5509817" y="4151514"/>
            <a:chExt cx="3202383" cy="2124430"/>
          </a:xfrm>
        </p:grpSpPr>
        <p:pic>
          <p:nvPicPr>
            <p:cNvPr id="32" name="Picture 31"/>
            <p:cNvPicPr>
              <a:picLocks noChangeAspect="1"/>
            </p:cNvPicPr>
            <p:nvPr/>
          </p:nvPicPr>
          <p:blipFill rotWithShape="1">
            <a:blip r:embed="rId4" cstate="email">
              <a:extLst>
                <a:ext uri="{28A0092B-C50C-407E-A947-70E740481C1C}">
                  <a14:useLocalDpi xmlns:a14="http://schemas.microsoft.com/office/drawing/2010/main"/>
                </a:ext>
              </a:extLst>
            </a:blip>
            <a:srcRect l="1594" t="2041" r="1903" b="4887"/>
            <a:stretch/>
          </p:blipFill>
          <p:spPr>
            <a:xfrm>
              <a:off x="5509817" y="4151514"/>
              <a:ext cx="3202383" cy="2124430"/>
            </a:xfrm>
            <a:prstGeom prst="rect">
              <a:avLst/>
            </a:prstGeom>
            <a:ln>
              <a:solidFill>
                <a:schemeClr val="tx1"/>
              </a:solidFill>
            </a:ln>
          </p:spPr>
        </p:pic>
        <p:sp>
          <p:nvSpPr>
            <p:cNvPr id="33" name="Oval 32"/>
            <p:cNvSpPr/>
            <p:nvPr/>
          </p:nvSpPr>
          <p:spPr bwMode="gray">
            <a:xfrm>
              <a:off x="6790577" y="4324558"/>
              <a:ext cx="220267" cy="219075"/>
            </a:xfrm>
            <a:prstGeom prst="ellipse">
              <a:avLst/>
            </a:prstGeom>
            <a:solidFill>
              <a:schemeClr val="accent1"/>
            </a:solidFill>
            <a:ln w="6350" algn="ctr">
              <a:solidFill>
                <a:schemeClr val="tx1"/>
              </a:solidFill>
              <a:miter lim="800000"/>
              <a:headEnd/>
              <a:tailEnd/>
            </a:ln>
          </p:spPr>
          <p:txBody>
            <a:bodyPr lIns="90000" tIns="72000" rIns="90000" bIns="72000" rtlCol="0" anchor="ctr"/>
            <a:lstStyle/>
            <a:p>
              <a:pPr algn="ctr" fontAlgn="base">
                <a:spcBef>
                  <a:spcPct val="50000"/>
                </a:spcBef>
                <a:spcAft>
                  <a:spcPct val="0"/>
                </a:spcAft>
                <a:buClr>
                  <a:srgbClr val="F0AB00"/>
                </a:buClr>
                <a:buSzPct val="80000"/>
              </a:pPr>
              <a:r>
                <a:rPr lang="en-US" sz="1200" kern="0" dirty="0">
                  <a:solidFill>
                    <a:srgbClr val="000000"/>
                  </a:solidFill>
                  <a:ea typeface="Arial Unicode MS" pitchFamily="34" charset="-128"/>
                  <a:cs typeface="Arial Unicode MS" pitchFamily="34" charset="-128"/>
                </a:rPr>
                <a:t>1</a:t>
              </a:r>
            </a:p>
          </p:txBody>
        </p:sp>
      </p:grpSp>
      <p:sp>
        <p:nvSpPr>
          <p:cNvPr id="34" name="Rectangle 33">
            <a:extLst>
              <a:ext uri="{FF2B5EF4-FFF2-40B4-BE49-F238E27FC236}">
                <a16:creationId xmlns:a16="http://schemas.microsoft.com/office/drawing/2014/main" id="{742059D9-1A06-402A-B1D0-E066618A3E2B}"/>
              </a:ext>
            </a:extLst>
          </p:cNvPr>
          <p:cNvSpPr/>
          <p:nvPr/>
        </p:nvSpPr>
        <p:spPr bwMode="gray">
          <a:xfrm>
            <a:off x="6761679" y="5869424"/>
            <a:ext cx="5022747" cy="231871"/>
          </a:xfrm>
          <a:prstGeom prst="rect">
            <a:avLst/>
          </a:prstGeom>
          <a:noFill/>
          <a:ln w="19050" algn="ctr">
            <a:solidFill>
              <a:schemeClr val="tx1"/>
            </a:solidFill>
            <a:miter lim="800000"/>
            <a:headEnd/>
            <a:tailEnd/>
          </a:ln>
        </p:spPr>
        <p:txBody>
          <a:bodyPr wrap="square" lIns="88900" tIns="88900" rIns="88900" bIns="88900" rtlCol="0" anchor="ctr"/>
          <a:lstStyle/>
          <a:p>
            <a:pPr algn="ctr">
              <a:lnSpc>
                <a:spcPct val="106000"/>
              </a:lnSpc>
              <a:buFont typeface="Wingdings 2" pitchFamily="18" charset="2"/>
              <a:buNone/>
            </a:pPr>
            <a:r>
              <a:rPr lang="en-US" sz="800" b="1" dirty="0"/>
              <a:t>NOTE: Screens remain the same for both Standard and Enterprise Account.</a:t>
            </a:r>
          </a:p>
        </p:txBody>
      </p:sp>
    </p:spTree>
    <p:extLst>
      <p:ext uri="{BB962C8B-B14F-4D97-AF65-F5344CB8AC3E}">
        <p14:creationId xmlns:p14="http://schemas.microsoft.com/office/powerpoint/2010/main" val="2457143698"/>
      </p:ext>
    </p:extLst>
  </p:cSld>
  <p:clrMapOvr>
    <a:masterClrMapping/>
  </p:clrMapOvr>
  <p:transition>
    <p:fade/>
  </p:transition>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8729A1C9-1EE0-45FD-BA18-8C10EF1237A6}"/>
              </a:ext>
            </a:extLst>
          </p:cNvPr>
          <p:cNvSpPr>
            <a:spLocks noGrp="1"/>
          </p:cNvSpPr>
          <p:nvPr>
            <p:ph type="title"/>
          </p:nvPr>
        </p:nvSpPr>
        <p:spPr/>
        <p:txBody>
          <a:bodyPr/>
          <a:lstStyle/>
          <a:p>
            <a:r>
              <a:rPr lang="en-US" dirty="0"/>
              <a:t>Create Ship Notice</a:t>
            </a:r>
          </a:p>
        </p:txBody>
      </p:sp>
      <p:sp>
        <p:nvSpPr>
          <p:cNvPr id="13" name="TextBox 12"/>
          <p:cNvSpPr txBox="1"/>
          <p:nvPr/>
        </p:nvSpPr>
        <p:spPr>
          <a:xfrm>
            <a:off x="469900" y="1512000"/>
            <a:ext cx="6172017" cy="4717350"/>
          </a:xfrm>
          <a:prstGeom prst="rect">
            <a:avLst/>
          </a:prstGeom>
          <a:noFill/>
        </p:spPr>
        <p:txBody>
          <a:bodyPr wrap="square" lIns="0" tIns="0" rIns="0" bIns="0" rtlCol="0">
            <a:noAutofit/>
          </a:bodyPr>
          <a:lstStyle/>
          <a:p>
            <a:pPr marL="342900" indent="-342900">
              <a:lnSpc>
                <a:spcPts val="1700"/>
              </a:lnSpc>
              <a:spcAft>
                <a:spcPts val="600"/>
              </a:spcAft>
              <a:buClr>
                <a:srgbClr val="F0AB00"/>
              </a:buClr>
              <a:buSzPct val="120000"/>
              <a:buAutoNum type="arabicPeriod"/>
            </a:pPr>
            <a:r>
              <a:rPr lang="en-US" sz="1400" b="1" dirty="0"/>
              <a:t>Create </a:t>
            </a:r>
            <a:r>
              <a:rPr lang="en-US" sz="1400" dirty="0"/>
              <a:t>Ship Notice using your Ariba account once items were shipped.</a:t>
            </a:r>
            <a:br>
              <a:rPr lang="en-US" sz="1400" dirty="0"/>
            </a:br>
            <a:r>
              <a:rPr lang="en-US" sz="1400" dirty="0"/>
              <a:t>Multiple ship notices per purchase order might be sent. Click</a:t>
            </a:r>
            <a:r>
              <a:rPr lang="en-US" sz="1400" b="1" dirty="0"/>
              <a:t> </a:t>
            </a:r>
            <a:r>
              <a:rPr lang="en-US" sz="1400" dirty="0"/>
              <a:t>the Create Ship Notice button.</a:t>
            </a:r>
          </a:p>
          <a:p>
            <a:pPr marL="342900" indent="-342900">
              <a:lnSpc>
                <a:spcPts val="1700"/>
              </a:lnSpc>
              <a:spcAft>
                <a:spcPts val="600"/>
              </a:spcAft>
              <a:buClr>
                <a:srgbClr val="F0AB00"/>
              </a:buClr>
              <a:buSzPct val="120000"/>
              <a:buAutoNum type="arabicPeriod"/>
            </a:pPr>
            <a:r>
              <a:rPr lang="en-US" sz="1400" b="1" dirty="0"/>
              <a:t>Fill out</a:t>
            </a:r>
            <a:r>
              <a:rPr lang="en-US" sz="1400" dirty="0"/>
              <a:t> the requested information on the Shipping PO form. The Packing Slip ID is any number you use to identify the Ship Notice. Choose Carrier Name and then Tracking # and Shipping Method will appear. Gross Volume and Gross Weight are optional fields when Collaborative Supply Chain (CSC) is enabled.</a:t>
            </a:r>
          </a:p>
          <a:p>
            <a:pPr marL="342900" indent="-342900">
              <a:lnSpc>
                <a:spcPts val="1700"/>
              </a:lnSpc>
              <a:spcAft>
                <a:spcPts val="600"/>
              </a:spcAft>
              <a:buClr>
                <a:srgbClr val="F0AB00"/>
              </a:buClr>
              <a:buSzPct val="120000"/>
              <a:buAutoNum type="arabicPeriod"/>
            </a:pPr>
            <a:r>
              <a:rPr lang="en-US" sz="1400" b="1" dirty="0"/>
              <a:t>Enter</a:t>
            </a:r>
            <a:r>
              <a:rPr lang="en-US" sz="1400" dirty="0"/>
              <a:t> Ship From information by </a:t>
            </a:r>
            <a:br>
              <a:rPr lang="en-US" sz="1400" dirty="0"/>
            </a:br>
            <a:r>
              <a:rPr lang="en-US" sz="1400" dirty="0"/>
              <a:t>clicking on Update Address.  Any </a:t>
            </a:r>
            <a:br>
              <a:rPr lang="en-US" sz="1400" dirty="0"/>
            </a:br>
            <a:r>
              <a:rPr lang="en-US" sz="1400" dirty="0"/>
              <a:t>field with an asterisk is required.</a:t>
            </a:r>
          </a:p>
          <a:p>
            <a:pPr marL="342900" indent="-342900">
              <a:lnSpc>
                <a:spcPts val="1700"/>
              </a:lnSpc>
              <a:spcAft>
                <a:spcPts val="600"/>
              </a:spcAft>
              <a:buClr>
                <a:srgbClr val="F0AB00"/>
              </a:buClr>
              <a:buSzPct val="120000"/>
              <a:buAutoNum type="arabicPeriod"/>
            </a:pPr>
            <a:r>
              <a:rPr lang="en-US" sz="1400" b="1" dirty="0"/>
              <a:t>Check</a:t>
            </a:r>
            <a:r>
              <a:rPr lang="en-US" sz="1400" dirty="0"/>
              <a:t> if Deliver to information is </a:t>
            </a:r>
            <a:br>
              <a:rPr lang="en-US" sz="1400" dirty="0"/>
            </a:br>
            <a:r>
              <a:rPr lang="en-US" sz="1400" dirty="0"/>
              <a:t>correct. Click OK.</a:t>
            </a:r>
          </a:p>
        </p:txBody>
      </p:sp>
      <p:grpSp>
        <p:nvGrpSpPr>
          <p:cNvPr id="16" name="Group 15"/>
          <p:cNvGrpSpPr/>
          <p:nvPr/>
        </p:nvGrpSpPr>
        <p:grpSpPr>
          <a:xfrm>
            <a:off x="6766538" y="1250664"/>
            <a:ext cx="4877839" cy="1366044"/>
            <a:chOff x="3769359" y="1963896"/>
            <a:chExt cx="4877839" cy="1366044"/>
          </a:xfrm>
        </p:grpSpPr>
        <p:pic>
          <p:nvPicPr>
            <p:cNvPr id="17" name="Picture 16"/>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3769359" y="1963896"/>
              <a:ext cx="4877839" cy="1366044"/>
            </a:xfrm>
            <a:prstGeom prst="rect">
              <a:avLst/>
            </a:prstGeom>
            <a:ln>
              <a:solidFill>
                <a:schemeClr val="tx1"/>
              </a:solidFill>
            </a:ln>
          </p:spPr>
        </p:pic>
        <p:sp>
          <p:nvSpPr>
            <p:cNvPr id="18" name="Oval 17"/>
            <p:cNvSpPr/>
            <p:nvPr/>
          </p:nvSpPr>
          <p:spPr bwMode="gray">
            <a:xfrm>
              <a:off x="6208278" y="2335531"/>
              <a:ext cx="220267" cy="219075"/>
            </a:xfrm>
            <a:prstGeom prst="ellipse">
              <a:avLst/>
            </a:prstGeom>
            <a:solidFill>
              <a:schemeClr val="accent1"/>
            </a:solidFill>
            <a:ln w="6350" algn="ctr">
              <a:solidFill>
                <a:schemeClr val="tx1"/>
              </a:solidFill>
              <a:miter lim="800000"/>
              <a:headEnd/>
              <a:tailEnd/>
            </a:ln>
          </p:spPr>
          <p:txBody>
            <a:bodyPr lIns="90000" tIns="72000" rIns="90000" bIns="72000" rtlCol="0" anchor="ctr"/>
            <a:lstStyle/>
            <a:p>
              <a:pPr algn="ctr" fontAlgn="base">
                <a:spcBef>
                  <a:spcPct val="50000"/>
                </a:spcBef>
                <a:spcAft>
                  <a:spcPct val="0"/>
                </a:spcAft>
                <a:buClr>
                  <a:srgbClr val="F0AB00"/>
                </a:buClr>
                <a:buSzPct val="80000"/>
              </a:pPr>
              <a:r>
                <a:rPr lang="en-US" sz="1200" kern="0" dirty="0">
                  <a:ea typeface="Arial Unicode MS" pitchFamily="34" charset="-128"/>
                  <a:cs typeface="Arial Unicode MS" pitchFamily="34" charset="-128"/>
                </a:rPr>
                <a:t>1</a:t>
              </a:r>
            </a:p>
          </p:txBody>
        </p:sp>
      </p:grpSp>
      <p:grpSp>
        <p:nvGrpSpPr>
          <p:cNvPr id="22" name="Group 21"/>
          <p:cNvGrpSpPr/>
          <p:nvPr/>
        </p:nvGrpSpPr>
        <p:grpSpPr>
          <a:xfrm>
            <a:off x="6774174" y="2943974"/>
            <a:ext cx="4870202" cy="1468082"/>
            <a:chOff x="3813123" y="3657206"/>
            <a:chExt cx="4870202" cy="1468082"/>
          </a:xfrm>
        </p:grpSpPr>
        <p:pic>
          <p:nvPicPr>
            <p:cNvPr id="23" name="Picture 22"/>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3813123" y="3657206"/>
              <a:ext cx="4870202" cy="1468082"/>
            </a:xfrm>
            <a:prstGeom prst="rect">
              <a:avLst/>
            </a:prstGeom>
            <a:ln>
              <a:solidFill>
                <a:schemeClr val="tx1"/>
              </a:solidFill>
            </a:ln>
          </p:spPr>
        </p:pic>
        <p:sp>
          <p:nvSpPr>
            <p:cNvPr id="24" name="Oval 23"/>
            <p:cNvSpPr/>
            <p:nvPr/>
          </p:nvSpPr>
          <p:spPr bwMode="gray">
            <a:xfrm>
              <a:off x="8352925" y="4203878"/>
              <a:ext cx="214198" cy="219075"/>
            </a:xfrm>
            <a:prstGeom prst="ellipse">
              <a:avLst/>
            </a:prstGeom>
            <a:solidFill>
              <a:schemeClr val="accent1"/>
            </a:solidFill>
            <a:ln w="6350" algn="ctr">
              <a:solidFill>
                <a:schemeClr val="tx1"/>
              </a:solidFill>
              <a:miter lim="800000"/>
              <a:headEnd/>
              <a:tailEnd/>
            </a:ln>
          </p:spPr>
          <p:txBody>
            <a:bodyPr lIns="90000" tIns="72000" rIns="90000" bIns="72000" rtlCol="0" anchor="ctr"/>
            <a:lstStyle/>
            <a:p>
              <a:pPr algn="ctr" fontAlgn="base">
                <a:spcBef>
                  <a:spcPct val="50000"/>
                </a:spcBef>
                <a:spcAft>
                  <a:spcPct val="0"/>
                </a:spcAft>
                <a:buClr>
                  <a:srgbClr val="F0AB00"/>
                </a:buClr>
                <a:buSzPct val="80000"/>
              </a:pPr>
              <a:r>
                <a:rPr lang="en-US" sz="1200" kern="0" dirty="0">
                  <a:ea typeface="Arial Unicode MS" pitchFamily="34" charset="-128"/>
                  <a:cs typeface="Arial Unicode MS" pitchFamily="34" charset="-128"/>
                </a:rPr>
                <a:t>3</a:t>
              </a:r>
            </a:p>
          </p:txBody>
        </p:sp>
      </p:grpSp>
      <p:grpSp>
        <p:nvGrpSpPr>
          <p:cNvPr id="26" name="Group 25"/>
          <p:cNvGrpSpPr/>
          <p:nvPr/>
        </p:nvGrpSpPr>
        <p:grpSpPr>
          <a:xfrm>
            <a:off x="8293150" y="4050024"/>
            <a:ext cx="3235025" cy="1744507"/>
            <a:chOff x="5448300" y="4702456"/>
            <a:chExt cx="3235025" cy="1744507"/>
          </a:xfrm>
        </p:grpSpPr>
        <p:pic>
          <p:nvPicPr>
            <p:cNvPr id="27" name="Picture 26"/>
            <p:cNvPicPr>
              <a:picLocks noChangeAspect="1"/>
            </p:cNvPicPr>
            <p:nvPr/>
          </p:nvPicPr>
          <p:blipFill rotWithShape="1">
            <a:blip r:embed="rId4" cstate="email">
              <a:extLst>
                <a:ext uri="{28A0092B-C50C-407E-A947-70E740481C1C}">
                  <a14:useLocalDpi xmlns:a14="http://schemas.microsoft.com/office/drawing/2010/main"/>
                </a:ext>
              </a:extLst>
            </a:blip>
            <a:srcRect/>
            <a:stretch/>
          </p:blipFill>
          <p:spPr>
            <a:xfrm>
              <a:off x="5448300" y="4702456"/>
              <a:ext cx="3235025" cy="1744507"/>
            </a:xfrm>
            <a:prstGeom prst="rect">
              <a:avLst/>
            </a:prstGeom>
            <a:ln>
              <a:solidFill>
                <a:schemeClr val="tx1"/>
              </a:solidFill>
            </a:ln>
          </p:spPr>
        </p:pic>
        <p:sp>
          <p:nvSpPr>
            <p:cNvPr id="28" name="Oval 27"/>
            <p:cNvSpPr/>
            <p:nvPr/>
          </p:nvSpPr>
          <p:spPr bwMode="gray">
            <a:xfrm>
              <a:off x="8352925" y="5948385"/>
              <a:ext cx="220267" cy="219075"/>
            </a:xfrm>
            <a:prstGeom prst="ellipse">
              <a:avLst/>
            </a:prstGeom>
            <a:solidFill>
              <a:schemeClr val="accent1"/>
            </a:solidFill>
            <a:ln w="6350" algn="ctr">
              <a:solidFill>
                <a:schemeClr val="tx1"/>
              </a:solidFill>
              <a:miter lim="800000"/>
              <a:headEnd/>
              <a:tailEnd/>
            </a:ln>
          </p:spPr>
          <p:txBody>
            <a:bodyPr lIns="90000" tIns="72000" rIns="90000" bIns="72000" rtlCol="0" anchor="ctr"/>
            <a:lstStyle/>
            <a:p>
              <a:pPr algn="ctr" fontAlgn="base">
                <a:spcBef>
                  <a:spcPct val="50000"/>
                </a:spcBef>
                <a:spcAft>
                  <a:spcPct val="0"/>
                </a:spcAft>
                <a:buClr>
                  <a:srgbClr val="F0AB00"/>
                </a:buClr>
                <a:buSzPct val="80000"/>
              </a:pPr>
              <a:r>
                <a:rPr lang="en-US" sz="1200" kern="0" dirty="0">
                  <a:ea typeface="Arial Unicode MS" pitchFamily="34" charset="-128"/>
                  <a:cs typeface="Arial Unicode MS" pitchFamily="34" charset="-128"/>
                </a:rPr>
                <a:t>4</a:t>
              </a:r>
            </a:p>
          </p:txBody>
        </p:sp>
      </p:grpSp>
      <p:sp>
        <p:nvSpPr>
          <p:cNvPr id="35" name="Rectangle 34">
            <a:extLst>
              <a:ext uri="{FF2B5EF4-FFF2-40B4-BE49-F238E27FC236}">
                <a16:creationId xmlns:a16="http://schemas.microsoft.com/office/drawing/2014/main" id="{BF4979BC-6174-4B5E-B895-C83A0306FFA8}"/>
              </a:ext>
            </a:extLst>
          </p:cNvPr>
          <p:cNvSpPr/>
          <p:nvPr/>
        </p:nvSpPr>
        <p:spPr bwMode="gray">
          <a:xfrm>
            <a:off x="6774174" y="5794531"/>
            <a:ext cx="5022747" cy="231871"/>
          </a:xfrm>
          <a:prstGeom prst="rect">
            <a:avLst/>
          </a:prstGeom>
          <a:noFill/>
          <a:ln w="19050" algn="ctr">
            <a:solidFill>
              <a:schemeClr val="tx1"/>
            </a:solidFill>
            <a:miter lim="800000"/>
            <a:headEnd/>
            <a:tailEnd/>
          </a:ln>
        </p:spPr>
        <p:txBody>
          <a:bodyPr wrap="square" lIns="88900" tIns="88900" rIns="88900" bIns="88900" rtlCol="0" anchor="ctr"/>
          <a:lstStyle/>
          <a:p>
            <a:pPr algn="ctr">
              <a:lnSpc>
                <a:spcPct val="106000"/>
              </a:lnSpc>
              <a:buFont typeface="Wingdings 2" pitchFamily="18" charset="2"/>
              <a:buNone/>
            </a:pPr>
            <a:r>
              <a:rPr lang="en-US" sz="800" b="1" dirty="0"/>
              <a:t>NOTE: Screens remain the same for both Standard and Enterprise Account.</a:t>
            </a:r>
          </a:p>
        </p:txBody>
      </p:sp>
    </p:spTree>
    <p:extLst>
      <p:ext uri="{BB962C8B-B14F-4D97-AF65-F5344CB8AC3E}">
        <p14:creationId xmlns:p14="http://schemas.microsoft.com/office/powerpoint/2010/main" val="2647754218"/>
      </p:ext>
    </p:extLst>
  </p:cSld>
  <p:clrMapOvr>
    <a:masterClrMapping/>
  </p:clrMapOvr>
  <p:transition>
    <p:fade/>
  </p:transition>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quarter" idx="13"/>
          </p:nvPr>
        </p:nvSpPr>
        <p:spPr/>
        <p:txBody>
          <a:bodyPr/>
          <a:lstStyle/>
          <a:p>
            <a:r>
              <a:rPr lang="en-US" dirty="0"/>
              <a:t>Delivery Terms and Transportation Details</a:t>
            </a:r>
          </a:p>
        </p:txBody>
      </p:sp>
      <p:sp>
        <p:nvSpPr>
          <p:cNvPr id="6" name="Title 5">
            <a:extLst>
              <a:ext uri="{FF2B5EF4-FFF2-40B4-BE49-F238E27FC236}">
                <a16:creationId xmlns:a16="http://schemas.microsoft.com/office/drawing/2014/main" id="{8729A1C9-1EE0-45FD-BA18-8C10EF1237A6}"/>
              </a:ext>
            </a:extLst>
          </p:cNvPr>
          <p:cNvSpPr>
            <a:spLocks noGrp="1"/>
          </p:cNvSpPr>
          <p:nvPr>
            <p:ph type="title"/>
          </p:nvPr>
        </p:nvSpPr>
        <p:spPr/>
        <p:txBody>
          <a:bodyPr/>
          <a:lstStyle/>
          <a:p>
            <a:r>
              <a:rPr lang="en-US" dirty="0"/>
              <a:t>Create Ship Notice</a:t>
            </a:r>
            <a:br>
              <a:rPr lang="en-US" dirty="0"/>
            </a:br>
            <a:r>
              <a:rPr lang="en-US" dirty="0"/>
              <a:t/>
            </a:r>
            <a:br>
              <a:rPr lang="en-US" dirty="0"/>
            </a:br>
            <a:endParaRPr lang="en-US" dirty="0"/>
          </a:p>
        </p:txBody>
      </p:sp>
      <p:sp>
        <p:nvSpPr>
          <p:cNvPr id="13" name="TextBox 12"/>
          <p:cNvSpPr txBox="1"/>
          <p:nvPr/>
        </p:nvSpPr>
        <p:spPr>
          <a:xfrm>
            <a:off x="469900" y="1512000"/>
            <a:ext cx="6172017" cy="4717350"/>
          </a:xfrm>
          <a:prstGeom prst="rect">
            <a:avLst/>
          </a:prstGeom>
          <a:noFill/>
        </p:spPr>
        <p:txBody>
          <a:bodyPr wrap="square" lIns="0" tIns="0" rIns="0" bIns="0" rtlCol="0">
            <a:noAutofit/>
          </a:bodyPr>
          <a:lstStyle/>
          <a:p>
            <a:pPr marL="342900" indent="-342900">
              <a:lnSpc>
                <a:spcPts val="1700"/>
              </a:lnSpc>
              <a:spcAft>
                <a:spcPts val="600"/>
              </a:spcAft>
              <a:buSzPct val="120000"/>
              <a:buFontTx/>
              <a:buAutoNum type="arabicPeriod"/>
            </a:pPr>
            <a:r>
              <a:rPr lang="en-US" sz="1400" b="1" dirty="0"/>
              <a:t>Delivery terms </a:t>
            </a:r>
            <a:r>
              <a:rPr lang="en-US" sz="1400" dirty="0"/>
              <a:t>and other transportation details can be included on all advance ship notices to support a broader range of shipping information collaboration.</a:t>
            </a:r>
            <a:endParaRPr lang="en-US" sz="1400" b="1" i="1" dirty="0">
              <a:solidFill>
                <a:srgbClr val="0000CC"/>
              </a:solidFill>
            </a:endParaRPr>
          </a:p>
          <a:p>
            <a:pPr marL="342900" indent="-342900" algn="just">
              <a:lnSpc>
                <a:spcPts val="1700"/>
              </a:lnSpc>
              <a:spcAft>
                <a:spcPts val="600"/>
              </a:spcAft>
              <a:buClr>
                <a:srgbClr val="F0AB00"/>
              </a:buClr>
              <a:buSzPct val="120000"/>
              <a:buFontTx/>
              <a:buAutoNum type="arabicPeriod"/>
            </a:pPr>
            <a:endParaRPr lang="en-US" sz="1400" b="1" dirty="0">
              <a:solidFill>
                <a:srgbClr val="000000"/>
              </a:solidFill>
            </a:endParaRPr>
          </a:p>
        </p:txBody>
      </p:sp>
      <p:pic>
        <p:nvPicPr>
          <p:cNvPr id="15" name="Picture 14"/>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7999290" y="1357066"/>
            <a:ext cx="3343335" cy="2077516"/>
          </a:xfrm>
          <a:prstGeom prst="rect">
            <a:avLst/>
          </a:prstGeom>
          <a:ln>
            <a:solidFill>
              <a:schemeClr val="tx1"/>
            </a:solidFill>
          </a:ln>
          <a:effectLst/>
        </p:spPr>
      </p:pic>
      <p:pic>
        <p:nvPicPr>
          <p:cNvPr id="16" name="Picture 15"/>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2979674" y="3714698"/>
            <a:ext cx="8362950" cy="2152650"/>
          </a:xfrm>
          <a:prstGeom prst="rect">
            <a:avLst/>
          </a:prstGeom>
          <a:ln>
            <a:solidFill>
              <a:schemeClr val="tx1"/>
            </a:solidFill>
          </a:ln>
        </p:spPr>
      </p:pic>
      <p:sp>
        <p:nvSpPr>
          <p:cNvPr id="18" name="Oval 17"/>
          <p:cNvSpPr/>
          <p:nvPr/>
        </p:nvSpPr>
        <p:spPr bwMode="gray">
          <a:xfrm>
            <a:off x="10125454" y="2286288"/>
            <a:ext cx="220267" cy="219075"/>
          </a:xfrm>
          <a:prstGeom prst="ellipse">
            <a:avLst/>
          </a:prstGeom>
          <a:solidFill>
            <a:schemeClr val="accent1"/>
          </a:solidFill>
          <a:ln w="6350" algn="ctr">
            <a:solidFill>
              <a:schemeClr val="tx1"/>
            </a:solidFill>
            <a:miter lim="800000"/>
            <a:headEnd/>
            <a:tailEnd/>
          </a:ln>
        </p:spPr>
        <p:txBody>
          <a:bodyPr lIns="90000" tIns="72000" rIns="90000" bIns="72000" rtlCol="0" anchor="ctr"/>
          <a:lstStyle/>
          <a:p>
            <a:pPr algn="ctr" fontAlgn="base">
              <a:spcBef>
                <a:spcPct val="50000"/>
              </a:spcBef>
              <a:spcAft>
                <a:spcPct val="0"/>
              </a:spcAft>
              <a:buClr>
                <a:srgbClr val="F0AB00"/>
              </a:buClr>
              <a:buSzPct val="80000"/>
            </a:pPr>
            <a:r>
              <a:rPr lang="en-US" sz="1200" kern="0" dirty="0">
                <a:ea typeface="Arial Unicode MS" pitchFamily="34" charset="-128"/>
                <a:cs typeface="Arial Unicode MS" pitchFamily="34" charset="-128"/>
              </a:rPr>
              <a:t>1</a:t>
            </a:r>
          </a:p>
        </p:txBody>
      </p:sp>
      <p:sp>
        <p:nvSpPr>
          <p:cNvPr id="22" name="Rectangle 21">
            <a:extLst>
              <a:ext uri="{FF2B5EF4-FFF2-40B4-BE49-F238E27FC236}">
                <a16:creationId xmlns:a16="http://schemas.microsoft.com/office/drawing/2014/main" id="{98BDDBBB-F886-49B2-BE26-50CA466C8607}"/>
              </a:ext>
            </a:extLst>
          </p:cNvPr>
          <p:cNvSpPr/>
          <p:nvPr/>
        </p:nvSpPr>
        <p:spPr bwMode="gray">
          <a:xfrm>
            <a:off x="6478163" y="6271760"/>
            <a:ext cx="5022747" cy="231871"/>
          </a:xfrm>
          <a:prstGeom prst="rect">
            <a:avLst/>
          </a:prstGeom>
          <a:noFill/>
          <a:ln w="19050" algn="ctr">
            <a:solidFill>
              <a:schemeClr val="tx1"/>
            </a:solidFill>
            <a:miter lim="800000"/>
            <a:headEnd/>
            <a:tailEnd/>
          </a:ln>
        </p:spPr>
        <p:txBody>
          <a:bodyPr wrap="square" lIns="88900" tIns="88900" rIns="88900" bIns="88900" rtlCol="0" anchor="ctr"/>
          <a:lstStyle/>
          <a:p>
            <a:pPr algn="ctr">
              <a:lnSpc>
                <a:spcPct val="106000"/>
              </a:lnSpc>
              <a:buFont typeface="Wingdings 2" pitchFamily="18" charset="2"/>
              <a:buNone/>
            </a:pPr>
            <a:r>
              <a:rPr lang="en-US" sz="800" b="1" dirty="0"/>
              <a:t>NOTE: Screens remain the same for both Standard and Enterprise Account.</a:t>
            </a:r>
          </a:p>
        </p:txBody>
      </p:sp>
    </p:spTree>
    <p:extLst>
      <p:ext uri="{BB962C8B-B14F-4D97-AF65-F5344CB8AC3E}">
        <p14:creationId xmlns:p14="http://schemas.microsoft.com/office/powerpoint/2010/main" val="2021743405"/>
      </p:ext>
    </p:extLst>
  </p:cSld>
  <p:clrMapOvr>
    <a:masterClrMapping/>
  </p:clrMapOvr>
  <p:transition>
    <p:fade/>
  </p:transition>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quarter" idx="13"/>
          </p:nvPr>
        </p:nvSpPr>
        <p:spPr/>
        <p:txBody>
          <a:bodyPr/>
          <a:lstStyle/>
          <a:p>
            <a:r>
              <a:rPr lang="en-US" dirty="0" smtClean="0"/>
              <a:t>Details</a:t>
            </a:r>
            <a:endParaRPr lang="en-US" dirty="0"/>
          </a:p>
        </p:txBody>
      </p:sp>
      <p:sp>
        <p:nvSpPr>
          <p:cNvPr id="6" name="Title 5">
            <a:extLst>
              <a:ext uri="{FF2B5EF4-FFF2-40B4-BE49-F238E27FC236}">
                <a16:creationId xmlns:a16="http://schemas.microsoft.com/office/drawing/2014/main" id="{8729A1C9-1EE0-45FD-BA18-8C10EF1237A6}"/>
              </a:ext>
            </a:extLst>
          </p:cNvPr>
          <p:cNvSpPr>
            <a:spLocks noGrp="1"/>
          </p:cNvSpPr>
          <p:nvPr>
            <p:ph type="title"/>
          </p:nvPr>
        </p:nvSpPr>
        <p:spPr/>
        <p:txBody>
          <a:bodyPr/>
          <a:lstStyle/>
          <a:p>
            <a:r>
              <a:rPr lang="en-US" dirty="0"/>
              <a:t>Create Ship Notice</a:t>
            </a:r>
            <a:br>
              <a:rPr lang="en-US" dirty="0"/>
            </a:br>
            <a:r>
              <a:rPr lang="en-US" dirty="0"/>
              <a:t/>
            </a:r>
            <a:br>
              <a:rPr lang="en-US" dirty="0"/>
            </a:br>
            <a:endParaRPr lang="en-US" dirty="0"/>
          </a:p>
        </p:txBody>
      </p:sp>
      <p:sp>
        <p:nvSpPr>
          <p:cNvPr id="13" name="TextBox 12"/>
          <p:cNvSpPr txBox="1"/>
          <p:nvPr/>
        </p:nvSpPr>
        <p:spPr>
          <a:xfrm>
            <a:off x="469900" y="1512000"/>
            <a:ext cx="6172017" cy="4717350"/>
          </a:xfrm>
          <a:prstGeom prst="rect">
            <a:avLst/>
          </a:prstGeom>
          <a:noFill/>
        </p:spPr>
        <p:txBody>
          <a:bodyPr wrap="square" lIns="0" tIns="0" rIns="0" bIns="0" rtlCol="0">
            <a:noAutofit/>
          </a:bodyPr>
          <a:lstStyle/>
          <a:p>
            <a:pPr marL="342900" indent="-342900">
              <a:lnSpc>
                <a:spcPts val="1700"/>
              </a:lnSpc>
              <a:spcAft>
                <a:spcPts val="600"/>
              </a:spcAft>
              <a:buSzPct val="120000"/>
              <a:buAutoNum type="arabicPeriod"/>
            </a:pPr>
            <a:r>
              <a:rPr lang="en-US" sz="1400" b="1" dirty="0"/>
              <a:t>Scroll down </a:t>
            </a:r>
            <a:r>
              <a:rPr lang="en-US" sz="1400" dirty="0"/>
              <a:t>to view line item information and update the quantity shipped for each line item. </a:t>
            </a:r>
          </a:p>
          <a:p>
            <a:pPr marL="342900" indent="-342900">
              <a:lnSpc>
                <a:spcPts val="1700"/>
              </a:lnSpc>
              <a:spcAft>
                <a:spcPts val="600"/>
              </a:spcAft>
              <a:buSzPct val="120000"/>
              <a:buAutoNum type="arabicPeriod"/>
            </a:pPr>
            <a:r>
              <a:rPr lang="en-US" sz="1400" b="1" dirty="0"/>
              <a:t>Customer Part # </a:t>
            </a:r>
            <a:r>
              <a:rPr lang="en-US" sz="1400" dirty="0"/>
              <a:t>is visible when Collaborative Supply Chain (CSC) is implemented.</a:t>
            </a:r>
          </a:p>
          <a:p>
            <a:pPr marL="342900" indent="-342900">
              <a:lnSpc>
                <a:spcPts val="1700"/>
              </a:lnSpc>
              <a:spcAft>
                <a:spcPts val="600"/>
              </a:spcAft>
              <a:buSzPct val="120000"/>
              <a:buAutoNum type="arabicPeriod"/>
            </a:pPr>
            <a:r>
              <a:rPr lang="en-US" sz="1400" b="1" dirty="0"/>
              <a:t>Click Next </a:t>
            </a:r>
            <a:r>
              <a:rPr lang="en-US" sz="1400" dirty="0"/>
              <a:t>to proceed to review your Ship Notice. </a:t>
            </a:r>
          </a:p>
        </p:txBody>
      </p:sp>
      <p:pic>
        <p:nvPicPr>
          <p:cNvPr id="9" name="Picture 8"/>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6345372" y="1493943"/>
            <a:ext cx="5308149" cy="2584459"/>
          </a:xfrm>
          <a:prstGeom prst="rect">
            <a:avLst/>
          </a:prstGeom>
          <a:ln>
            <a:solidFill>
              <a:schemeClr val="tx1"/>
            </a:solidFill>
          </a:ln>
        </p:spPr>
      </p:pic>
      <p:grpSp>
        <p:nvGrpSpPr>
          <p:cNvPr id="11" name="Group 10"/>
          <p:cNvGrpSpPr/>
          <p:nvPr/>
        </p:nvGrpSpPr>
        <p:grpSpPr>
          <a:xfrm>
            <a:off x="5187132" y="4181776"/>
            <a:ext cx="6466389" cy="1944199"/>
            <a:chOff x="2245811" y="4491640"/>
            <a:chExt cx="6466389" cy="1944199"/>
          </a:xfrm>
        </p:grpSpPr>
        <p:pic>
          <p:nvPicPr>
            <p:cNvPr id="12" name="Picture 11"/>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2245811" y="4491640"/>
              <a:ext cx="6466389" cy="1944199"/>
            </a:xfrm>
            <a:prstGeom prst="rect">
              <a:avLst/>
            </a:prstGeom>
            <a:ln>
              <a:solidFill>
                <a:schemeClr val="tx1"/>
              </a:solidFill>
            </a:ln>
          </p:spPr>
        </p:pic>
        <p:sp>
          <p:nvSpPr>
            <p:cNvPr id="14" name="Oval 13"/>
            <p:cNvSpPr/>
            <p:nvPr/>
          </p:nvSpPr>
          <p:spPr bwMode="gray">
            <a:xfrm>
              <a:off x="7850548" y="5914226"/>
              <a:ext cx="220267" cy="219075"/>
            </a:xfrm>
            <a:prstGeom prst="ellipse">
              <a:avLst/>
            </a:prstGeom>
            <a:solidFill>
              <a:schemeClr val="accent1"/>
            </a:solidFill>
            <a:ln w="6350" algn="ctr">
              <a:solidFill>
                <a:schemeClr val="tx1"/>
              </a:solidFill>
              <a:miter lim="800000"/>
              <a:headEnd/>
              <a:tailEnd/>
            </a:ln>
          </p:spPr>
          <p:txBody>
            <a:bodyPr lIns="90000" tIns="72000" rIns="90000" bIns="72000" rtlCol="0" anchor="ctr"/>
            <a:lstStyle/>
            <a:p>
              <a:pPr algn="ctr" fontAlgn="base">
                <a:spcBef>
                  <a:spcPct val="50000"/>
                </a:spcBef>
                <a:spcAft>
                  <a:spcPct val="0"/>
                </a:spcAft>
                <a:buClr>
                  <a:srgbClr val="F0AB00"/>
                </a:buClr>
                <a:buSzPct val="80000"/>
              </a:pPr>
              <a:r>
                <a:rPr lang="en-US" sz="1200" kern="0" dirty="0">
                  <a:ea typeface="Arial Unicode MS" pitchFamily="34" charset="-128"/>
                  <a:cs typeface="Arial Unicode MS" pitchFamily="34" charset="-128"/>
                </a:rPr>
                <a:t>3</a:t>
              </a:r>
            </a:p>
          </p:txBody>
        </p:sp>
      </p:grpSp>
      <p:sp>
        <p:nvSpPr>
          <p:cNvPr id="17" name="Rectangle 16">
            <a:extLst>
              <a:ext uri="{FF2B5EF4-FFF2-40B4-BE49-F238E27FC236}">
                <a16:creationId xmlns:a16="http://schemas.microsoft.com/office/drawing/2014/main" id="{55635264-D167-4B90-8D1B-91AAEEB8EB82}"/>
              </a:ext>
            </a:extLst>
          </p:cNvPr>
          <p:cNvSpPr/>
          <p:nvPr/>
        </p:nvSpPr>
        <p:spPr bwMode="gray">
          <a:xfrm>
            <a:off x="6630774" y="6234018"/>
            <a:ext cx="5022747" cy="231871"/>
          </a:xfrm>
          <a:prstGeom prst="rect">
            <a:avLst/>
          </a:prstGeom>
          <a:noFill/>
          <a:ln w="19050" algn="ctr">
            <a:solidFill>
              <a:schemeClr val="tx1"/>
            </a:solidFill>
            <a:miter lim="800000"/>
            <a:headEnd/>
            <a:tailEnd/>
          </a:ln>
        </p:spPr>
        <p:txBody>
          <a:bodyPr wrap="square" lIns="88900" tIns="88900" rIns="88900" bIns="88900" rtlCol="0" anchor="ctr"/>
          <a:lstStyle/>
          <a:p>
            <a:pPr algn="ctr">
              <a:lnSpc>
                <a:spcPct val="106000"/>
              </a:lnSpc>
              <a:buFont typeface="Wingdings 2" pitchFamily="18" charset="2"/>
              <a:buNone/>
            </a:pPr>
            <a:r>
              <a:rPr lang="en-US" sz="800" b="1" dirty="0"/>
              <a:t>NOTE: Screens remain the same for both Standard and Enterprise Account.</a:t>
            </a:r>
          </a:p>
        </p:txBody>
      </p:sp>
    </p:spTree>
    <p:extLst>
      <p:ext uri="{BB962C8B-B14F-4D97-AF65-F5344CB8AC3E}">
        <p14:creationId xmlns:p14="http://schemas.microsoft.com/office/powerpoint/2010/main" val="3241302134"/>
      </p:ext>
    </p:extLst>
  </p:cSld>
  <p:clrMapOvr>
    <a:masterClrMapping/>
  </p:clrMapOvr>
  <p:transition>
    <p:fade/>
  </p:transition>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quarter" idx="13"/>
          </p:nvPr>
        </p:nvSpPr>
        <p:spPr/>
        <p:txBody>
          <a:bodyPr/>
          <a:lstStyle/>
          <a:p>
            <a:r>
              <a:rPr lang="en-US" dirty="0" smtClean="0"/>
              <a:t>Details</a:t>
            </a:r>
            <a:endParaRPr lang="en-US" dirty="0"/>
          </a:p>
        </p:txBody>
      </p:sp>
      <p:sp>
        <p:nvSpPr>
          <p:cNvPr id="6" name="Title 5">
            <a:extLst>
              <a:ext uri="{FF2B5EF4-FFF2-40B4-BE49-F238E27FC236}">
                <a16:creationId xmlns:a16="http://schemas.microsoft.com/office/drawing/2014/main" id="{8729A1C9-1EE0-45FD-BA18-8C10EF1237A6}"/>
              </a:ext>
            </a:extLst>
          </p:cNvPr>
          <p:cNvSpPr>
            <a:spLocks noGrp="1"/>
          </p:cNvSpPr>
          <p:nvPr>
            <p:ph type="title"/>
          </p:nvPr>
        </p:nvSpPr>
        <p:spPr/>
        <p:txBody>
          <a:bodyPr/>
          <a:lstStyle/>
          <a:p>
            <a:r>
              <a:rPr lang="en-US" dirty="0"/>
              <a:t>Submit Ship Notice</a:t>
            </a:r>
            <a:br>
              <a:rPr lang="en-US" dirty="0"/>
            </a:br>
            <a:r>
              <a:rPr lang="en-US" dirty="0"/>
              <a:t/>
            </a:r>
            <a:br>
              <a:rPr lang="en-US" dirty="0"/>
            </a:br>
            <a:endParaRPr lang="en-US" dirty="0"/>
          </a:p>
        </p:txBody>
      </p:sp>
      <p:sp>
        <p:nvSpPr>
          <p:cNvPr id="13" name="TextBox 12"/>
          <p:cNvSpPr txBox="1"/>
          <p:nvPr/>
        </p:nvSpPr>
        <p:spPr>
          <a:xfrm>
            <a:off x="469900" y="1512000"/>
            <a:ext cx="6172017" cy="4717350"/>
          </a:xfrm>
          <a:prstGeom prst="rect">
            <a:avLst/>
          </a:prstGeom>
          <a:noFill/>
        </p:spPr>
        <p:txBody>
          <a:bodyPr wrap="square" lIns="0" tIns="0" rIns="0" bIns="0" rtlCol="0">
            <a:noAutofit/>
          </a:bodyPr>
          <a:lstStyle/>
          <a:p>
            <a:pPr marL="342900" indent="-342900">
              <a:lnSpc>
                <a:spcPts val="1700"/>
              </a:lnSpc>
              <a:spcAft>
                <a:spcPts val="600"/>
              </a:spcAft>
              <a:buSzPct val="120000"/>
              <a:buAutoNum type="arabicPeriod"/>
            </a:pPr>
            <a:r>
              <a:rPr lang="en-US" sz="1400" b="1" dirty="0"/>
              <a:t>After reviewing </a:t>
            </a:r>
            <a:r>
              <a:rPr lang="en-US" sz="1400" dirty="0"/>
              <a:t>your Ship Notice, click Submit to send Ship Notice to Dragon Oil. Ship Notices provide improved communications to help avoid unnecessary calls to order support department.</a:t>
            </a:r>
          </a:p>
          <a:p>
            <a:pPr marL="342900" indent="-342900">
              <a:lnSpc>
                <a:spcPts val="1700"/>
              </a:lnSpc>
              <a:spcAft>
                <a:spcPts val="600"/>
              </a:spcAft>
              <a:buSzPct val="120000"/>
              <a:buAutoNum type="arabicPeriod"/>
            </a:pPr>
            <a:r>
              <a:rPr lang="en-US" sz="1400" b="1" dirty="0"/>
              <a:t>After submitting </a:t>
            </a:r>
            <a:r>
              <a:rPr lang="en-US" sz="1400" dirty="0"/>
              <a:t>your Ship Notice, the Order Status will be updated to Shipped. Submitted Ship Notices can be viewed from Outbox or by clicking the link under the Related Documents from the PO View. </a:t>
            </a:r>
          </a:p>
          <a:p>
            <a:pPr marL="342900" indent="-342900">
              <a:lnSpc>
                <a:spcPts val="1700"/>
              </a:lnSpc>
              <a:spcAft>
                <a:spcPts val="600"/>
              </a:spcAft>
              <a:buSzPct val="120000"/>
              <a:buAutoNum type="arabicPeriod"/>
            </a:pPr>
            <a:r>
              <a:rPr lang="en-US" sz="1400" b="1" dirty="0"/>
              <a:t>Click</a:t>
            </a:r>
            <a:r>
              <a:rPr lang="en-US" sz="1400" dirty="0"/>
              <a:t> Done to return to the Home page.</a:t>
            </a:r>
          </a:p>
          <a:p>
            <a:pPr marL="342900" indent="-342900" algn="just">
              <a:lnSpc>
                <a:spcPts val="1700"/>
              </a:lnSpc>
              <a:spcAft>
                <a:spcPts val="600"/>
              </a:spcAft>
              <a:buClr>
                <a:srgbClr val="F0AB00"/>
              </a:buClr>
              <a:buSzPct val="120000"/>
              <a:buAutoNum type="arabicPeriod"/>
            </a:pPr>
            <a:endParaRPr lang="en-US" sz="1400" dirty="0"/>
          </a:p>
        </p:txBody>
      </p:sp>
      <p:sp>
        <p:nvSpPr>
          <p:cNvPr id="17" name="Rectangle 16">
            <a:extLst>
              <a:ext uri="{FF2B5EF4-FFF2-40B4-BE49-F238E27FC236}">
                <a16:creationId xmlns:a16="http://schemas.microsoft.com/office/drawing/2014/main" id="{55635264-D167-4B90-8D1B-91AAEEB8EB82}"/>
              </a:ext>
            </a:extLst>
          </p:cNvPr>
          <p:cNvSpPr/>
          <p:nvPr/>
        </p:nvSpPr>
        <p:spPr bwMode="gray">
          <a:xfrm>
            <a:off x="6546784" y="5793228"/>
            <a:ext cx="5022747" cy="231871"/>
          </a:xfrm>
          <a:prstGeom prst="rect">
            <a:avLst/>
          </a:prstGeom>
          <a:noFill/>
          <a:ln w="19050" algn="ctr">
            <a:solidFill>
              <a:schemeClr val="tx1"/>
            </a:solidFill>
            <a:miter lim="800000"/>
            <a:headEnd/>
            <a:tailEnd/>
          </a:ln>
        </p:spPr>
        <p:txBody>
          <a:bodyPr wrap="square" lIns="88900" tIns="88900" rIns="88900" bIns="88900" rtlCol="0" anchor="ctr"/>
          <a:lstStyle/>
          <a:p>
            <a:pPr algn="ctr">
              <a:lnSpc>
                <a:spcPct val="106000"/>
              </a:lnSpc>
              <a:buFont typeface="Wingdings 2" pitchFamily="18" charset="2"/>
              <a:buNone/>
            </a:pPr>
            <a:r>
              <a:rPr lang="en-US" sz="800" b="1" dirty="0"/>
              <a:t>NOTE: Screens remain the same for both Standard and Enterprise Account.</a:t>
            </a:r>
          </a:p>
        </p:txBody>
      </p:sp>
      <p:grpSp>
        <p:nvGrpSpPr>
          <p:cNvPr id="10" name="Group 9"/>
          <p:cNvGrpSpPr/>
          <p:nvPr/>
        </p:nvGrpSpPr>
        <p:grpSpPr>
          <a:xfrm>
            <a:off x="7762987" y="1515702"/>
            <a:ext cx="2590342" cy="3199356"/>
            <a:chOff x="6100684" y="1518180"/>
            <a:chExt cx="2590342" cy="3199356"/>
          </a:xfrm>
        </p:grpSpPr>
        <p:pic>
          <p:nvPicPr>
            <p:cNvPr id="15" name="Picture 14"/>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6100684" y="1518180"/>
              <a:ext cx="2590342" cy="3199356"/>
            </a:xfrm>
            <a:prstGeom prst="rect">
              <a:avLst/>
            </a:prstGeom>
            <a:ln>
              <a:solidFill>
                <a:schemeClr val="tx1"/>
              </a:solidFill>
            </a:ln>
          </p:spPr>
        </p:pic>
        <p:sp>
          <p:nvSpPr>
            <p:cNvPr id="16" name="Oval 15"/>
            <p:cNvSpPr/>
            <p:nvPr/>
          </p:nvSpPr>
          <p:spPr bwMode="gray">
            <a:xfrm>
              <a:off x="7677488" y="1657059"/>
              <a:ext cx="220267" cy="219075"/>
            </a:xfrm>
            <a:prstGeom prst="ellipse">
              <a:avLst/>
            </a:prstGeom>
            <a:solidFill>
              <a:schemeClr val="accent1"/>
            </a:solidFill>
            <a:ln w="6350" algn="ctr">
              <a:solidFill>
                <a:schemeClr val="tx1"/>
              </a:solidFill>
              <a:miter lim="800000"/>
              <a:headEnd/>
              <a:tailEnd/>
            </a:ln>
          </p:spPr>
          <p:txBody>
            <a:bodyPr lIns="90000" tIns="72000" rIns="90000" bIns="72000" rtlCol="0" anchor="ctr"/>
            <a:lstStyle/>
            <a:p>
              <a:pPr algn="ctr" fontAlgn="base">
                <a:spcBef>
                  <a:spcPct val="50000"/>
                </a:spcBef>
                <a:spcAft>
                  <a:spcPct val="0"/>
                </a:spcAft>
                <a:buClr>
                  <a:srgbClr val="F0AB00"/>
                </a:buClr>
                <a:buSzPct val="80000"/>
              </a:pPr>
              <a:r>
                <a:rPr lang="en-US" sz="1200" kern="0" dirty="0">
                  <a:ea typeface="Arial Unicode MS" pitchFamily="34" charset="-128"/>
                  <a:cs typeface="Arial Unicode MS" pitchFamily="34" charset="-128"/>
                </a:rPr>
                <a:t>3</a:t>
              </a:r>
            </a:p>
          </p:txBody>
        </p:sp>
      </p:grpSp>
      <p:sp>
        <p:nvSpPr>
          <p:cNvPr id="18" name="Oval 17"/>
          <p:cNvSpPr/>
          <p:nvPr/>
        </p:nvSpPr>
        <p:spPr bwMode="gray">
          <a:xfrm>
            <a:off x="7583866" y="3042128"/>
            <a:ext cx="220267" cy="219075"/>
          </a:xfrm>
          <a:prstGeom prst="ellipse">
            <a:avLst/>
          </a:prstGeom>
          <a:solidFill>
            <a:schemeClr val="accent1"/>
          </a:solidFill>
          <a:ln w="6350" algn="ctr">
            <a:solidFill>
              <a:schemeClr val="tx1"/>
            </a:solidFill>
            <a:miter lim="800000"/>
            <a:headEnd/>
            <a:tailEnd/>
          </a:ln>
        </p:spPr>
        <p:txBody>
          <a:bodyPr lIns="90000" tIns="72000" rIns="90000" bIns="72000" rtlCol="0" anchor="ctr"/>
          <a:lstStyle/>
          <a:p>
            <a:pPr algn="ctr" fontAlgn="base">
              <a:spcBef>
                <a:spcPct val="50000"/>
              </a:spcBef>
              <a:spcAft>
                <a:spcPct val="0"/>
              </a:spcAft>
              <a:buClr>
                <a:srgbClr val="F0AB00"/>
              </a:buClr>
              <a:buSzPct val="80000"/>
            </a:pPr>
            <a:r>
              <a:rPr lang="en-US" sz="1200" kern="0" dirty="0">
                <a:ea typeface="Arial Unicode MS" pitchFamily="34" charset="-128"/>
                <a:cs typeface="Arial Unicode MS" pitchFamily="34" charset="-128"/>
              </a:rPr>
              <a:t>2</a:t>
            </a:r>
          </a:p>
        </p:txBody>
      </p:sp>
    </p:spTree>
    <p:extLst>
      <p:ext uri="{BB962C8B-B14F-4D97-AF65-F5344CB8AC3E}">
        <p14:creationId xmlns:p14="http://schemas.microsoft.com/office/powerpoint/2010/main" val="3052751062"/>
      </p:ext>
    </p:extLst>
  </p:cSld>
  <p:clrMapOvr>
    <a:masterClrMapping/>
  </p:clrMapOvr>
  <p:transition>
    <p:fade/>
  </p:transition>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quarter" idx="13"/>
          </p:nvPr>
        </p:nvSpPr>
        <p:spPr/>
        <p:txBody>
          <a:bodyPr/>
          <a:lstStyle/>
          <a:p>
            <a:r>
              <a:rPr lang="en-US" dirty="0" smtClean="0"/>
              <a:t>Locate </a:t>
            </a:r>
            <a:r>
              <a:rPr lang="en-US" dirty="0"/>
              <a:t>a Service PO</a:t>
            </a:r>
            <a:r>
              <a:rPr lang="en-US" dirty="0" smtClean="0"/>
              <a:t>s</a:t>
            </a:r>
            <a:endParaRPr lang="en-US" dirty="0"/>
          </a:p>
        </p:txBody>
      </p:sp>
      <p:sp>
        <p:nvSpPr>
          <p:cNvPr id="6" name="Title 5">
            <a:extLst>
              <a:ext uri="{FF2B5EF4-FFF2-40B4-BE49-F238E27FC236}">
                <a16:creationId xmlns:a16="http://schemas.microsoft.com/office/drawing/2014/main" id="{8729A1C9-1EE0-45FD-BA18-8C10EF1237A6}"/>
              </a:ext>
            </a:extLst>
          </p:cNvPr>
          <p:cNvSpPr>
            <a:spLocks noGrp="1"/>
          </p:cNvSpPr>
          <p:nvPr>
            <p:ph type="title"/>
          </p:nvPr>
        </p:nvSpPr>
        <p:spPr/>
        <p:txBody>
          <a:bodyPr/>
          <a:lstStyle/>
          <a:p>
            <a:r>
              <a:rPr lang="en-US" dirty="0"/>
              <a:t>Create a Service Entry Sheet</a:t>
            </a:r>
            <a:br>
              <a:rPr lang="en-US" dirty="0"/>
            </a:br>
            <a:endParaRPr lang="en-US" dirty="0"/>
          </a:p>
        </p:txBody>
      </p:sp>
      <p:sp>
        <p:nvSpPr>
          <p:cNvPr id="13" name="TextBox 12"/>
          <p:cNvSpPr txBox="1"/>
          <p:nvPr/>
        </p:nvSpPr>
        <p:spPr>
          <a:xfrm>
            <a:off x="469900" y="1512000"/>
            <a:ext cx="4931107" cy="4717350"/>
          </a:xfrm>
          <a:prstGeom prst="rect">
            <a:avLst/>
          </a:prstGeom>
          <a:noFill/>
        </p:spPr>
        <p:txBody>
          <a:bodyPr wrap="square" lIns="0" tIns="0" rIns="0" bIns="0" rtlCol="0">
            <a:noAutofit/>
          </a:bodyPr>
          <a:lstStyle/>
          <a:p>
            <a:pPr marL="342900" indent="-342900" fontAlgn="base">
              <a:spcBef>
                <a:spcPts val="600"/>
              </a:spcBef>
              <a:spcAft>
                <a:spcPct val="0"/>
              </a:spcAft>
              <a:buSzPct val="120000"/>
              <a:buFont typeface="+mj-lt"/>
              <a:buAutoNum type="arabicPeriod"/>
              <a:defRPr/>
            </a:pPr>
            <a:r>
              <a:rPr lang="en-US" sz="1400" b="1" kern="0" dirty="0">
                <a:solidFill>
                  <a:sysClr val="windowText" lastClr="000000"/>
                </a:solidFill>
                <a:ea typeface="Arial Unicode MS" pitchFamily="34" charset="-128"/>
                <a:cs typeface="Arial Unicode MS" pitchFamily="34" charset="-128"/>
              </a:rPr>
              <a:t>Locate</a:t>
            </a:r>
            <a:r>
              <a:rPr lang="en-US" sz="1400" kern="0" dirty="0">
                <a:solidFill>
                  <a:sysClr val="windowText" lastClr="000000"/>
                </a:solidFill>
                <a:ea typeface="Arial Unicode MS" pitchFamily="34" charset="-128"/>
                <a:cs typeface="Arial Unicode MS" pitchFamily="34" charset="-128"/>
              </a:rPr>
              <a:t> your Service PO within your Inbox.</a:t>
            </a:r>
          </a:p>
          <a:p>
            <a:pPr marL="0" lvl="1" fontAlgn="base">
              <a:spcBef>
                <a:spcPts val="600"/>
              </a:spcBef>
              <a:spcAft>
                <a:spcPct val="0"/>
              </a:spcAft>
              <a:buSzPct val="120000"/>
              <a:defRPr/>
            </a:pPr>
            <a:r>
              <a:rPr lang="en-US" sz="1400" b="1" kern="0" dirty="0">
                <a:solidFill>
                  <a:sysClr val="windowText" lastClr="000000"/>
                </a:solidFill>
                <a:ea typeface="Arial Unicode MS" pitchFamily="34" charset="-128"/>
                <a:cs typeface="Arial Unicode MS" pitchFamily="34" charset="-128"/>
              </a:rPr>
              <a:t>Note: </a:t>
            </a:r>
            <a:r>
              <a:rPr lang="en-US" sz="1400" kern="0" dirty="0">
                <a:solidFill>
                  <a:sysClr val="windowText" lastClr="000000"/>
                </a:solidFill>
                <a:ea typeface="Arial Unicode MS" pitchFamily="34" charset="-128"/>
                <a:cs typeface="Arial Unicode MS" pitchFamily="34" charset="-128"/>
              </a:rPr>
              <a:t>Utilize the </a:t>
            </a:r>
            <a:r>
              <a:rPr lang="en-US" sz="1400" b="1" kern="0" dirty="0">
                <a:solidFill>
                  <a:sysClr val="windowText" lastClr="000000"/>
                </a:solidFill>
                <a:ea typeface="Arial Unicode MS" pitchFamily="34" charset="-128"/>
                <a:cs typeface="Arial Unicode MS" pitchFamily="34" charset="-128"/>
              </a:rPr>
              <a:t>Advanced Search Filters </a:t>
            </a:r>
            <a:r>
              <a:rPr lang="en-US" sz="1400" kern="0" dirty="0">
                <a:solidFill>
                  <a:sysClr val="windowText" lastClr="000000"/>
                </a:solidFill>
                <a:ea typeface="Arial Unicode MS" pitchFamily="34" charset="-128"/>
                <a:cs typeface="Arial Unicode MS" pitchFamily="34" charset="-128"/>
              </a:rPr>
              <a:t>at the top of your inbox to narrow your view to Service POs only by checking the </a:t>
            </a:r>
            <a:r>
              <a:rPr lang="en-US" sz="1400" b="1" kern="0" dirty="0">
                <a:solidFill>
                  <a:sysClr val="windowText" lastClr="000000"/>
                </a:solidFill>
                <a:ea typeface="Arial Unicode MS" pitchFamily="34" charset="-128"/>
                <a:cs typeface="Arial Unicode MS" pitchFamily="34" charset="-128"/>
              </a:rPr>
              <a:t>Search Only Service Purchase Orders</a:t>
            </a:r>
            <a:r>
              <a:rPr lang="en-US" sz="1400" kern="0" dirty="0">
                <a:solidFill>
                  <a:sysClr val="windowText" lastClr="000000"/>
                </a:solidFill>
                <a:ea typeface="Arial Unicode MS" pitchFamily="34" charset="-128"/>
                <a:cs typeface="Arial Unicode MS" pitchFamily="34" charset="-128"/>
              </a:rPr>
              <a:t> box and clicking </a:t>
            </a:r>
            <a:r>
              <a:rPr lang="en-US" sz="1400" b="1" kern="0" dirty="0">
                <a:solidFill>
                  <a:sysClr val="windowText" lastClr="000000"/>
                </a:solidFill>
                <a:ea typeface="Arial Unicode MS" pitchFamily="34" charset="-128"/>
                <a:cs typeface="Arial Unicode MS" pitchFamily="34" charset="-128"/>
              </a:rPr>
              <a:t>Search</a:t>
            </a:r>
            <a:r>
              <a:rPr lang="en-US" sz="1400" kern="0" dirty="0">
                <a:solidFill>
                  <a:sysClr val="windowText" lastClr="000000"/>
                </a:solidFill>
                <a:ea typeface="Arial Unicode MS" pitchFamily="34" charset="-128"/>
                <a:cs typeface="Arial Unicode MS" pitchFamily="34" charset="-128"/>
              </a:rPr>
              <a:t>.</a:t>
            </a:r>
          </a:p>
          <a:p>
            <a:pPr marL="342900" indent="-342900" fontAlgn="base">
              <a:spcBef>
                <a:spcPts val="600"/>
              </a:spcBef>
              <a:spcAft>
                <a:spcPct val="0"/>
              </a:spcAft>
              <a:buSzPct val="120000"/>
              <a:buFont typeface="+mj-lt"/>
              <a:buAutoNum type="arabicPeriod"/>
              <a:defRPr/>
            </a:pPr>
            <a:r>
              <a:rPr lang="en-US" sz="1400" b="1" kern="0" dirty="0">
                <a:solidFill>
                  <a:sysClr val="windowText" lastClr="000000"/>
                </a:solidFill>
                <a:ea typeface="Arial Unicode MS" pitchFamily="34" charset="-128"/>
                <a:cs typeface="Arial Unicode MS" pitchFamily="34" charset="-128"/>
              </a:rPr>
              <a:t>Select</a:t>
            </a:r>
            <a:r>
              <a:rPr lang="en-US" sz="1400" kern="0" dirty="0">
                <a:solidFill>
                  <a:sysClr val="windowText" lastClr="000000"/>
                </a:solidFill>
                <a:ea typeface="Arial Unicode MS" pitchFamily="34" charset="-128"/>
                <a:cs typeface="Arial Unicode MS" pitchFamily="34" charset="-128"/>
              </a:rPr>
              <a:t> the radio button next to the desired PO and click </a:t>
            </a:r>
            <a:r>
              <a:rPr lang="en-US" sz="1400" b="1" kern="0" dirty="0">
                <a:solidFill>
                  <a:sysClr val="windowText" lastClr="000000"/>
                </a:solidFill>
                <a:ea typeface="Arial Unicode MS" pitchFamily="34" charset="-128"/>
                <a:cs typeface="Arial Unicode MS" pitchFamily="34" charset="-128"/>
              </a:rPr>
              <a:t>Create Service Sheet</a:t>
            </a:r>
            <a:r>
              <a:rPr lang="en-US" sz="1400" kern="0" dirty="0">
                <a:solidFill>
                  <a:sysClr val="windowText" lastClr="000000"/>
                </a:solidFill>
                <a:ea typeface="Arial Unicode MS" pitchFamily="34" charset="-128"/>
                <a:cs typeface="Arial Unicode MS" pitchFamily="34" charset="-128"/>
              </a:rPr>
              <a:t> OR click the </a:t>
            </a:r>
            <a:r>
              <a:rPr lang="en-US" sz="1400" b="1" kern="0" dirty="0">
                <a:solidFill>
                  <a:sysClr val="windowText" lastClr="000000"/>
                </a:solidFill>
                <a:ea typeface="Arial Unicode MS" pitchFamily="34" charset="-128"/>
                <a:cs typeface="Arial Unicode MS" pitchFamily="34" charset="-128"/>
              </a:rPr>
              <a:t>Order Number Hyperlink </a:t>
            </a:r>
            <a:r>
              <a:rPr lang="en-US" sz="1400" kern="0" dirty="0">
                <a:solidFill>
                  <a:sysClr val="windowText" lastClr="000000"/>
                </a:solidFill>
                <a:ea typeface="Arial Unicode MS" pitchFamily="34" charset="-128"/>
                <a:cs typeface="Arial Unicode MS" pitchFamily="34" charset="-128"/>
              </a:rPr>
              <a:t>to view the Service PO.</a:t>
            </a:r>
            <a:endParaRPr lang="en-US" sz="1400" kern="0" dirty="0">
              <a:solidFill>
                <a:sysClr val="windowText" lastClr="000000"/>
              </a:solidFill>
              <a:ea typeface="Arial Unicode MS" pitchFamily="34" charset="-128"/>
              <a:cs typeface="Arial Unicode MS" pitchFamily="34" charset="-128"/>
            </a:endParaRPr>
          </a:p>
        </p:txBody>
      </p:sp>
      <p:sp>
        <p:nvSpPr>
          <p:cNvPr id="17" name="Rectangle 16">
            <a:extLst>
              <a:ext uri="{FF2B5EF4-FFF2-40B4-BE49-F238E27FC236}">
                <a16:creationId xmlns:a16="http://schemas.microsoft.com/office/drawing/2014/main" id="{55635264-D167-4B90-8D1B-91AAEEB8EB82}"/>
              </a:ext>
            </a:extLst>
          </p:cNvPr>
          <p:cNvSpPr/>
          <p:nvPr/>
        </p:nvSpPr>
        <p:spPr bwMode="gray">
          <a:xfrm>
            <a:off x="6546784" y="5793228"/>
            <a:ext cx="5022747" cy="231871"/>
          </a:xfrm>
          <a:prstGeom prst="rect">
            <a:avLst/>
          </a:prstGeom>
          <a:noFill/>
          <a:ln w="19050" algn="ctr">
            <a:solidFill>
              <a:schemeClr val="tx1"/>
            </a:solidFill>
            <a:miter lim="800000"/>
            <a:headEnd/>
            <a:tailEnd/>
          </a:ln>
        </p:spPr>
        <p:txBody>
          <a:bodyPr wrap="square" lIns="88900" tIns="88900" rIns="88900" bIns="88900" rtlCol="0" anchor="ctr"/>
          <a:lstStyle/>
          <a:p>
            <a:pPr algn="ctr">
              <a:lnSpc>
                <a:spcPct val="106000"/>
              </a:lnSpc>
              <a:buFont typeface="Wingdings 2" pitchFamily="18" charset="2"/>
              <a:buNone/>
            </a:pPr>
            <a:r>
              <a:rPr lang="en-US" sz="800" b="1" dirty="0"/>
              <a:t>NOTE: Screens remain the same for both Standard and Enterprise Account.</a:t>
            </a:r>
          </a:p>
        </p:txBody>
      </p:sp>
      <p:pic>
        <p:nvPicPr>
          <p:cNvPr id="11" name="Picture 10"/>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5673162" y="1243862"/>
            <a:ext cx="6048938" cy="1907880"/>
          </a:xfrm>
          <a:prstGeom prst="rect">
            <a:avLst/>
          </a:prstGeom>
          <a:ln>
            <a:solidFill>
              <a:schemeClr val="tx1"/>
            </a:solidFill>
          </a:ln>
        </p:spPr>
      </p:pic>
      <p:pic>
        <p:nvPicPr>
          <p:cNvPr id="12" name="Picture 11"/>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5770218" y="3300522"/>
            <a:ext cx="5951882" cy="1821750"/>
          </a:xfrm>
          <a:prstGeom prst="rect">
            <a:avLst/>
          </a:prstGeom>
          <a:ln w="6350">
            <a:solidFill>
              <a:schemeClr val="tx1"/>
            </a:solidFill>
          </a:ln>
        </p:spPr>
      </p:pic>
      <p:sp>
        <p:nvSpPr>
          <p:cNvPr id="14" name="Oval 13"/>
          <p:cNvSpPr/>
          <p:nvPr/>
        </p:nvSpPr>
        <p:spPr bwMode="gray">
          <a:xfrm>
            <a:off x="6716634" y="1847552"/>
            <a:ext cx="220267" cy="219075"/>
          </a:xfrm>
          <a:prstGeom prst="ellipse">
            <a:avLst/>
          </a:prstGeom>
          <a:solidFill>
            <a:schemeClr val="accent1"/>
          </a:solidFill>
          <a:ln w="6350" algn="ctr">
            <a:solidFill>
              <a:schemeClr val="tx1"/>
            </a:solidFill>
            <a:miter lim="800000"/>
            <a:headEnd/>
            <a:tailEnd/>
          </a:ln>
        </p:spPr>
        <p:txBody>
          <a:bodyPr lIns="90000" tIns="72000" rIns="90000" bIns="72000" rtlCol="0" anchor="ctr"/>
          <a:lstStyle/>
          <a:p>
            <a:pPr algn="ctr" fontAlgn="base">
              <a:spcBef>
                <a:spcPct val="50000"/>
              </a:spcBef>
              <a:spcAft>
                <a:spcPct val="0"/>
              </a:spcAft>
              <a:buClr>
                <a:srgbClr val="F0AB00"/>
              </a:buClr>
              <a:buSzPct val="80000"/>
              <a:defRPr/>
            </a:pPr>
            <a:r>
              <a:rPr lang="en-US" sz="1200" kern="0" dirty="0">
                <a:solidFill>
                  <a:sysClr val="windowText" lastClr="000000"/>
                </a:solidFill>
                <a:ea typeface="Arial Unicode MS" pitchFamily="34" charset="-128"/>
                <a:cs typeface="Arial Unicode MS" pitchFamily="34" charset="-128"/>
              </a:rPr>
              <a:t>1</a:t>
            </a:r>
          </a:p>
        </p:txBody>
      </p:sp>
      <p:sp>
        <p:nvSpPr>
          <p:cNvPr id="19" name="Oval 18"/>
          <p:cNvSpPr/>
          <p:nvPr/>
        </p:nvSpPr>
        <p:spPr bwMode="gray">
          <a:xfrm>
            <a:off x="5576919" y="2636701"/>
            <a:ext cx="220267" cy="219075"/>
          </a:xfrm>
          <a:prstGeom prst="ellipse">
            <a:avLst/>
          </a:prstGeom>
          <a:solidFill>
            <a:schemeClr val="accent1"/>
          </a:solidFill>
          <a:ln w="6350" algn="ctr">
            <a:solidFill>
              <a:schemeClr val="tx1"/>
            </a:solidFill>
            <a:miter lim="800000"/>
            <a:headEnd/>
            <a:tailEnd/>
          </a:ln>
        </p:spPr>
        <p:txBody>
          <a:bodyPr lIns="90000" tIns="72000" rIns="90000" bIns="72000" rtlCol="0" anchor="ctr"/>
          <a:lstStyle/>
          <a:p>
            <a:pPr algn="ctr" fontAlgn="base">
              <a:spcBef>
                <a:spcPct val="50000"/>
              </a:spcBef>
              <a:spcAft>
                <a:spcPct val="0"/>
              </a:spcAft>
              <a:buClr>
                <a:srgbClr val="F0AB00"/>
              </a:buClr>
              <a:buSzPct val="80000"/>
              <a:defRPr/>
            </a:pPr>
            <a:r>
              <a:rPr lang="en-US" sz="1200" kern="0" dirty="0">
                <a:solidFill>
                  <a:sysClr val="windowText" lastClr="000000"/>
                </a:solidFill>
                <a:ea typeface="Arial Unicode MS" pitchFamily="34" charset="-128"/>
                <a:cs typeface="Arial Unicode MS" pitchFamily="34" charset="-128"/>
              </a:rPr>
              <a:t>2</a:t>
            </a:r>
          </a:p>
        </p:txBody>
      </p:sp>
      <p:sp>
        <p:nvSpPr>
          <p:cNvPr id="20" name="Oval 19"/>
          <p:cNvSpPr/>
          <p:nvPr/>
        </p:nvSpPr>
        <p:spPr bwMode="gray">
          <a:xfrm>
            <a:off x="9211961" y="4462157"/>
            <a:ext cx="1301544" cy="213852"/>
          </a:xfrm>
          <a:prstGeom prst="ellipse">
            <a:avLst/>
          </a:prstGeom>
          <a:noFill/>
          <a:ln w="19050" algn="ctr">
            <a:solidFill>
              <a:schemeClr val="accent1"/>
            </a:solidFill>
            <a:miter lim="800000"/>
            <a:headEnd/>
            <a:tailEnd/>
          </a:ln>
        </p:spPr>
        <p:txBody>
          <a:bodyPr lIns="90000" tIns="72000" rIns="90000" bIns="72000" rtlCol="0" anchor="ctr"/>
          <a:lstStyle/>
          <a:p>
            <a:pPr algn="ctr" fontAlgn="base">
              <a:spcBef>
                <a:spcPct val="50000"/>
              </a:spcBef>
              <a:spcAft>
                <a:spcPct val="0"/>
              </a:spcAft>
              <a:buClr>
                <a:srgbClr val="F0AB00"/>
              </a:buClr>
              <a:buSzPct val="80000"/>
              <a:defRPr/>
            </a:pPr>
            <a:endParaRPr lang="en-US" kern="0" dirty="0">
              <a:solidFill>
                <a:sysClr val="windowText" lastClr="000000"/>
              </a:solidFill>
              <a:ea typeface="Arial Unicode MS" pitchFamily="34" charset="-128"/>
              <a:cs typeface="Arial Unicode MS" pitchFamily="34" charset="-128"/>
            </a:endParaRPr>
          </a:p>
        </p:txBody>
      </p:sp>
      <p:sp>
        <p:nvSpPr>
          <p:cNvPr id="21" name="Oval 20"/>
          <p:cNvSpPr/>
          <p:nvPr/>
        </p:nvSpPr>
        <p:spPr bwMode="gray">
          <a:xfrm>
            <a:off x="5662538" y="1849199"/>
            <a:ext cx="999650" cy="213852"/>
          </a:xfrm>
          <a:prstGeom prst="ellipse">
            <a:avLst/>
          </a:prstGeom>
          <a:noFill/>
          <a:ln w="19050" algn="ctr">
            <a:solidFill>
              <a:schemeClr val="accent1"/>
            </a:solidFill>
            <a:miter lim="800000"/>
            <a:headEnd/>
            <a:tailEnd/>
          </a:ln>
        </p:spPr>
        <p:txBody>
          <a:bodyPr lIns="90000" tIns="72000" rIns="90000" bIns="72000" rtlCol="0" anchor="ctr"/>
          <a:lstStyle/>
          <a:p>
            <a:pPr algn="ctr" fontAlgn="base">
              <a:spcBef>
                <a:spcPct val="50000"/>
              </a:spcBef>
              <a:spcAft>
                <a:spcPct val="0"/>
              </a:spcAft>
              <a:buClr>
                <a:srgbClr val="F0AB00"/>
              </a:buClr>
              <a:buSzPct val="80000"/>
              <a:defRPr/>
            </a:pPr>
            <a:endParaRPr lang="en-US" kern="0" dirty="0">
              <a:solidFill>
                <a:sysClr val="windowText" lastClr="000000"/>
              </a:solidFill>
              <a:ea typeface="Arial Unicode MS" pitchFamily="34" charset="-128"/>
              <a:cs typeface="Arial Unicode MS" pitchFamily="34" charset="-128"/>
            </a:endParaRPr>
          </a:p>
        </p:txBody>
      </p:sp>
      <p:sp>
        <p:nvSpPr>
          <p:cNvPr id="22" name="Oval 21"/>
          <p:cNvSpPr/>
          <p:nvPr/>
        </p:nvSpPr>
        <p:spPr bwMode="gray">
          <a:xfrm>
            <a:off x="8000855" y="2722605"/>
            <a:ext cx="220267" cy="219075"/>
          </a:xfrm>
          <a:prstGeom prst="ellipse">
            <a:avLst/>
          </a:prstGeom>
          <a:solidFill>
            <a:schemeClr val="accent1"/>
          </a:solidFill>
          <a:ln w="6350" algn="ctr">
            <a:solidFill>
              <a:schemeClr val="tx1"/>
            </a:solidFill>
            <a:miter lim="800000"/>
            <a:headEnd/>
            <a:tailEnd/>
          </a:ln>
        </p:spPr>
        <p:txBody>
          <a:bodyPr lIns="90000" tIns="72000" rIns="90000" bIns="72000" rtlCol="0" anchor="ctr"/>
          <a:lstStyle/>
          <a:p>
            <a:pPr algn="ctr" fontAlgn="base">
              <a:spcBef>
                <a:spcPct val="50000"/>
              </a:spcBef>
              <a:spcAft>
                <a:spcPct val="0"/>
              </a:spcAft>
              <a:buClr>
                <a:srgbClr val="F0AB00"/>
              </a:buClr>
              <a:buSzPct val="80000"/>
              <a:defRPr/>
            </a:pPr>
            <a:r>
              <a:rPr lang="en-US" sz="1200" kern="0" dirty="0">
                <a:solidFill>
                  <a:sysClr val="windowText" lastClr="000000"/>
                </a:solidFill>
                <a:ea typeface="Arial Unicode MS" pitchFamily="34" charset="-128"/>
                <a:cs typeface="Arial Unicode MS" pitchFamily="34" charset="-128"/>
              </a:rPr>
              <a:t>2</a:t>
            </a:r>
          </a:p>
        </p:txBody>
      </p:sp>
      <p:cxnSp>
        <p:nvCxnSpPr>
          <p:cNvPr id="23" name="Straight Arrow Connector 22"/>
          <p:cNvCxnSpPr/>
          <p:nvPr/>
        </p:nvCxnSpPr>
        <p:spPr>
          <a:xfrm flipH="1">
            <a:off x="5934798" y="2063051"/>
            <a:ext cx="248045" cy="1278776"/>
          </a:xfrm>
          <a:prstGeom prst="straightConnector1">
            <a:avLst/>
          </a:prstGeom>
          <a:ln w="6350">
            <a:solidFill>
              <a:schemeClr val="accent1"/>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74629813"/>
      </p:ext>
    </p:extLst>
  </p:cSld>
  <p:clrMapOvr>
    <a:masterClrMapping/>
  </p:clrMapOvr>
  <p:transition>
    <p:fade/>
  </p:transition>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quarter" idx="13"/>
          </p:nvPr>
        </p:nvSpPr>
        <p:spPr/>
        <p:txBody>
          <a:bodyPr/>
          <a:lstStyle/>
          <a:p>
            <a:r>
              <a:rPr lang="en-US" dirty="0"/>
              <a:t>Review Service PO</a:t>
            </a:r>
          </a:p>
        </p:txBody>
      </p:sp>
      <p:sp>
        <p:nvSpPr>
          <p:cNvPr id="6" name="Title 5">
            <a:extLst>
              <a:ext uri="{FF2B5EF4-FFF2-40B4-BE49-F238E27FC236}">
                <a16:creationId xmlns:a16="http://schemas.microsoft.com/office/drawing/2014/main" id="{8729A1C9-1EE0-45FD-BA18-8C10EF1237A6}"/>
              </a:ext>
            </a:extLst>
          </p:cNvPr>
          <p:cNvSpPr>
            <a:spLocks noGrp="1"/>
          </p:cNvSpPr>
          <p:nvPr>
            <p:ph type="title"/>
          </p:nvPr>
        </p:nvSpPr>
        <p:spPr/>
        <p:txBody>
          <a:bodyPr/>
          <a:lstStyle/>
          <a:p>
            <a:r>
              <a:rPr lang="en-US" dirty="0"/>
              <a:t>Create a Service Entry Sheet</a:t>
            </a:r>
            <a:br>
              <a:rPr lang="en-US" dirty="0"/>
            </a:br>
            <a:endParaRPr lang="en-US" dirty="0"/>
          </a:p>
        </p:txBody>
      </p:sp>
      <p:sp>
        <p:nvSpPr>
          <p:cNvPr id="13" name="TextBox 12"/>
          <p:cNvSpPr txBox="1"/>
          <p:nvPr/>
        </p:nvSpPr>
        <p:spPr>
          <a:xfrm>
            <a:off x="469901" y="1512000"/>
            <a:ext cx="2319020" cy="4717350"/>
          </a:xfrm>
          <a:prstGeom prst="rect">
            <a:avLst/>
          </a:prstGeom>
          <a:noFill/>
        </p:spPr>
        <p:txBody>
          <a:bodyPr wrap="square" lIns="0" tIns="0" rIns="0" bIns="0" rtlCol="0">
            <a:noAutofit/>
          </a:bodyPr>
          <a:lstStyle/>
          <a:p>
            <a:pPr marL="342900" indent="-342900" fontAlgn="base">
              <a:spcBef>
                <a:spcPts val="600"/>
              </a:spcBef>
              <a:spcAft>
                <a:spcPct val="0"/>
              </a:spcAft>
              <a:buSzPct val="120000"/>
              <a:buFont typeface="+mj-lt"/>
              <a:buAutoNum type="arabicPeriod"/>
              <a:defRPr/>
            </a:pPr>
            <a:r>
              <a:rPr lang="en-US" sz="1400" b="1" kern="0" dirty="0">
                <a:solidFill>
                  <a:sysClr val="windowText" lastClr="000000"/>
                </a:solidFill>
                <a:ea typeface="Arial Unicode MS" pitchFamily="34" charset="-128"/>
                <a:cs typeface="Arial Unicode MS" pitchFamily="34" charset="-128"/>
              </a:rPr>
              <a:t>After </a:t>
            </a:r>
            <a:r>
              <a:rPr lang="en-US" sz="1400" kern="0" dirty="0">
                <a:solidFill>
                  <a:sysClr val="windowText" lastClr="000000"/>
                </a:solidFill>
                <a:ea typeface="Arial Unicode MS" pitchFamily="34" charset="-128"/>
                <a:cs typeface="Arial Unicode MS" pitchFamily="34" charset="-128"/>
              </a:rPr>
              <a:t>reviewing your PO for accuracy, click </a:t>
            </a:r>
            <a:r>
              <a:rPr lang="en-US" sz="1400" b="1" kern="0" dirty="0">
                <a:solidFill>
                  <a:sysClr val="windowText" lastClr="000000"/>
                </a:solidFill>
                <a:ea typeface="Arial Unicode MS" pitchFamily="34" charset="-128"/>
                <a:cs typeface="Arial Unicode MS" pitchFamily="34" charset="-128"/>
              </a:rPr>
              <a:t>Create Service </a:t>
            </a:r>
            <a:r>
              <a:rPr lang="en-US" sz="1400" kern="0" dirty="0">
                <a:solidFill>
                  <a:sysClr val="windowText" lastClr="000000"/>
                </a:solidFill>
                <a:ea typeface="Arial Unicode MS" pitchFamily="34" charset="-128"/>
                <a:cs typeface="Arial Unicode MS" pitchFamily="34" charset="-128"/>
              </a:rPr>
              <a:t>Sheet at the top of bottom of your PO</a:t>
            </a:r>
            <a:r>
              <a:rPr lang="en-US" sz="1400" b="1" kern="0" dirty="0" smtClean="0">
                <a:solidFill>
                  <a:sysClr val="windowText" lastClr="000000"/>
                </a:solidFill>
                <a:ea typeface="Arial Unicode MS" pitchFamily="34" charset="-128"/>
                <a:cs typeface="Arial Unicode MS" pitchFamily="34" charset="-128"/>
              </a:rPr>
              <a:t>.</a:t>
            </a:r>
          </a:p>
          <a:p>
            <a:pPr fontAlgn="base">
              <a:spcBef>
                <a:spcPts val="600"/>
              </a:spcBef>
              <a:spcAft>
                <a:spcPct val="0"/>
              </a:spcAft>
              <a:buSzPct val="120000"/>
              <a:defRPr/>
            </a:pPr>
            <a:r>
              <a:rPr lang="en-US" sz="1400" b="1" kern="0" dirty="0">
                <a:solidFill>
                  <a:sysClr val="windowText" lastClr="000000"/>
                </a:solidFill>
                <a:ea typeface="Arial Unicode MS" pitchFamily="34" charset="-128"/>
                <a:cs typeface="Arial Unicode MS" pitchFamily="34" charset="-128"/>
              </a:rPr>
              <a:t>Note: </a:t>
            </a:r>
            <a:r>
              <a:rPr lang="en-US" sz="1400" kern="0" dirty="0">
                <a:solidFill>
                  <a:sysClr val="windowText" lastClr="000000"/>
                </a:solidFill>
                <a:ea typeface="Arial Unicode MS" pitchFamily="34" charset="-128"/>
                <a:cs typeface="Arial Unicode MS" pitchFamily="34" charset="-128"/>
              </a:rPr>
              <a:t>Services will be indicated with the Service Icon next to the Line Type.</a:t>
            </a:r>
          </a:p>
          <a:p>
            <a:pPr fontAlgn="base">
              <a:spcBef>
                <a:spcPts val="600"/>
              </a:spcBef>
              <a:spcAft>
                <a:spcPct val="0"/>
              </a:spcAft>
              <a:buSzPct val="120000"/>
              <a:defRPr/>
            </a:pPr>
            <a:endParaRPr lang="en-US" sz="1400" b="1" kern="0" dirty="0">
              <a:solidFill>
                <a:sysClr val="windowText" lastClr="000000"/>
              </a:solidFill>
              <a:ea typeface="Arial Unicode MS" pitchFamily="34" charset="-128"/>
              <a:cs typeface="Arial Unicode MS" pitchFamily="34" charset="-128"/>
            </a:endParaRPr>
          </a:p>
        </p:txBody>
      </p:sp>
      <p:pic>
        <p:nvPicPr>
          <p:cNvPr id="15" name="Picture 14"/>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3045864" y="1213135"/>
            <a:ext cx="5703380" cy="3094058"/>
          </a:xfrm>
          <a:prstGeom prst="rect">
            <a:avLst/>
          </a:prstGeom>
          <a:ln>
            <a:solidFill>
              <a:schemeClr val="tx1"/>
            </a:solidFill>
          </a:ln>
        </p:spPr>
      </p:pic>
      <p:pic>
        <p:nvPicPr>
          <p:cNvPr id="16" name="Picture 15"/>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588793" y="3635848"/>
            <a:ext cx="6859737" cy="2218230"/>
          </a:xfrm>
          <a:prstGeom prst="rect">
            <a:avLst/>
          </a:prstGeom>
          <a:ln>
            <a:solidFill>
              <a:schemeClr val="tx1"/>
            </a:solidFill>
          </a:ln>
        </p:spPr>
      </p:pic>
      <p:sp>
        <p:nvSpPr>
          <p:cNvPr id="18" name="Rectangle 17"/>
          <p:cNvSpPr/>
          <p:nvPr/>
        </p:nvSpPr>
        <p:spPr bwMode="gray">
          <a:xfrm>
            <a:off x="3045863" y="2885683"/>
            <a:ext cx="300250" cy="68238"/>
          </a:xfrm>
          <a:prstGeom prst="rect">
            <a:avLst/>
          </a:prstGeom>
          <a:solidFill>
            <a:srgbClr val="FFFFFF"/>
          </a:solidFill>
          <a:ln w="6350" algn="ctr">
            <a:noFill/>
            <a:miter lim="800000"/>
            <a:headEnd/>
            <a:tailEnd/>
          </a:ln>
        </p:spPr>
        <p:txBody>
          <a:bodyPr lIns="90000" tIns="72000" rIns="90000" bIns="72000" rtlCol="0" anchor="ctr"/>
          <a:lstStyle/>
          <a:p>
            <a:pPr algn="ctr" fontAlgn="base">
              <a:spcBef>
                <a:spcPct val="50000"/>
              </a:spcBef>
              <a:spcAft>
                <a:spcPct val="0"/>
              </a:spcAft>
              <a:buClr>
                <a:srgbClr val="F0AB00"/>
              </a:buClr>
              <a:buSzPct val="80000"/>
              <a:defRPr/>
            </a:pPr>
            <a:endParaRPr lang="en-US" kern="0" dirty="0">
              <a:solidFill>
                <a:sysClr val="windowText" lastClr="000000"/>
              </a:solidFill>
              <a:ea typeface="Arial Unicode MS" pitchFamily="34" charset="-128"/>
              <a:cs typeface="Arial Unicode MS" pitchFamily="34" charset="-128"/>
            </a:endParaRPr>
          </a:p>
        </p:txBody>
      </p:sp>
      <p:sp>
        <p:nvSpPr>
          <p:cNvPr id="24" name="Oval 23"/>
          <p:cNvSpPr/>
          <p:nvPr/>
        </p:nvSpPr>
        <p:spPr bwMode="gray">
          <a:xfrm>
            <a:off x="4690551" y="1771512"/>
            <a:ext cx="220267" cy="219075"/>
          </a:xfrm>
          <a:prstGeom prst="ellipse">
            <a:avLst/>
          </a:prstGeom>
          <a:solidFill>
            <a:schemeClr val="accent1"/>
          </a:solidFill>
          <a:ln w="6350" algn="ctr">
            <a:solidFill>
              <a:schemeClr val="tx1"/>
            </a:solidFill>
            <a:miter lim="800000"/>
            <a:headEnd/>
            <a:tailEnd/>
          </a:ln>
        </p:spPr>
        <p:txBody>
          <a:bodyPr lIns="90000" tIns="72000" rIns="90000" bIns="72000" rtlCol="0" anchor="ctr"/>
          <a:lstStyle/>
          <a:p>
            <a:pPr algn="ctr" fontAlgn="base">
              <a:spcBef>
                <a:spcPct val="50000"/>
              </a:spcBef>
              <a:spcAft>
                <a:spcPct val="0"/>
              </a:spcAft>
              <a:buClr>
                <a:srgbClr val="F0AB00"/>
              </a:buClr>
              <a:buSzPct val="80000"/>
              <a:defRPr/>
            </a:pPr>
            <a:r>
              <a:rPr lang="en-US" sz="1200" kern="0" dirty="0">
                <a:solidFill>
                  <a:sysClr val="windowText" lastClr="000000"/>
                </a:solidFill>
                <a:ea typeface="Arial Unicode MS" pitchFamily="34" charset="-128"/>
                <a:cs typeface="Arial Unicode MS" pitchFamily="34" charset="-128"/>
              </a:rPr>
              <a:t>1</a:t>
            </a:r>
          </a:p>
        </p:txBody>
      </p:sp>
      <p:sp>
        <p:nvSpPr>
          <p:cNvPr id="25" name="Oval 24"/>
          <p:cNvSpPr/>
          <p:nvPr/>
        </p:nvSpPr>
        <p:spPr bwMode="gray">
          <a:xfrm>
            <a:off x="5978613" y="5410284"/>
            <a:ext cx="220267" cy="219075"/>
          </a:xfrm>
          <a:prstGeom prst="ellipse">
            <a:avLst/>
          </a:prstGeom>
          <a:solidFill>
            <a:schemeClr val="accent1"/>
          </a:solidFill>
          <a:ln w="6350" algn="ctr">
            <a:solidFill>
              <a:schemeClr val="tx1"/>
            </a:solidFill>
            <a:miter lim="800000"/>
            <a:headEnd/>
            <a:tailEnd/>
          </a:ln>
        </p:spPr>
        <p:txBody>
          <a:bodyPr lIns="90000" tIns="72000" rIns="90000" bIns="72000" rtlCol="0" anchor="ctr"/>
          <a:lstStyle/>
          <a:p>
            <a:pPr algn="ctr" fontAlgn="base">
              <a:spcBef>
                <a:spcPct val="50000"/>
              </a:spcBef>
              <a:spcAft>
                <a:spcPct val="0"/>
              </a:spcAft>
              <a:buClr>
                <a:srgbClr val="F0AB00"/>
              </a:buClr>
              <a:buSzPct val="80000"/>
              <a:defRPr/>
            </a:pPr>
            <a:r>
              <a:rPr lang="en-US" sz="1200" kern="0" dirty="0">
                <a:solidFill>
                  <a:sysClr val="windowText" lastClr="000000"/>
                </a:solidFill>
                <a:ea typeface="Arial Unicode MS" pitchFamily="34" charset="-128"/>
                <a:cs typeface="Arial Unicode MS" pitchFamily="34" charset="-128"/>
              </a:rPr>
              <a:t>1</a:t>
            </a:r>
          </a:p>
        </p:txBody>
      </p:sp>
      <p:sp>
        <p:nvSpPr>
          <p:cNvPr id="26" name="Oval 25"/>
          <p:cNvSpPr/>
          <p:nvPr/>
        </p:nvSpPr>
        <p:spPr bwMode="gray">
          <a:xfrm>
            <a:off x="6348957" y="4003919"/>
            <a:ext cx="264017" cy="262646"/>
          </a:xfrm>
          <a:prstGeom prst="ellipse">
            <a:avLst/>
          </a:prstGeom>
          <a:noFill/>
          <a:ln w="19050" algn="ctr">
            <a:solidFill>
              <a:schemeClr val="accent1"/>
            </a:solidFill>
            <a:miter lim="800000"/>
            <a:headEnd/>
            <a:tailEnd/>
          </a:ln>
        </p:spPr>
        <p:txBody>
          <a:bodyPr lIns="90000" tIns="72000" rIns="90000" bIns="72000" rtlCol="0" anchor="ctr"/>
          <a:lstStyle/>
          <a:p>
            <a:pPr algn="ctr" fontAlgn="base">
              <a:spcBef>
                <a:spcPct val="50000"/>
              </a:spcBef>
              <a:spcAft>
                <a:spcPct val="0"/>
              </a:spcAft>
              <a:buClr>
                <a:srgbClr val="F0AB00"/>
              </a:buClr>
              <a:buSzPct val="80000"/>
              <a:defRPr/>
            </a:pPr>
            <a:endParaRPr lang="en-US" kern="0" dirty="0">
              <a:solidFill>
                <a:sysClr val="windowText" lastClr="000000"/>
              </a:solidFill>
              <a:ea typeface="Arial Unicode MS" pitchFamily="34" charset="-128"/>
              <a:cs typeface="Arial Unicode MS" pitchFamily="34" charset="-128"/>
            </a:endParaRPr>
          </a:p>
        </p:txBody>
      </p:sp>
      <p:sp>
        <p:nvSpPr>
          <p:cNvPr id="27" name="Rectangle 26"/>
          <p:cNvSpPr/>
          <p:nvPr/>
        </p:nvSpPr>
        <p:spPr bwMode="gray">
          <a:xfrm>
            <a:off x="3106324" y="3352965"/>
            <a:ext cx="494270" cy="205946"/>
          </a:xfrm>
          <a:prstGeom prst="rect">
            <a:avLst/>
          </a:prstGeom>
          <a:solidFill>
            <a:srgbClr val="FFFFFF"/>
          </a:solidFill>
          <a:ln w="6350" algn="ctr">
            <a:noFill/>
            <a:miter lim="800000"/>
            <a:headEnd/>
            <a:tailEnd/>
          </a:ln>
        </p:spPr>
        <p:txBody>
          <a:bodyPr lIns="90000" tIns="72000" rIns="90000" bIns="72000" rtlCol="0" anchor="ctr"/>
          <a:lstStyle/>
          <a:p>
            <a:pPr algn="ctr" fontAlgn="base">
              <a:spcBef>
                <a:spcPct val="50000"/>
              </a:spcBef>
              <a:spcAft>
                <a:spcPct val="0"/>
              </a:spcAft>
              <a:buClr>
                <a:srgbClr val="F0AB00"/>
              </a:buClr>
              <a:buSzPct val="80000"/>
            </a:pPr>
            <a:endParaRPr lang="en-US" kern="0" dirty="0">
              <a:ea typeface="Arial Unicode MS" pitchFamily="34" charset="-128"/>
              <a:cs typeface="Arial Unicode MS" pitchFamily="34" charset="-128"/>
            </a:endParaRPr>
          </a:p>
        </p:txBody>
      </p:sp>
      <p:sp>
        <p:nvSpPr>
          <p:cNvPr id="28" name="Rectangle 27">
            <a:extLst>
              <a:ext uri="{FF2B5EF4-FFF2-40B4-BE49-F238E27FC236}">
                <a16:creationId xmlns:a16="http://schemas.microsoft.com/office/drawing/2014/main" id="{14B450C8-62E5-4454-B3C0-5F88D078E411}"/>
              </a:ext>
            </a:extLst>
          </p:cNvPr>
          <p:cNvSpPr/>
          <p:nvPr/>
        </p:nvSpPr>
        <p:spPr bwMode="gray">
          <a:xfrm>
            <a:off x="6542171" y="6253472"/>
            <a:ext cx="5022747" cy="231871"/>
          </a:xfrm>
          <a:prstGeom prst="rect">
            <a:avLst/>
          </a:prstGeom>
          <a:noFill/>
          <a:ln w="19050" algn="ctr">
            <a:solidFill>
              <a:schemeClr val="tx1"/>
            </a:solidFill>
            <a:miter lim="800000"/>
            <a:headEnd/>
            <a:tailEnd/>
          </a:ln>
        </p:spPr>
        <p:txBody>
          <a:bodyPr wrap="square" lIns="88900" tIns="88900" rIns="88900" bIns="88900" rtlCol="0" anchor="ctr"/>
          <a:lstStyle/>
          <a:p>
            <a:pPr algn="ctr">
              <a:lnSpc>
                <a:spcPct val="106000"/>
              </a:lnSpc>
              <a:buFont typeface="Wingdings 2" pitchFamily="18" charset="2"/>
              <a:buNone/>
            </a:pPr>
            <a:r>
              <a:rPr lang="en-US" sz="800" b="1" dirty="0"/>
              <a:t>NOTE: Screens remain the same for both Standard and Enterprise Account.</a:t>
            </a:r>
          </a:p>
        </p:txBody>
      </p:sp>
    </p:spTree>
    <p:extLst>
      <p:ext uri="{BB962C8B-B14F-4D97-AF65-F5344CB8AC3E}">
        <p14:creationId xmlns:p14="http://schemas.microsoft.com/office/powerpoint/2010/main" val="575037559"/>
      </p:ext>
    </p:extLst>
  </p:cSld>
  <p:clrMapOvr>
    <a:masterClrMapping/>
  </p:clrMapOvr>
  <p:transition>
    <p:fade/>
  </p:transition>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quarter" idx="13"/>
          </p:nvPr>
        </p:nvSpPr>
        <p:spPr/>
        <p:txBody>
          <a:bodyPr/>
          <a:lstStyle/>
          <a:p>
            <a:r>
              <a:rPr lang="en-US" dirty="0" smtClean="0"/>
              <a:t>Header </a:t>
            </a:r>
            <a:r>
              <a:rPr lang="en-US" dirty="0"/>
              <a:t>Information</a:t>
            </a:r>
          </a:p>
        </p:txBody>
      </p:sp>
      <p:sp>
        <p:nvSpPr>
          <p:cNvPr id="6" name="Title 5">
            <a:extLst>
              <a:ext uri="{FF2B5EF4-FFF2-40B4-BE49-F238E27FC236}">
                <a16:creationId xmlns:a16="http://schemas.microsoft.com/office/drawing/2014/main" id="{8729A1C9-1EE0-45FD-BA18-8C10EF1237A6}"/>
              </a:ext>
            </a:extLst>
          </p:cNvPr>
          <p:cNvSpPr>
            <a:spLocks noGrp="1"/>
          </p:cNvSpPr>
          <p:nvPr>
            <p:ph type="title"/>
          </p:nvPr>
        </p:nvSpPr>
        <p:spPr/>
        <p:txBody>
          <a:bodyPr/>
          <a:lstStyle/>
          <a:p>
            <a:r>
              <a:rPr lang="en-US" dirty="0"/>
              <a:t>Create a Service Entry Sheet</a:t>
            </a:r>
            <a:br>
              <a:rPr lang="en-US" dirty="0"/>
            </a:br>
            <a:endParaRPr lang="en-US" dirty="0"/>
          </a:p>
        </p:txBody>
      </p:sp>
      <p:sp>
        <p:nvSpPr>
          <p:cNvPr id="13" name="TextBox 12"/>
          <p:cNvSpPr txBox="1"/>
          <p:nvPr/>
        </p:nvSpPr>
        <p:spPr>
          <a:xfrm>
            <a:off x="469901" y="1512000"/>
            <a:ext cx="4562852" cy="4717350"/>
          </a:xfrm>
          <a:prstGeom prst="rect">
            <a:avLst/>
          </a:prstGeom>
          <a:noFill/>
        </p:spPr>
        <p:txBody>
          <a:bodyPr wrap="square" lIns="0" tIns="0" rIns="0" bIns="0" rtlCol="0">
            <a:noAutofit/>
          </a:bodyPr>
          <a:lstStyle/>
          <a:p>
            <a:pPr marL="342900" indent="-342900">
              <a:spcBef>
                <a:spcPts val="600"/>
              </a:spcBef>
              <a:buSzPct val="120000"/>
              <a:buFont typeface="+mj-lt"/>
              <a:buAutoNum type="arabicPeriod"/>
              <a:defRPr/>
            </a:pPr>
            <a:r>
              <a:rPr lang="en-US" sz="1400" b="1" kern="0" dirty="0">
                <a:solidFill>
                  <a:sysClr val="windowText" lastClr="000000"/>
                </a:solidFill>
              </a:rPr>
              <a:t>Complete </a:t>
            </a:r>
            <a:r>
              <a:rPr lang="en-US" sz="1400" kern="0" dirty="0">
                <a:solidFill>
                  <a:sysClr val="windowText" lastClr="000000"/>
                </a:solidFill>
              </a:rPr>
              <a:t>any required fields that have an asterisk (*). </a:t>
            </a:r>
          </a:p>
          <a:p>
            <a:pPr marL="342900" indent="-342900">
              <a:spcBef>
                <a:spcPts val="600"/>
              </a:spcBef>
              <a:buSzPct val="120000"/>
              <a:buFont typeface="+mj-lt"/>
              <a:buAutoNum type="arabicPeriod"/>
              <a:defRPr/>
            </a:pPr>
            <a:r>
              <a:rPr lang="en-US" sz="1400" b="1" kern="0" dirty="0">
                <a:solidFill>
                  <a:sysClr val="windowText" lastClr="000000"/>
                </a:solidFill>
              </a:rPr>
              <a:t>Enter </a:t>
            </a:r>
            <a:r>
              <a:rPr lang="en-US" sz="1400" kern="0" dirty="0">
                <a:solidFill>
                  <a:sysClr val="windowText" lastClr="000000"/>
                </a:solidFill>
              </a:rPr>
              <a:t>additional fields as requested by your customer, including Contractor Information, Approver, etc.</a:t>
            </a:r>
          </a:p>
          <a:p>
            <a:pPr fontAlgn="base">
              <a:spcBef>
                <a:spcPts val="600"/>
              </a:spcBef>
              <a:spcAft>
                <a:spcPct val="0"/>
              </a:spcAft>
              <a:buSzPct val="120000"/>
              <a:defRPr/>
            </a:pPr>
            <a:endParaRPr lang="en-US" sz="1400" b="1" kern="0" dirty="0">
              <a:solidFill>
                <a:sysClr val="windowText" lastClr="000000"/>
              </a:solidFill>
              <a:ea typeface="Arial Unicode MS" pitchFamily="34" charset="-128"/>
              <a:cs typeface="Arial Unicode MS" pitchFamily="34" charset="-128"/>
            </a:endParaRPr>
          </a:p>
        </p:txBody>
      </p:sp>
      <p:sp>
        <p:nvSpPr>
          <p:cNvPr id="28" name="Rectangle 27">
            <a:extLst>
              <a:ext uri="{FF2B5EF4-FFF2-40B4-BE49-F238E27FC236}">
                <a16:creationId xmlns:a16="http://schemas.microsoft.com/office/drawing/2014/main" id="{14B450C8-62E5-4454-B3C0-5F88D078E411}"/>
              </a:ext>
            </a:extLst>
          </p:cNvPr>
          <p:cNvSpPr/>
          <p:nvPr/>
        </p:nvSpPr>
        <p:spPr bwMode="gray">
          <a:xfrm>
            <a:off x="6542171" y="6253472"/>
            <a:ext cx="5022747" cy="231871"/>
          </a:xfrm>
          <a:prstGeom prst="rect">
            <a:avLst/>
          </a:prstGeom>
          <a:noFill/>
          <a:ln w="19050" algn="ctr">
            <a:solidFill>
              <a:schemeClr val="tx1"/>
            </a:solidFill>
            <a:miter lim="800000"/>
            <a:headEnd/>
            <a:tailEnd/>
          </a:ln>
        </p:spPr>
        <p:txBody>
          <a:bodyPr wrap="square" lIns="88900" tIns="88900" rIns="88900" bIns="88900" rtlCol="0" anchor="ctr"/>
          <a:lstStyle/>
          <a:p>
            <a:pPr algn="ctr">
              <a:lnSpc>
                <a:spcPct val="106000"/>
              </a:lnSpc>
              <a:buFont typeface="Wingdings 2" pitchFamily="18" charset="2"/>
              <a:buNone/>
            </a:pPr>
            <a:r>
              <a:rPr lang="en-US" sz="800" b="1" dirty="0"/>
              <a:t>NOTE: Screens remain the same for both Standard and Enterprise Account.</a:t>
            </a:r>
          </a:p>
        </p:txBody>
      </p:sp>
      <p:pic>
        <p:nvPicPr>
          <p:cNvPr id="14" name="Picture 13"/>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5189935" y="1327750"/>
            <a:ext cx="6374983" cy="4529144"/>
          </a:xfrm>
          <a:prstGeom prst="rect">
            <a:avLst/>
          </a:prstGeom>
          <a:ln>
            <a:solidFill>
              <a:schemeClr val="tx1"/>
            </a:solidFill>
          </a:ln>
        </p:spPr>
      </p:pic>
      <p:sp>
        <p:nvSpPr>
          <p:cNvPr id="17" name="Rectangle 16"/>
          <p:cNvSpPr/>
          <p:nvPr/>
        </p:nvSpPr>
        <p:spPr bwMode="gray">
          <a:xfrm>
            <a:off x="8078919" y="3158163"/>
            <a:ext cx="616857" cy="101600"/>
          </a:xfrm>
          <a:prstGeom prst="rect">
            <a:avLst/>
          </a:prstGeom>
          <a:solidFill>
            <a:srgbClr val="FFFFFF"/>
          </a:solidFill>
          <a:ln w="6350" algn="ctr">
            <a:noFill/>
            <a:miter lim="800000"/>
            <a:headEnd/>
            <a:tailEnd/>
          </a:ln>
        </p:spPr>
        <p:txBody>
          <a:bodyPr lIns="90000" tIns="72000" rIns="90000" bIns="72000" rtlCol="0" anchor="ctr"/>
          <a:lstStyle/>
          <a:p>
            <a:pPr algn="ctr" fontAlgn="base">
              <a:spcBef>
                <a:spcPct val="50000"/>
              </a:spcBef>
              <a:spcAft>
                <a:spcPct val="0"/>
              </a:spcAft>
              <a:buClr>
                <a:srgbClr val="F0AB00"/>
              </a:buClr>
              <a:buSzPct val="80000"/>
              <a:defRPr/>
            </a:pPr>
            <a:endParaRPr lang="en-US" kern="0" dirty="0">
              <a:solidFill>
                <a:sysClr val="windowText" lastClr="000000"/>
              </a:solidFill>
              <a:ea typeface="Arial Unicode MS" pitchFamily="34" charset="-128"/>
              <a:cs typeface="Arial Unicode MS" pitchFamily="34" charset="-128"/>
            </a:endParaRPr>
          </a:p>
        </p:txBody>
      </p:sp>
      <p:sp>
        <p:nvSpPr>
          <p:cNvPr id="19" name="Rectangle 18"/>
          <p:cNvSpPr/>
          <p:nvPr/>
        </p:nvSpPr>
        <p:spPr bwMode="gray">
          <a:xfrm>
            <a:off x="8078918" y="3351479"/>
            <a:ext cx="798286" cy="198570"/>
          </a:xfrm>
          <a:prstGeom prst="rect">
            <a:avLst/>
          </a:prstGeom>
          <a:solidFill>
            <a:srgbClr val="FFFFFF"/>
          </a:solidFill>
          <a:ln w="6350" algn="ctr">
            <a:noFill/>
            <a:miter lim="800000"/>
            <a:headEnd/>
            <a:tailEnd/>
          </a:ln>
        </p:spPr>
        <p:txBody>
          <a:bodyPr lIns="90000" tIns="72000" rIns="90000" bIns="72000" rtlCol="0" anchor="ctr"/>
          <a:lstStyle/>
          <a:p>
            <a:pPr algn="ctr" fontAlgn="base">
              <a:spcBef>
                <a:spcPct val="50000"/>
              </a:spcBef>
              <a:spcAft>
                <a:spcPct val="0"/>
              </a:spcAft>
              <a:buClr>
                <a:srgbClr val="F0AB00"/>
              </a:buClr>
              <a:buSzPct val="80000"/>
              <a:defRPr/>
            </a:pPr>
            <a:endParaRPr lang="en-US" kern="0" dirty="0">
              <a:solidFill>
                <a:sysClr val="windowText" lastClr="000000"/>
              </a:solidFill>
              <a:ea typeface="Arial Unicode MS" pitchFamily="34" charset="-128"/>
              <a:cs typeface="Arial Unicode MS" pitchFamily="34" charset="-128"/>
            </a:endParaRPr>
          </a:p>
        </p:txBody>
      </p:sp>
      <p:sp>
        <p:nvSpPr>
          <p:cNvPr id="20" name="Oval 19"/>
          <p:cNvSpPr/>
          <p:nvPr/>
        </p:nvSpPr>
        <p:spPr bwMode="gray">
          <a:xfrm>
            <a:off x="5356544" y="2372134"/>
            <a:ext cx="220267" cy="219075"/>
          </a:xfrm>
          <a:prstGeom prst="ellipse">
            <a:avLst/>
          </a:prstGeom>
          <a:solidFill>
            <a:schemeClr val="accent1"/>
          </a:solidFill>
          <a:ln w="6350" algn="ctr">
            <a:solidFill>
              <a:schemeClr val="tx1"/>
            </a:solidFill>
            <a:miter lim="800000"/>
            <a:headEnd/>
            <a:tailEnd/>
          </a:ln>
        </p:spPr>
        <p:txBody>
          <a:bodyPr lIns="90000" tIns="72000" rIns="90000" bIns="72000" rtlCol="0" anchor="ctr"/>
          <a:lstStyle/>
          <a:p>
            <a:pPr algn="ctr" fontAlgn="base">
              <a:spcBef>
                <a:spcPct val="50000"/>
              </a:spcBef>
              <a:spcAft>
                <a:spcPct val="0"/>
              </a:spcAft>
              <a:buClr>
                <a:srgbClr val="F0AB00"/>
              </a:buClr>
              <a:buSzPct val="80000"/>
              <a:defRPr/>
            </a:pPr>
            <a:r>
              <a:rPr lang="en-US" sz="1200" kern="0" dirty="0">
                <a:solidFill>
                  <a:sysClr val="windowText" lastClr="000000"/>
                </a:solidFill>
                <a:ea typeface="Arial Unicode MS" pitchFamily="34" charset="-128"/>
                <a:cs typeface="Arial Unicode MS" pitchFamily="34" charset="-128"/>
              </a:rPr>
              <a:t>1</a:t>
            </a:r>
          </a:p>
        </p:txBody>
      </p:sp>
      <p:sp>
        <p:nvSpPr>
          <p:cNvPr id="21" name="Oval 20"/>
          <p:cNvSpPr/>
          <p:nvPr/>
        </p:nvSpPr>
        <p:spPr bwMode="gray">
          <a:xfrm>
            <a:off x="6073821" y="3040689"/>
            <a:ext cx="220267" cy="219075"/>
          </a:xfrm>
          <a:prstGeom prst="ellipse">
            <a:avLst/>
          </a:prstGeom>
          <a:solidFill>
            <a:schemeClr val="accent1"/>
          </a:solidFill>
          <a:ln w="6350" algn="ctr">
            <a:solidFill>
              <a:schemeClr val="tx1"/>
            </a:solidFill>
            <a:miter lim="800000"/>
            <a:headEnd/>
            <a:tailEnd/>
          </a:ln>
        </p:spPr>
        <p:txBody>
          <a:bodyPr lIns="90000" tIns="72000" rIns="90000" bIns="72000" rtlCol="0" anchor="ctr"/>
          <a:lstStyle/>
          <a:p>
            <a:pPr algn="ctr" fontAlgn="base">
              <a:spcBef>
                <a:spcPct val="50000"/>
              </a:spcBef>
              <a:spcAft>
                <a:spcPct val="0"/>
              </a:spcAft>
              <a:buClr>
                <a:srgbClr val="F0AB00"/>
              </a:buClr>
              <a:buSzPct val="80000"/>
              <a:defRPr/>
            </a:pPr>
            <a:r>
              <a:rPr lang="en-US" sz="1200" kern="0" dirty="0">
                <a:solidFill>
                  <a:sysClr val="windowText" lastClr="000000"/>
                </a:solidFill>
                <a:ea typeface="Arial Unicode MS" pitchFamily="34" charset="-128"/>
                <a:cs typeface="Arial Unicode MS" pitchFamily="34" charset="-128"/>
              </a:rPr>
              <a:t>2</a:t>
            </a:r>
          </a:p>
        </p:txBody>
      </p:sp>
    </p:spTree>
    <p:extLst>
      <p:ext uri="{BB962C8B-B14F-4D97-AF65-F5344CB8AC3E}">
        <p14:creationId xmlns:p14="http://schemas.microsoft.com/office/powerpoint/2010/main" val="3410720516"/>
      </p:ext>
    </p:extLst>
  </p:cSld>
  <p:clrMapOvr>
    <a:masterClrMapping/>
  </p:clrMapOvr>
  <p:transition>
    <p:fade/>
  </p:transition>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quarter" idx="13"/>
          </p:nvPr>
        </p:nvSpPr>
        <p:spPr/>
        <p:txBody>
          <a:bodyPr/>
          <a:lstStyle/>
          <a:p>
            <a:r>
              <a:rPr lang="en-US" dirty="0" smtClean="0"/>
              <a:t>Line </a:t>
            </a:r>
            <a:r>
              <a:rPr lang="en-US" dirty="0"/>
              <a:t>Item Section</a:t>
            </a:r>
          </a:p>
        </p:txBody>
      </p:sp>
      <p:sp>
        <p:nvSpPr>
          <p:cNvPr id="6" name="Title 5">
            <a:extLst>
              <a:ext uri="{FF2B5EF4-FFF2-40B4-BE49-F238E27FC236}">
                <a16:creationId xmlns:a16="http://schemas.microsoft.com/office/drawing/2014/main" id="{8729A1C9-1EE0-45FD-BA18-8C10EF1237A6}"/>
              </a:ext>
            </a:extLst>
          </p:cNvPr>
          <p:cNvSpPr>
            <a:spLocks noGrp="1"/>
          </p:cNvSpPr>
          <p:nvPr>
            <p:ph type="title"/>
          </p:nvPr>
        </p:nvSpPr>
        <p:spPr/>
        <p:txBody>
          <a:bodyPr/>
          <a:lstStyle/>
          <a:p>
            <a:r>
              <a:rPr lang="en-US" dirty="0"/>
              <a:t>Create a Service Entry Sheet</a:t>
            </a:r>
            <a:br>
              <a:rPr lang="en-US" dirty="0"/>
            </a:br>
            <a:endParaRPr lang="en-US" dirty="0"/>
          </a:p>
        </p:txBody>
      </p:sp>
      <p:sp>
        <p:nvSpPr>
          <p:cNvPr id="13" name="TextBox 12"/>
          <p:cNvSpPr txBox="1"/>
          <p:nvPr/>
        </p:nvSpPr>
        <p:spPr>
          <a:xfrm>
            <a:off x="469901" y="1512000"/>
            <a:ext cx="4562852" cy="4717350"/>
          </a:xfrm>
          <a:prstGeom prst="rect">
            <a:avLst/>
          </a:prstGeom>
          <a:noFill/>
        </p:spPr>
        <p:txBody>
          <a:bodyPr wrap="square" lIns="0" tIns="0" rIns="0" bIns="0" rtlCol="0">
            <a:noAutofit/>
          </a:bodyPr>
          <a:lstStyle/>
          <a:p>
            <a:pPr marL="342900" indent="-342900" fontAlgn="base">
              <a:spcBef>
                <a:spcPts val="600"/>
              </a:spcBef>
              <a:spcAft>
                <a:spcPct val="0"/>
              </a:spcAft>
              <a:buSzPct val="120000"/>
              <a:buFont typeface="+mj-lt"/>
              <a:buAutoNum type="arabicPeriod" startAt="3"/>
              <a:defRPr/>
            </a:pPr>
            <a:r>
              <a:rPr lang="en-US" sz="1400" b="1" kern="0" dirty="0" smtClean="0">
                <a:solidFill>
                  <a:sysClr val="windowText" lastClr="000000"/>
                </a:solidFill>
                <a:ea typeface="Arial Unicode MS" pitchFamily="34" charset="-128"/>
                <a:cs typeface="Arial Unicode MS" pitchFamily="34" charset="-128"/>
              </a:rPr>
              <a:t>Update</a:t>
            </a:r>
            <a:r>
              <a:rPr lang="en-US" sz="1400" kern="0" dirty="0" smtClean="0">
                <a:solidFill>
                  <a:sysClr val="windowText" lastClr="000000"/>
                </a:solidFill>
                <a:ea typeface="Arial Unicode MS" pitchFamily="34" charset="-128"/>
                <a:cs typeface="Arial Unicode MS" pitchFamily="34" charset="-128"/>
              </a:rPr>
              <a:t> quantities of line items.</a:t>
            </a:r>
          </a:p>
          <a:p>
            <a:pPr marL="342900" indent="-342900" fontAlgn="base">
              <a:spcBef>
                <a:spcPts val="600"/>
              </a:spcBef>
              <a:spcAft>
                <a:spcPct val="0"/>
              </a:spcAft>
              <a:buSzPct val="120000"/>
              <a:buFont typeface="+mj-lt"/>
              <a:buAutoNum type="arabicPeriod" startAt="3"/>
              <a:defRPr/>
            </a:pPr>
            <a:r>
              <a:rPr lang="en-US" sz="1400" b="1" kern="0" dirty="0" smtClean="0">
                <a:solidFill>
                  <a:sysClr val="windowText" lastClr="000000"/>
                </a:solidFill>
                <a:ea typeface="Arial Unicode MS" pitchFamily="34" charset="-128"/>
                <a:cs typeface="Arial Unicode MS" pitchFamily="34" charset="-128"/>
              </a:rPr>
              <a:t>Enter </a:t>
            </a:r>
            <a:r>
              <a:rPr lang="en-US" sz="1400" kern="0" dirty="0" smtClean="0">
                <a:solidFill>
                  <a:sysClr val="windowText" lastClr="000000"/>
                </a:solidFill>
                <a:ea typeface="Arial Unicode MS" pitchFamily="34" charset="-128"/>
                <a:cs typeface="Arial Unicode MS" pitchFamily="34" charset="-128"/>
              </a:rPr>
              <a:t>Service Start and End Dates if available, as well as any additional comments as needed.</a:t>
            </a:r>
          </a:p>
          <a:p>
            <a:pPr marL="342900" indent="-342900" fontAlgn="base">
              <a:spcBef>
                <a:spcPts val="600"/>
              </a:spcBef>
              <a:spcAft>
                <a:spcPct val="0"/>
              </a:spcAft>
              <a:buSzPct val="120000"/>
              <a:buFont typeface="+mj-lt"/>
              <a:buAutoNum type="arabicPeriod" startAt="3"/>
              <a:defRPr/>
            </a:pPr>
            <a:r>
              <a:rPr lang="en-US" sz="1400" b="1" kern="0" dirty="0" smtClean="0">
                <a:solidFill>
                  <a:sysClr val="windowText" lastClr="000000"/>
                </a:solidFill>
                <a:ea typeface="Arial Unicode MS" pitchFamily="34" charset="-128"/>
                <a:cs typeface="Arial Unicode MS" pitchFamily="34" charset="-128"/>
              </a:rPr>
              <a:t>Click</a:t>
            </a:r>
            <a:r>
              <a:rPr lang="en-US" sz="1400" kern="0" dirty="0" smtClean="0">
                <a:solidFill>
                  <a:sysClr val="windowText" lastClr="000000"/>
                </a:solidFill>
                <a:ea typeface="Arial Unicode MS" pitchFamily="34" charset="-128"/>
                <a:cs typeface="Arial Unicode MS" pitchFamily="34" charset="-128"/>
              </a:rPr>
              <a:t> Next to proceed to review screen</a:t>
            </a:r>
            <a:endParaRPr lang="en-US" sz="1400" b="1" kern="0" dirty="0">
              <a:solidFill>
                <a:sysClr val="windowText" lastClr="000000"/>
              </a:solidFill>
              <a:ea typeface="Arial Unicode MS" pitchFamily="34" charset="-128"/>
              <a:cs typeface="Arial Unicode MS" pitchFamily="34" charset="-128"/>
            </a:endParaRPr>
          </a:p>
        </p:txBody>
      </p:sp>
      <p:sp>
        <p:nvSpPr>
          <p:cNvPr id="28" name="Rectangle 27">
            <a:extLst>
              <a:ext uri="{FF2B5EF4-FFF2-40B4-BE49-F238E27FC236}">
                <a16:creationId xmlns:a16="http://schemas.microsoft.com/office/drawing/2014/main" id="{14B450C8-62E5-4454-B3C0-5F88D078E411}"/>
              </a:ext>
            </a:extLst>
          </p:cNvPr>
          <p:cNvSpPr/>
          <p:nvPr/>
        </p:nvSpPr>
        <p:spPr bwMode="gray">
          <a:xfrm>
            <a:off x="6542171" y="6253472"/>
            <a:ext cx="5022747" cy="231871"/>
          </a:xfrm>
          <a:prstGeom prst="rect">
            <a:avLst/>
          </a:prstGeom>
          <a:noFill/>
          <a:ln w="19050" algn="ctr">
            <a:solidFill>
              <a:schemeClr val="tx1"/>
            </a:solidFill>
            <a:miter lim="800000"/>
            <a:headEnd/>
            <a:tailEnd/>
          </a:ln>
        </p:spPr>
        <p:txBody>
          <a:bodyPr wrap="square" lIns="88900" tIns="88900" rIns="88900" bIns="88900" rtlCol="0" anchor="ctr"/>
          <a:lstStyle/>
          <a:p>
            <a:pPr algn="ctr">
              <a:lnSpc>
                <a:spcPct val="106000"/>
              </a:lnSpc>
              <a:buFont typeface="Wingdings 2" pitchFamily="18" charset="2"/>
              <a:buNone/>
            </a:pPr>
            <a:r>
              <a:rPr lang="en-US" sz="800" b="1" dirty="0"/>
              <a:t>NOTE: Screens remain the same for both Standard and Enterprise Account.</a:t>
            </a:r>
          </a:p>
        </p:txBody>
      </p:sp>
      <p:pic>
        <p:nvPicPr>
          <p:cNvPr id="18" name="Picture 17"/>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5118136" y="1304342"/>
            <a:ext cx="6603964" cy="4093754"/>
          </a:xfrm>
          <a:prstGeom prst="rect">
            <a:avLst/>
          </a:prstGeom>
          <a:ln>
            <a:solidFill>
              <a:schemeClr val="tx1"/>
            </a:solidFill>
          </a:ln>
        </p:spPr>
      </p:pic>
      <p:sp>
        <p:nvSpPr>
          <p:cNvPr id="22" name="Oval 21"/>
          <p:cNvSpPr/>
          <p:nvPr/>
        </p:nvSpPr>
        <p:spPr bwMode="gray">
          <a:xfrm>
            <a:off x="8420119" y="2226957"/>
            <a:ext cx="220267" cy="219075"/>
          </a:xfrm>
          <a:prstGeom prst="ellipse">
            <a:avLst/>
          </a:prstGeom>
          <a:solidFill>
            <a:schemeClr val="accent1"/>
          </a:solidFill>
          <a:ln w="6350" algn="ctr">
            <a:solidFill>
              <a:schemeClr val="tx1"/>
            </a:solidFill>
            <a:miter lim="800000"/>
            <a:headEnd/>
            <a:tailEnd/>
          </a:ln>
        </p:spPr>
        <p:txBody>
          <a:bodyPr lIns="90000" tIns="72000" rIns="90000" bIns="72000" rtlCol="0" anchor="ctr"/>
          <a:lstStyle/>
          <a:p>
            <a:pPr algn="ctr" fontAlgn="base">
              <a:spcBef>
                <a:spcPct val="50000"/>
              </a:spcBef>
              <a:spcAft>
                <a:spcPct val="0"/>
              </a:spcAft>
              <a:buClr>
                <a:srgbClr val="F0AB00"/>
              </a:buClr>
              <a:buSzPct val="80000"/>
              <a:defRPr/>
            </a:pPr>
            <a:r>
              <a:rPr lang="en-US" sz="1200" kern="0" dirty="0">
                <a:solidFill>
                  <a:sysClr val="windowText" lastClr="000000"/>
                </a:solidFill>
                <a:ea typeface="Arial Unicode MS" pitchFamily="34" charset="-128"/>
                <a:cs typeface="Arial Unicode MS" pitchFamily="34" charset="-128"/>
              </a:rPr>
              <a:t>3</a:t>
            </a:r>
          </a:p>
        </p:txBody>
      </p:sp>
      <p:sp>
        <p:nvSpPr>
          <p:cNvPr id="23" name="Oval 22"/>
          <p:cNvSpPr/>
          <p:nvPr/>
        </p:nvSpPr>
        <p:spPr bwMode="gray">
          <a:xfrm>
            <a:off x="5883700" y="2851995"/>
            <a:ext cx="220267" cy="219075"/>
          </a:xfrm>
          <a:prstGeom prst="ellipse">
            <a:avLst/>
          </a:prstGeom>
          <a:solidFill>
            <a:schemeClr val="accent1"/>
          </a:solidFill>
          <a:ln w="6350" algn="ctr">
            <a:solidFill>
              <a:schemeClr val="tx1"/>
            </a:solidFill>
            <a:miter lim="800000"/>
            <a:headEnd/>
            <a:tailEnd/>
          </a:ln>
        </p:spPr>
        <p:txBody>
          <a:bodyPr lIns="90000" tIns="72000" rIns="90000" bIns="72000" rtlCol="0" anchor="ctr"/>
          <a:lstStyle/>
          <a:p>
            <a:pPr algn="ctr" fontAlgn="base">
              <a:spcBef>
                <a:spcPct val="50000"/>
              </a:spcBef>
              <a:spcAft>
                <a:spcPct val="0"/>
              </a:spcAft>
              <a:buClr>
                <a:srgbClr val="F0AB00"/>
              </a:buClr>
              <a:buSzPct val="80000"/>
              <a:defRPr/>
            </a:pPr>
            <a:r>
              <a:rPr lang="en-US" sz="1200" kern="0" dirty="0">
                <a:solidFill>
                  <a:sysClr val="windowText" lastClr="000000"/>
                </a:solidFill>
                <a:ea typeface="Arial Unicode MS" pitchFamily="34" charset="-128"/>
                <a:cs typeface="Arial Unicode MS" pitchFamily="34" charset="-128"/>
              </a:rPr>
              <a:t>4</a:t>
            </a:r>
          </a:p>
        </p:txBody>
      </p:sp>
      <p:sp>
        <p:nvSpPr>
          <p:cNvPr id="24" name="Oval 23"/>
          <p:cNvSpPr/>
          <p:nvPr/>
        </p:nvSpPr>
        <p:spPr bwMode="gray">
          <a:xfrm>
            <a:off x="11168586" y="4875621"/>
            <a:ext cx="220267" cy="219075"/>
          </a:xfrm>
          <a:prstGeom prst="ellipse">
            <a:avLst/>
          </a:prstGeom>
          <a:solidFill>
            <a:schemeClr val="accent1"/>
          </a:solidFill>
          <a:ln w="6350" algn="ctr">
            <a:solidFill>
              <a:schemeClr val="tx1"/>
            </a:solidFill>
            <a:miter lim="800000"/>
            <a:headEnd/>
            <a:tailEnd/>
          </a:ln>
        </p:spPr>
        <p:txBody>
          <a:bodyPr lIns="90000" tIns="72000" rIns="90000" bIns="72000" rtlCol="0" anchor="ctr"/>
          <a:lstStyle/>
          <a:p>
            <a:pPr algn="ctr" fontAlgn="base">
              <a:spcBef>
                <a:spcPct val="50000"/>
              </a:spcBef>
              <a:spcAft>
                <a:spcPct val="0"/>
              </a:spcAft>
              <a:buClr>
                <a:srgbClr val="F0AB00"/>
              </a:buClr>
              <a:buSzPct val="80000"/>
              <a:defRPr/>
            </a:pPr>
            <a:r>
              <a:rPr lang="en-US" sz="1200" kern="0" dirty="0">
                <a:solidFill>
                  <a:sysClr val="windowText" lastClr="000000"/>
                </a:solidFill>
                <a:ea typeface="Arial Unicode MS" pitchFamily="34" charset="-128"/>
                <a:cs typeface="Arial Unicode MS" pitchFamily="34" charset="-128"/>
              </a:rPr>
              <a:t>5</a:t>
            </a:r>
          </a:p>
        </p:txBody>
      </p:sp>
    </p:spTree>
    <p:extLst>
      <p:ext uri="{BB962C8B-B14F-4D97-AF65-F5344CB8AC3E}">
        <p14:creationId xmlns:p14="http://schemas.microsoft.com/office/powerpoint/2010/main" val="2905280132"/>
      </p:ext>
    </p:extLst>
  </p:cSld>
  <p:clrMapOvr>
    <a:masterClrMapping/>
  </p:clrMapOvr>
  <p:transition>
    <p:fade/>
  </p:transition>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8729A1C9-1EE0-45FD-BA18-8C10EF1237A6}"/>
              </a:ext>
            </a:extLst>
          </p:cNvPr>
          <p:cNvSpPr>
            <a:spLocks noGrp="1"/>
          </p:cNvSpPr>
          <p:nvPr>
            <p:ph type="title"/>
          </p:nvPr>
        </p:nvSpPr>
        <p:spPr/>
        <p:txBody>
          <a:bodyPr/>
          <a:lstStyle/>
          <a:p>
            <a:r>
              <a:rPr lang="en-US" dirty="0"/>
              <a:t>Submit a Service Entry Sheet</a:t>
            </a:r>
          </a:p>
        </p:txBody>
      </p:sp>
      <p:sp>
        <p:nvSpPr>
          <p:cNvPr id="13" name="TextBox 12"/>
          <p:cNvSpPr txBox="1"/>
          <p:nvPr/>
        </p:nvSpPr>
        <p:spPr>
          <a:xfrm>
            <a:off x="469901" y="1512000"/>
            <a:ext cx="4562852" cy="4717350"/>
          </a:xfrm>
          <a:prstGeom prst="rect">
            <a:avLst/>
          </a:prstGeom>
          <a:noFill/>
        </p:spPr>
        <p:txBody>
          <a:bodyPr wrap="square" lIns="0" tIns="0" rIns="0" bIns="0" rtlCol="0">
            <a:noAutofit/>
          </a:bodyPr>
          <a:lstStyle/>
          <a:p>
            <a:pPr marL="342900" indent="-342900" fontAlgn="base">
              <a:spcBef>
                <a:spcPts val="600"/>
              </a:spcBef>
              <a:spcAft>
                <a:spcPct val="0"/>
              </a:spcAft>
              <a:buSzPct val="120000"/>
              <a:buFont typeface="+mj-lt"/>
              <a:buAutoNum type="arabicPeriod" startAt="6"/>
              <a:defRPr/>
            </a:pPr>
            <a:r>
              <a:rPr lang="en-US" sz="1400" b="1" kern="0" dirty="0">
                <a:solidFill>
                  <a:sysClr val="windowText" lastClr="000000"/>
                </a:solidFill>
                <a:ea typeface="Arial Unicode MS" pitchFamily="34" charset="-128"/>
                <a:cs typeface="Arial Unicode MS" pitchFamily="34" charset="-128"/>
              </a:rPr>
              <a:t>From </a:t>
            </a:r>
            <a:r>
              <a:rPr lang="en-US" sz="1400" kern="0" dirty="0">
                <a:solidFill>
                  <a:sysClr val="windowText" lastClr="000000"/>
                </a:solidFill>
                <a:ea typeface="Arial Unicode MS" pitchFamily="34" charset="-128"/>
                <a:cs typeface="Arial Unicode MS" pitchFamily="34" charset="-128"/>
              </a:rPr>
              <a:t>the Review Screen, check your Service Sheet for accuracy. If there are errors, click </a:t>
            </a:r>
            <a:r>
              <a:rPr lang="en-US" sz="1400" b="1" kern="0" dirty="0">
                <a:solidFill>
                  <a:sysClr val="windowText" lastClr="000000"/>
                </a:solidFill>
                <a:ea typeface="Arial Unicode MS" pitchFamily="34" charset="-128"/>
                <a:cs typeface="Arial Unicode MS" pitchFamily="34" charset="-128"/>
              </a:rPr>
              <a:t>Previous</a:t>
            </a:r>
            <a:r>
              <a:rPr lang="en-US" sz="1400" kern="0" dirty="0">
                <a:solidFill>
                  <a:sysClr val="windowText" lastClr="000000"/>
                </a:solidFill>
                <a:ea typeface="Arial Unicode MS" pitchFamily="34" charset="-128"/>
                <a:cs typeface="Arial Unicode MS" pitchFamily="34" charset="-128"/>
              </a:rPr>
              <a:t> to return to the Create Service Sheet screen. To submit to your customer, click the </a:t>
            </a:r>
            <a:r>
              <a:rPr lang="en-US" sz="1400" b="1" kern="0" dirty="0">
                <a:solidFill>
                  <a:sysClr val="windowText" lastClr="000000"/>
                </a:solidFill>
                <a:ea typeface="Arial Unicode MS" pitchFamily="34" charset="-128"/>
                <a:cs typeface="Arial Unicode MS" pitchFamily="34" charset="-128"/>
              </a:rPr>
              <a:t>Submit </a:t>
            </a:r>
            <a:r>
              <a:rPr lang="en-US" sz="1400" kern="0" dirty="0">
                <a:solidFill>
                  <a:sysClr val="windowText" lastClr="000000"/>
                </a:solidFill>
                <a:ea typeface="Arial Unicode MS" pitchFamily="34" charset="-128"/>
                <a:cs typeface="Arial Unicode MS" pitchFamily="34" charset="-128"/>
              </a:rPr>
              <a:t>Button.</a:t>
            </a:r>
            <a:endParaRPr lang="en-US" sz="1400" kern="0" dirty="0">
              <a:solidFill>
                <a:sysClr val="windowText" lastClr="000000"/>
              </a:solidFill>
              <a:ea typeface="Arial Unicode MS" pitchFamily="34" charset="-128"/>
              <a:cs typeface="Arial Unicode MS" pitchFamily="34" charset="-128"/>
            </a:endParaRPr>
          </a:p>
        </p:txBody>
      </p:sp>
      <p:sp>
        <p:nvSpPr>
          <p:cNvPr id="28" name="Rectangle 27">
            <a:extLst>
              <a:ext uri="{FF2B5EF4-FFF2-40B4-BE49-F238E27FC236}">
                <a16:creationId xmlns:a16="http://schemas.microsoft.com/office/drawing/2014/main" id="{14B450C8-62E5-4454-B3C0-5F88D078E411}"/>
              </a:ext>
            </a:extLst>
          </p:cNvPr>
          <p:cNvSpPr/>
          <p:nvPr/>
        </p:nvSpPr>
        <p:spPr bwMode="gray">
          <a:xfrm>
            <a:off x="6542171" y="6253472"/>
            <a:ext cx="5022747" cy="231871"/>
          </a:xfrm>
          <a:prstGeom prst="rect">
            <a:avLst/>
          </a:prstGeom>
          <a:noFill/>
          <a:ln w="19050" algn="ctr">
            <a:solidFill>
              <a:schemeClr val="tx1"/>
            </a:solidFill>
            <a:miter lim="800000"/>
            <a:headEnd/>
            <a:tailEnd/>
          </a:ln>
        </p:spPr>
        <p:txBody>
          <a:bodyPr wrap="square" lIns="88900" tIns="88900" rIns="88900" bIns="88900" rtlCol="0" anchor="ctr"/>
          <a:lstStyle/>
          <a:p>
            <a:pPr algn="ctr">
              <a:lnSpc>
                <a:spcPct val="106000"/>
              </a:lnSpc>
              <a:buFont typeface="Wingdings 2" pitchFamily="18" charset="2"/>
              <a:buNone/>
            </a:pPr>
            <a:r>
              <a:rPr lang="en-US" sz="800" b="1" dirty="0"/>
              <a:t>NOTE: Screens remain the same for both Standard and Enterprise Account.</a:t>
            </a:r>
          </a:p>
        </p:txBody>
      </p:sp>
      <p:pic>
        <p:nvPicPr>
          <p:cNvPr id="11" name="Picture 10"/>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5782690" y="1302857"/>
            <a:ext cx="5782228" cy="3773664"/>
          </a:xfrm>
          <a:prstGeom prst="rect">
            <a:avLst/>
          </a:prstGeom>
          <a:ln>
            <a:solidFill>
              <a:schemeClr val="tx1"/>
            </a:solidFill>
          </a:ln>
        </p:spPr>
      </p:pic>
      <p:sp>
        <p:nvSpPr>
          <p:cNvPr id="12" name="Oval 11"/>
          <p:cNvSpPr/>
          <p:nvPr/>
        </p:nvSpPr>
        <p:spPr bwMode="gray">
          <a:xfrm>
            <a:off x="10218160" y="5016957"/>
            <a:ext cx="220267" cy="219075"/>
          </a:xfrm>
          <a:prstGeom prst="ellipse">
            <a:avLst/>
          </a:prstGeom>
          <a:solidFill>
            <a:schemeClr val="accent1"/>
          </a:solidFill>
          <a:ln w="6350" algn="ctr">
            <a:solidFill>
              <a:schemeClr val="tx1"/>
            </a:solidFill>
            <a:miter lim="800000"/>
            <a:headEnd/>
            <a:tailEnd/>
          </a:ln>
        </p:spPr>
        <p:txBody>
          <a:bodyPr lIns="90000" tIns="72000" rIns="90000" bIns="72000" rtlCol="0" anchor="ctr"/>
          <a:lstStyle/>
          <a:p>
            <a:pPr algn="ctr" fontAlgn="base">
              <a:spcBef>
                <a:spcPct val="50000"/>
              </a:spcBef>
              <a:spcAft>
                <a:spcPct val="0"/>
              </a:spcAft>
              <a:buClr>
                <a:srgbClr val="F0AB00"/>
              </a:buClr>
              <a:buSzPct val="80000"/>
              <a:defRPr/>
            </a:pPr>
            <a:r>
              <a:rPr lang="en-US" sz="1200" kern="0" dirty="0">
                <a:solidFill>
                  <a:sysClr val="windowText" lastClr="000000"/>
                </a:solidFill>
                <a:ea typeface="Arial Unicode MS" pitchFamily="34" charset="-128"/>
                <a:cs typeface="Arial Unicode MS" pitchFamily="34" charset="-128"/>
              </a:rPr>
              <a:t>6</a:t>
            </a:r>
          </a:p>
        </p:txBody>
      </p:sp>
      <p:pic>
        <p:nvPicPr>
          <p:cNvPr id="14" name="Picture 13"/>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8165155" y="2531086"/>
            <a:ext cx="799833" cy="571309"/>
          </a:xfrm>
          <a:prstGeom prst="rect">
            <a:avLst/>
          </a:prstGeom>
        </p:spPr>
      </p:pic>
      <p:pic>
        <p:nvPicPr>
          <p:cNvPr id="15" name="Picture 14"/>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5906718" y="2531085"/>
            <a:ext cx="819996" cy="571309"/>
          </a:xfrm>
          <a:prstGeom prst="rect">
            <a:avLst/>
          </a:prstGeom>
        </p:spPr>
      </p:pic>
      <p:sp>
        <p:nvSpPr>
          <p:cNvPr id="16" name="Rectangle 15"/>
          <p:cNvSpPr/>
          <p:nvPr/>
        </p:nvSpPr>
        <p:spPr bwMode="gray">
          <a:xfrm>
            <a:off x="6726714" y="2531086"/>
            <a:ext cx="430644" cy="331969"/>
          </a:xfrm>
          <a:prstGeom prst="rect">
            <a:avLst/>
          </a:prstGeom>
          <a:solidFill>
            <a:schemeClr val="bg1"/>
          </a:solidFill>
          <a:ln w="6350" algn="ctr">
            <a:noFill/>
            <a:miter lim="800000"/>
            <a:headEnd/>
            <a:tailEnd/>
          </a:ln>
        </p:spPr>
        <p:txBody>
          <a:bodyPr lIns="90000" tIns="72000" rIns="90000" bIns="72000" rtlCol="0" anchor="ctr"/>
          <a:lstStyle/>
          <a:p>
            <a:pPr algn="ctr" fontAlgn="base">
              <a:spcBef>
                <a:spcPct val="50000"/>
              </a:spcBef>
              <a:spcAft>
                <a:spcPct val="0"/>
              </a:spcAft>
              <a:buClr>
                <a:srgbClr val="F0AB00"/>
              </a:buClr>
              <a:buSzPct val="80000"/>
            </a:pPr>
            <a:endParaRPr lang="en-US" kern="0" dirty="0">
              <a:ea typeface="Arial Unicode MS" pitchFamily="34" charset="-128"/>
              <a:cs typeface="Arial Unicode MS" pitchFamily="34" charset="-128"/>
            </a:endParaRPr>
          </a:p>
        </p:txBody>
      </p:sp>
    </p:spTree>
    <p:extLst>
      <p:ext uri="{BB962C8B-B14F-4D97-AF65-F5344CB8AC3E}">
        <p14:creationId xmlns:p14="http://schemas.microsoft.com/office/powerpoint/2010/main" val="3602218406"/>
      </p:ext>
    </p:extLst>
  </p:cSld>
  <p:clrMapOvr>
    <a:masterClrMapping/>
  </p:clrMapOvr>
  <p:transition>
    <p:fade/>
  </p:transition>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8729A1C9-1EE0-45FD-BA18-8C10EF1237A6}"/>
              </a:ext>
            </a:extLst>
          </p:cNvPr>
          <p:cNvSpPr>
            <a:spLocks noGrp="1"/>
          </p:cNvSpPr>
          <p:nvPr>
            <p:ph type="title"/>
          </p:nvPr>
        </p:nvSpPr>
        <p:spPr/>
        <p:txBody>
          <a:bodyPr/>
          <a:lstStyle/>
          <a:p>
            <a:r>
              <a:rPr lang="en-US" dirty="0"/>
              <a:t>Check Service Sheet Status</a:t>
            </a:r>
          </a:p>
        </p:txBody>
      </p:sp>
      <p:sp>
        <p:nvSpPr>
          <p:cNvPr id="13" name="TextBox 12"/>
          <p:cNvSpPr txBox="1"/>
          <p:nvPr/>
        </p:nvSpPr>
        <p:spPr>
          <a:xfrm>
            <a:off x="469901" y="1512000"/>
            <a:ext cx="4562852" cy="4717350"/>
          </a:xfrm>
          <a:prstGeom prst="rect">
            <a:avLst/>
          </a:prstGeom>
          <a:noFill/>
        </p:spPr>
        <p:txBody>
          <a:bodyPr wrap="square" lIns="0" tIns="0" rIns="0" bIns="0" rtlCol="0">
            <a:noAutofit/>
          </a:bodyPr>
          <a:lstStyle/>
          <a:p>
            <a:pPr marL="342900" indent="-342900" fontAlgn="base">
              <a:spcBef>
                <a:spcPts val="600"/>
              </a:spcBef>
              <a:spcAft>
                <a:spcPct val="0"/>
              </a:spcAft>
              <a:buSzPct val="120000"/>
              <a:buFont typeface="+mj-lt"/>
              <a:buAutoNum type="arabicPeriod"/>
              <a:defRPr/>
            </a:pPr>
            <a:r>
              <a:rPr lang="en-US" sz="1400" b="1" kern="0" dirty="0">
                <a:solidFill>
                  <a:sysClr val="windowText" lastClr="000000"/>
                </a:solidFill>
                <a:ea typeface="Arial Unicode MS" pitchFamily="34" charset="-128"/>
                <a:cs typeface="Arial Unicode MS" pitchFamily="34" charset="-128"/>
              </a:rPr>
              <a:t>Click Outbox </a:t>
            </a:r>
            <a:r>
              <a:rPr lang="en-US" sz="1400" kern="0" dirty="0">
                <a:solidFill>
                  <a:sysClr val="windowText" lastClr="000000"/>
                </a:solidFill>
                <a:ea typeface="Arial Unicode MS" pitchFamily="34" charset="-128"/>
                <a:cs typeface="Arial Unicode MS" pitchFamily="34" charset="-128"/>
              </a:rPr>
              <a:t>and select </a:t>
            </a:r>
            <a:r>
              <a:rPr lang="en-US" sz="1400" b="1" kern="0" dirty="0">
                <a:solidFill>
                  <a:sysClr val="windowText" lastClr="000000"/>
                </a:solidFill>
                <a:ea typeface="Arial Unicode MS" pitchFamily="34" charset="-128"/>
                <a:cs typeface="Arial Unicode MS" pitchFamily="34" charset="-128"/>
              </a:rPr>
              <a:t>Service Sheets </a:t>
            </a:r>
            <a:r>
              <a:rPr lang="en-US" sz="1400" kern="0" dirty="0">
                <a:solidFill>
                  <a:sysClr val="windowText" lastClr="000000"/>
                </a:solidFill>
                <a:ea typeface="Arial Unicode MS" pitchFamily="34" charset="-128"/>
                <a:cs typeface="Arial Unicode MS" pitchFamily="34" charset="-128"/>
              </a:rPr>
              <a:t>Tab.</a:t>
            </a:r>
          </a:p>
          <a:p>
            <a:pPr marL="342900" indent="-342900" fontAlgn="base">
              <a:spcBef>
                <a:spcPts val="600"/>
              </a:spcBef>
              <a:spcAft>
                <a:spcPct val="0"/>
              </a:spcAft>
              <a:buSzPct val="120000"/>
              <a:buFont typeface="+mj-lt"/>
              <a:buAutoNum type="arabicPeriod"/>
              <a:defRPr/>
            </a:pPr>
            <a:r>
              <a:rPr lang="en-US" sz="1400" b="1" kern="0" dirty="0">
                <a:solidFill>
                  <a:sysClr val="windowText" lastClr="000000"/>
                </a:solidFill>
                <a:ea typeface="Arial Unicode MS" pitchFamily="34" charset="-128"/>
                <a:cs typeface="Arial Unicode MS" pitchFamily="34" charset="-128"/>
              </a:rPr>
              <a:t>Routing</a:t>
            </a:r>
            <a:r>
              <a:rPr lang="en-US" sz="1400" kern="0" dirty="0">
                <a:solidFill>
                  <a:sysClr val="windowText" lastClr="000000"/>
                </a:solidFill>
                <a:ea typeface="Arial Unicode MS" pitchFamily="34" charset="-128"/>
                <a:cs typeface="Arial Unicode MS" pitchFamily="34" charset="-128"/>
              </a:rPr>
              <a:t> and </a:t>
            </a:r>
            <a:r>
              <a:rPr lang="en-US" sz="1400" b="1" kern="0" dirty="0">
                <a:solidFill>
                  <a:sysClr val="windowText" lastClr="000000"/>
                </a:solidFill>
                <a:ea typeface="Arial Unicode MS" pitchFamily="34" charset="-128"/>
                <a:cs typeface="Arial Unicode MS" pitchFamily="34" charset="-128"/>
              </a:rPr>
              <a:t>Approval Status </a:t>
            </a:r>
            <a:r>
              <a:rPr lang="en-US" sz="1400" kern="0" dirty="0">
                <a:solidFill>
                  <a:sysClr val="windowText" lastClr="000000"/>
                </a:solidFill>
                <a:ea typeface="Arial Unicode MS" pitchFamily="34" charset="-128"/>
                <a:cs typeface="Arial Unicode MS" pitchFamily="34" charset="-128"/>
              </a:rPr>
              <a:t>will be visible on each line.</a:t>
            </a:r>
          </a:p>
          <a:p>
            <a:pPr marL="342900" indent="-342900" fontAlgn="base">
              <a:spcBef>
                <a:spcPts val="600"/>
              </a:spcBef>
              <a:spcAft>
                <a:spcPct val="0"/>
              </a:spcAft>
              <a:buSzPct val="120000"/>
              <a:buFont typeface="+mj-lt"/>
              <a:buAutoNum type="arabicPeriod"/>
              <a:defRPr/>
            </a:pPr>
            <a:r>
              <a:rPr lang="en-US" sz="1400" b="1" kern="0" dirty="0">
                <a:solidFill>
                  <a:sysClr val="windowText" lastClr="000000"/>
                </a:solidFill>
                <a:ea typeface="Arial Unicode MS" pitchFamily="34" charset="-128"/>
                <a:cs typeface="Arial Unicode MS" pitchFamily="34" charset="-128"/>
              </a:rPr>
              <a:t>If a Service Sheet is rejected or failed</a:t>
            </a:r>
            <a:r>
              <a:rPr lang="en-US" sz="1400" kern="0" dirty="0">
                <a:solidFill>
                  <a:sysClr val="windowText" lastClr="000000"/>
                </a:solidFill>
                <a:ea typeface="Arial Unicode MS" pitchFamily="34" charset="-128"/>
                <a:cs typeface="Arial Unicode MS" pitchFamily="34" charset="-128"/>
              </a:rPr>
              <a:t>, view the reason by opening the Service Sheet and clicking the </a:t>
            </a:r>
            <a:r>
              <a:rPr lang="en-US" sz="1400" b="1" kern="0" dirty="0">
                <a:solidFill>
                  <a:sysClr val="windowText" lastClr="000000"/>
                </a:solidFill>
                <a:ea typeface="Arial Unicode MS" pitchFamily="34" charset="-128"/>
                <a:cs typeface="Arial Unicode MS" pitchFamily="34" charset="-128"/>
              </a:rPr>
              <a:t>History </a:t>
            </a:r>
            <a:r>
              <a:rPr lang="en-US" sz="1400" kern="0" dirty="0">
                <a:solidFill>
                  <a:sysClr val="windowText" lastClr="000000"/>
                </a:solidFill>
                <a:ea typeface="Arial Unicode MS" pitchFamily="34" charset="-128"/>
                <a:cs typeface="Arial Unicode MS" pitchFamily="34" charset="-128"/>
              </a:rPr>
              <a:t>Tab.</a:t>
            </a:r>
            <a:endParaRPr lang="en-US" sz="1400" kern="0" dirty="0">
              <a:solidFill>
                <a:sysClr val="windowText" lastClr="000000"/>
              </a:solidFill>
              <a:ea typeface="Arial Unicode MS" pitchFamily="34" charset="-128"/>
              <a:cs typeface="Arial Unicode MS" pitchFamily="34" charset="-128"/>
            </a:endParaRPr>
          </a:p>
        </p:txBody>
      </p:sp>
      <p:sp>
        <p:nvSpPr>
          <p:cNvPr id="28" name="Rectangle 27">
            <a:extLst>
              <a:ext uri="{FF2B5EF4-FFF2-40B4-BE49-F238E27FC236}">
                <a16:creationId xmlns:a16="http://schemas.microsoft.com/office/drawing/2014/main" id="{14B450C8-62E5-4454-B3C0-5F88D078E411}"/>
              </a:ext>
            </a:extLst>
          </p:cNvPr>
          <p:cNvSpPr/>
          <p:nvPr/>
        </p:nvSpPr>
        <p:spPr bwMode="gray">
          <a:xfrm>
            <a:off x="6542171" y="6253472"/>
            <a:ext cx="5022747" cy="231871"/>
          </a:xfrm>
          <a:prstGeom prst="rect">
            <a:avLst/>
          </a:prstGeom>
          <a:noFill/>
          <a:ln w="19050" algn="ctr">
            <a:solidFill>
              <a:schemeClr val="tx1"/>
            </a:solidFill>
            <a:miter lim="800000"/>
            <a:headEnd/>
            <a:tailEnd/>
          </a:ln>
        </p:spPr>
        <p:txBody>
          <a:bodyPr wrap="square" lIns="88900" tIns="88900" rIns="88900" bIns="88900" rtlCol="0" anchor="ctr"/>
          <a:lstStyle/>
          <a:p>
            <a:pPr algn="ctr">
              <a:lnSpc>
                <a:spcPct val="106000"/>
              </a:lnSpc>
              <a:buFont typeface="Wingdings 2" pitchFamily="18" charset="2"/>
              <a:buNone/>
            </a:pPr>
            <a:r>
              <a:rPr lang="en-US" sz="800" b="1" dirty="0"/>
              <a:t>NOTE: Screens remain the same for both Standard and Enterprise Account.</a:t>
            </a:r>
          </a:p>
        </p:txBody>
      </p:sp>
      <p:grpSp>
        <p:nvGrpSpPr>
          <p:cNvPr id="10" name="Group 9"/>
          <p:cNvGrpSpPr/>
          <p:nvPr/>
        </p:nvGrpSpPr>
        <p:grpSpPr>
          <a:xfrm>
            <a:off x="5101492" y="1350463"/>
            <a:ext cx="6463426" cy="2273642"/>
            <a:chOff x="2356574" y="2118559"/>
            <a:chExt cx="6463426" cy="2273642"/>
          </a:xfrm>
        </p:grpSpPr>
        <p:pic>
          <p:nvPicPr>
            <p:cNvPr id="17" name="Picture 16"/>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2356574" y="2118559"/>
              <a:ext cx="6463426" cy="2273642"/>
            </a:xfrm>
            <a:prstGeom prst="rect">
              <a:avLst/>
            </a:prstGeom>
            <a:ln>
              <a:solidFill>
                <a:schemeClr val="tx1"/>
              </a:solidFill>
            </a:ln>
          </p:spPr>
        </p:pic>
        <p:grpSp>
          <p:nvGrpSpPr>
            <p:cNvPr id="18" name="Group 17"/>
            <p:cNvGrpSpPr/>
            <p:nvPr/>
          </p:nvGrpSpPr>
          <p:grpSpPr>
            <a:xfrm>
              <a:off x="7497789" y="3265783"/>
              <a:ext cx="1272933" cy="160649"/>
              <a:chOff x="7512224" y="3447317"/>
              <a:chExt cx="1272933" cy="160649"/>
            </a:xfrm>
          </p:grpSpPr>
          <p:pic>
            <p:nvPicPr>
              <p:cNvPr id="19" name="Picture 18"/>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8316656" y="3447317"/>
                <a:ext cx="468501" cy="160649"/>
              </a:xfrm>
              <a:prstGeom prst="rect">
                <a:avLst/>
              </a:prstGeom>
            </p:spPr>
          </p:pic>
          <p:pic>
            <p:nvPicPr>
              <p:cNvPr id="20" name="Picture 19"/>
              <p:cNvPicPr>
                <a:picLocks noChangeAspect="1"/>
              </p:cNvPicPr>
              <p:nvPr/>
            </p:nvPicPr>
            <p:blipFill rotWithShape="1">
              <a:blip r:embed="rId4" cstate="email">
                <a:extLst>
                  <a:ext uri="{28A0092B-C50C-407E-A947-70E740481C1C}">
                    <a14:useLocalDpi xmlns:a14="http://schemas.microsoft.com/office/drawing/2010/main"/>
                  </a:ext>
                </a:extLst>
              </a:blip>
              <a:srcRect/>
              <a:stretch/>
            </p:blipFill>
            <p:spPr>
              <a:xfrm>
                <a:off x="7512224" y="3447318"/>
                <a:ext cx="472681" cy="141693"/>
              </a:xfrm>
              <a:prstGeom prst="rect">
                <a:avLst/>
              </a:prstGeom>
            </p:spPr>
          </p:pic>
        </p:grpSp>
      </p:grpSp>
      <p:sp>
        <p:nvSpPr>
          <p:cNvPr id="21" name="Oval 20"/>
          <p:cNvSpPr/>
          <p:nvPr/>
        </p:nvSpPr>
        <p:spPr bwMode="gray">
          <a:xfrm>
            <a:off x="6055852" y="1350464"/>
            <a:ext cx="220267" cy="219075"/>
          </a:xfrm>
          <a:prstGeom prst="ellipse">
            <a:avLst/>
          </a:prstGeom>
          <a:solidFill>
            <a:schemeClr val="accent1"/>
          </a:solidFill>
          <a:ln w="6350" algn="ctr">
            <a:solidFill>
              <a:schemeClr val="tx1"/>
            </a:solidFill>
            <a:miter lim="800000"/>
            <a:headEnd/>
            <a:tailEnd/>
          </a:ln>
        </p:spPr>
        <p:txBody>
          <a:bodyPr lIns="90000" tIns="72000" rIns="90000" bIns="72000" rtlCol="0" anchor="ctr"/>
          <a:lstStyle/>
          <a:p>
            <a:pPr algn="ctr" fontAlgn="base">
              <a:spcBef>
                <a:spcPct val="50000"/>
              </a:spcBef>
              <a:spcAft>
                <a:spcPct val="0"/>
              </a:spcAft>
              <a:buClr>
                <a:srgbClr val="F0AB00"/>
              </a:buClr>
              <a:buSzPct val="80000"/>
              <a:defRPr/>
            </a:pPr>
            <a:r>
              <a:rPr lang="en-US" sz="1200" kern="0" dirty="0">
                <a:solidFill>
                  <a:sysClr val="windowText" lastClr="000000"/>
                </a:solidFill>
                <a:ea typeface="Arial Unicode MS" pitchFamily="34" charset="-128"/>
                <a:cs typeface="Arial Unicode MS" pitchFamily="34" charset="-128"/>
              </a:rPr>
              <a:t>1</a:t>
            </a:r>
          </a:p>
        </p:txBody>
      </p:sp>
      <p:sp>
        <p:nvSpPr>
          <p:cNvPr id="22" name="Oval 21"/>
          <p:cNvSpPr/>
          <p:nvPr/>
        </p:nvSpPr>
        <p:spPr bwMode="gray">
          <a:xfrm>
            <a:off x="10841308" y="2087952"/>
            <a:ext cx="220267" cy="219075"/>
          </a:xfrm>
          <a:prstGeom prst="ellipse">
            <a:avLst/>
          </a:prstGeom>
          <a:solidFill>
            <a:schemeClr val="accent1"/>
          </a:solidFill>
          <a:ln w="6350" algn="ctr">
            <a:solidFill>
              <a:schemeClr val="tx1"/>
            </a:solidFill>
            <a:miter lim="800000"/>
            <a:headEnd/>
            <a:tailEnd/>
          </a:ln>
        </p:spPr>
        <p:txBody>
          <a:bodyPr lIns="90000" tIns="72000" rIns="90000" bIns="72000" rtlCol="0" anchor="ctr"/>
          <a:lstStyle/>
          <a:p>
            <a:pPr algn="ctr" fontAlgn="base">
              <a:spcBef>
                <a:spcPct val="50000"/>
              </a:spcBef>
              <a:spcAft>
                <a:spcPct val="0"/>
              </a:spcAft>
              <a:buClr>
                <a:srgbClr val="F0AB00"/>
              </a:buClr>
              <a:buSzPct val="80000"/>
              <a:defRPr/>
            </a:pPr>
            <a:r>
              <a:rPr lang="en-US" sz="1200" kern="0" dirty="0">
                <a:solidFill>
                  <a:sysClr val="windowText" lastClr="000000"/>
                </a:solidFill>
                <a:ea typeface="Arial Unicode MS" pitchFamily="34" charset="-128"/>
                <a:cs typeface="Arial Unicode MS" pitchFamily="34" charset="-128"/>
              </a:rPr>
              <a:t>2</a:t>
            </a:r>
          </a:p>
        </p:txBody>
      </p:sp>
      <p:sp>
        <p:nvSpPr>
          <p:cNvPr id="23" name="Oval 22"/>
          <p:cNvSpPr/>
          <p:nvPr/>
        </p:nvSpPr>
        <p:spPr bwMode="gray">
          <a:xfrm>
            <a:off x="10864560" y="2507099"/>
            <a:ext cx="220267" cy="219075"/>
          </a:xfrm>
          <a:prstGeom prst="ellipse">
            <a:avLst/>
          </a:prstGeom>
          <a:solidFill>
            <a:schemeClr val="accent1"/>
          </a:solidFill>
          <a:ln w="6350" algn="ctr">
            <a:solidFill>
              <a:schemeClr val="tx1"/>
            </a:solidFill>
            <a:miter lim="800000"/>
            <a:headEnd/>
            <a:tailEnd/>
          </a:ln>
        </p:spPr>
        <p:txBody>
          <a:bodyPr lIns="90000" tIns="72000" rIns="90000" bIns="72000" rtlCol="0" anchor="ctr"/>
          <a:lstStyle/>
          <a:p>
            <a:pPr algn="ctr" fontAlgn="base">
              <a:spcBef>
                <a:spcPct val="50000"/>
              </a:spcBef>
              <a:spcAft>
                <a:spcPct val="0"/>
              </a:spcAft>
              <a:buClr>
                <a:srgbClr val="F0AB00"/>
              </a:buClr>
              <a:buSzPct val="80000"/>
              <a:defRPr/>
            </a:pPr>
            <a:r>
              <a:rPr lang="en-US" sz="1200" kern="0" dirty="0">
                <a:solidFill>
                  <a:sysClr val="windowText" lastClr="000000"/>
                </a:solidFill>
                <a:ea typeface="Arial Unicode MS" pitchFamily="34" charset="-128"/>
                <a:cs typeface="Arial Unicode MS" pitchFamily="34" charset="-128"/>
              </a:rPr>
              <a:t>3</a:t>
            </a:r>
          </a:p>
        </p:txBody>
      </p:sp>
      <p:grpSp>
        <p:nvGrpSpPr>
          <p:cNvPr id="24" name="Group 23"/>
          <p:cNvGrpSpPr/>
          <p:nvPr/>
        </p:nvGrpSpPr>
        <p:grpSpPr>
          <a:xfrm>
            <a:off x="7759579" y="3361736"/>
            <a:ext cx="2871065" cy="2007024"/>
            <a:chOff x="5014660" y="4122403"/>
            <a:chExt cx="2871065" cy="2007024"/>
          </a:xfrm>
        </p:grpSpPr>
        <p:pic>
          <p:nvPicPr>
            <p:cNvPr id="25" name="Picture 24"/>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5014660" y="4122403"/>
              <a:ext cx="2871065" cy="2007024"/>
            </a:xfrm>
            <a:prstGeom prst="rect">
              <a:avLst/>
            </a:prstGeom>
            <a:ln>
              <a:solidFill>
                <a:schemeClr val="tx1"/>
              </a:solidFill>
            </a:ln>
          </p:spPr>
        </p:pic>
        <p:sp>
          <p:nvSpPr>
            <p:cNvPr id="26" name="Rectangle 25"/>
            <p:cNvSpPr/>
            <p:nvPr/>
          </p:nvSpPr>
          <p:spPr bwMode="gray">
            <a:xfrm>
              <a:off x="5971216" y="4194815"/>
              <a:ext cx="1252253" cy="197386"/>
            </a:xfrm>
            <a:prstGeom prst="rect">
              <a:avLst/>
            </a:prstGeom>
            <a:solidFill>
              <a:schemeClr val="bg1"/>
            </a:solidFill>
            <a:ln w="6350" algn="ctr">
              <a:noFill/>
              <a:miter lim="800000"/>
              <a:headEnd/>
              <a:tailEnd/>
            </a:ln>
          </p:spPr>
          <p:txBody>
            <a:bodyPr lIns="90000" tIns="72000" rIns="90000" bIns="72000" rtlCol="0" anchor="ctr"/>
            <a:lstStyle/>
            <a:p>
              <a:pPr algn="ctr" fontAlgn="base">
                <a:spcBef>
                  <a:spcPct val="50000"/>
                </a:spcBef>
                <a:spcAft>
                  <a:spcPct val="0"/>
                </a:spcAft>
                <a:buClr>
                  <a:srgbClr val="F0AB00"/>
                </a:buClr>
                <a:buSzPct val="80000"/>
              </a:pPr>
              <a:endParaRPr lang="en-US" kern="0" dirty="0">
                <a:ea typeface="Arial Unicode MS" pitchFamily="34" charset="-128"/>
                <a:cs typeface="Arial Unicode MS" pitchFamily="34" charset="-128"/>
              </a:endParaRPr>
            </a:p>
          </p:txBody>
        </p:sp>
      </p:grpSp>
      <p:cxnSp>
        <p:nvCxnSpPr>
          <p:cNvPr id="27" name="Straight Arrow Connector 26"/>
          <p:cNvCxnSpPr>
            <a:stCxn id="23" idx="3"/>
          </p:cNvCxnSpPr>
          <p:nvPr/>
        </p:nvCxnSpPr>
        <p:spPr>
          <a:xfrm flipH="1">
            <a:off x="8961612" y="2694090"/>
            <a:ext cx="1935205" cy="1484166"/>
          </a:xfrm>
          <a:prstGeom prst="straightConnector1">
            <a:avLst/>
          </a:prstGeom>
          <a:ln w="6350">
            <a:solidFill>
              <a:schemeClr val="accent1"/>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60280011"/>
      </p:ext>
    </p:extLst>
  </p:cSld>
  <p:clrMapOvr>
    <a:masterClrMapping/>
  </p:clrMapOvr>
  <p:transition>
    <p:fade/>
  </p:transition>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6" name="Rectangle 5"/>
          <p:cNvSpPr/>
          <p:nvPr/>
        </p:nvSpPr>
        <p:spPr bwMode="gray">
          <a:xfrm>
            <a:off x="0" y="5221420"/>
            <a:ext cx="12192000" cy="640080"/>
          </a:xfrm>
          <a:prstGeom prst="rect">
            <a:avLst/>
          </a:prstGeom>
          <a:solidFill>
            <a:schemeClr val="accent4"/>
          </a:solidFill>
          <a:ln w="19050" algn="ctr">
            <a:solidFill>
              <a:schemeClr val="accent4"/>
            </a:solidFill>
            <a:miter lim="800000"/>
            <a:headEnd/>
            <a:tailEnd/>
          </a:ln>
        </p:spPr>
        <p:txBody>
          <a:bodyPr wrap="square" lIns="1920240" tIns="88900" rIns="88900" bIns="88900" rtlCol="0" anchor="ctr"/>
          <a:lstStyle/>
          <a:p>
            <a:pPr defTabSz="1219170">
              <a:lnSpc>
                <a:spcPct val="106000"/>
              </a:lnSpc>
            </a:pPr>
            <a:r>
              <a:rPr lang="en-US" b="1" kern="0" dirty="0">
                <a:solidFill>
                  <a:prstClr val="white"/>
                </a:solidFill>
              </a:rPr>
              <a:t>Supplier Can Invoice</a:t>
            </a:r>
          </a:p>
        </p:txBody>
      </p:sp>
      <p:sp>
        <p:nvSpPr>
          <p:cNvPr id="5" name="Oval 4"/>
          <p:cNvSpPr/>
          <p:nvPr/>
        </p:nvSpPr>
        <p:spPr bwMode="gray">
          <a:xfrm>
            <a:off x="431222" y="4947100"/>
            <a:ext cx="1188720" cy="1188720"/>
          </a:xfrm>
          <a:prstGeom prst="ellipse">
            <a:avLst/>
          </a:prstGeom>
          <a:solidFill>
            <a:sysClr val="window" lastClr="FFFFFF"/>
          </a:solidFill>
          <a:ln w="76200" algn="ctr">
            <a:solidFill>
              <a:srgbClr val="0E326E"/>
            </a:solidFill>
            <a:miter lim="800000"/>
            <a:headEnd/>
            <a:tailEnd/>
          </a:ln>
        </p:spPr>
        <p:txBody>
          <a:bodyPr wrap="square" lIns="88900" tIns="88900" rIns="88900" bIns="88900" rtlCol="0" anchor="ctr"/>
          <a:lstStyle/>
          <a:p>
            <a:pPr marL="0" marR="0" lvl="0" indent="0" algn="ctr" defTabSz="1219170" eaLnBrk="1" fontAlgn="auto" latinLnBrk="0" hangingPunct="1">
              <a:lnSpc>
                <a:spcPct val="100000"/>
              </a:lnSpc>
              <a:spcBef>
                <a:spcPts val="600"/>
              </a:spcBef>
              <a:spcAft>
                <a:spcPts val="0"/>
              </a:spcAft>
              <a:buClrTx/>
              <a:buSzPct val="100000"/>
              <a:buFontTx/>
              <a:buNone/>
              <a:tabLst/>
              <a:defRPr/>
            </a:pPr>
            <a:r>
              <a:rPr lang="en-US" sz="2800" b="1" kern="0" dirty="0">
                <a:solidFill>
                  <a:srgbClr val="0E326E"/>
                </a:solidFill>
                <a:latin typeface="Verdana"/>
              </a:rPr>
              <a:t>05</a:t>
            </a:r>
            <a:endParaRPr kumimoji="0" lang="en-US" sz="2800" b="1" i="0" u="none" strike="noStrike" kern="0" cap="none" spc="0" normalizeH="0" baseline="0" noProof="0" dirty="0">
              <a:ln>
                <a:noFill/>
              </a:ln>
              <a:solidFill>
                <a:srgbClr val="0E326E"/>
              </a:solidFill>
              <a:effectLst/>
              <a:uLnTx/>
              <a:uFillTx/>
              <a:latin typeface="Verdana"/>
            </a:endParaRPr>
          </a:p>
        </p:txBody>
      </p:sp>
    </p:spTree>
    <p:extLst>
      <p:ext uri="{BB962C8B-B14F-4D97-AF65-F5344CB8AC3E}">
        <p14:creationId xmlns:p14="http://schemas.microsoft.com/office/powerpoint/2010/main" val="420802105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8729A1C9-1EE0-45FD-BA18-8C10EF1237A6}"/>
              </a:ext>
            </a:extLst>
          </p:cNvPr>
          <p:cNvSpPr>
            <a:spLocks noGrp="1"/>
          </p:cNvSpPr>
          <p:nvPr>
            <p:ph type="title"/>
          </p:nvPr>
        </p:nvSpPr>
        <p:spPr/>
        <p:txBody>
          <a:bodyPr/>
          <a:lstStyle/>
          <a:p>
            <a:r>
              <a:rPr lang="en-US" dirty="0"/>
              <a:t>Review Dragon Oil  Invoice Rules</a:t>
            </a:r>
          </a:p>
        </p:txBody>
      </p:sp>
      <p:sp>
        <p:nvSpPr>
          <p:cNvPr id="13" name="TextBox 12"/>
          <p:cNvSpPr txBox="1"/>
          <p:nvPr/>
        </p:nvSpPr>
        <p:spPr>
          <a:xfrm>
            <a:off x="469900" y="1512000"/>
            <a:ext cx="6790627" cy="4717350"/>
          </a:xfrm>
          <a:prstGeom prst="rect">
            <a:avLst/>
          </a:prstGeom>
          <a:noFill/>
        </p:spPr>
        <p:txBody>
          <a:bodyPr wrap="square" lIns="0" tIns="0" rIns="0" bIns="0" rtlCol="0">
            <a:noAutofit/>
          </a:bodyPr>
          <a:lstStyle/>
          <a:p>
            <a:pPr fontAlgn="base">
              <a:lnSpc>
                <a:spcPts val="2000"/>
              </a:lnSpc>
              <a:spcAft>
                <a:spcPts val="600"/>
              </a:spcAft>
              <a:buClr>
                <a:srgbClr val="F0AB00"/>
              </a:buClr>
              <a:buSzPct val="120000"/>
            </a:pPr>
            <a:r>
              <a:rPr lang="en-US" altLang="ja-JP" sz="1400" dirty="0"/>
              <a:t>These rules determine what you can enter when you create invoices.</a:t>
            </a:r>
          </a:p>
          <a:p>
            <a:pPr marL="342900" indent="-342900" fontAlgn="base">
              <a:lnSpc>
                <a:spcPts val="2000"/>
              </a:lnSpc>
              <a:spcAft>
                <a:spcPts val="600"/>
              </a:spcAft>
              <a:buSzPct val="120000"/>
              <a:buAutoNum type="arabicPeriod"/>
            </a:pPr>
            <a:r>
              <a:rPr lang="en-US" altLang="ja-JP" sz="1400" dirty="0"/>
              <a:t>Login to your Ariba Network account via supplier.ariba.com</a:t>
            </a:r>
          </a:p>
          <a:p>
            <a:pPr marL="342900" indent="-342900" fontAlgn="base">
              <a:lnSpc>
                <a:spcPts val="2000"/>
              </a:lnSpc>
              <a:spcAft>
                <a:spcPts val="600"/>
              </a:spcAft>
              <a:buSzPct val="120000"/>
              <a:buAutoNum type="arabicPeriod"/>
            </a:pPr>
            <a:r>
              <a:rPr lang="en-US" altLang="ja-JP" sz="1400" dirty="0"/>
              <a:t>Select the Company Settings dropdown menu and under Account Settings, click Customer Relationships.</a:t>
            </a:r>
          </a:p>
          <a:p>
            <a:pPr marL="342900" indent="-342900" fontAlgn="base">
              <a:lnSpc>
                <a:spcPts val="2000"/>
              </a:lnSpc>
              <a:spcAft>
                <a:spcPts val="600"/>
              </a:spcAft>
              <a:buSzPct val="120000"/>
              <a:buAutoNum type="arabicPeriod"/>
            </a:pPr>
            <a:r>
              <a:rPr lang="en-US" altLang="ja-JP" sz="1400" dirty="0"/>
              <a:t>A list of your Customers is displayed. Click the name of your customer (</a:t>
            </a:r>
            <a:r>
              <a:rPr lang="en-US" sz="1400" dirty="0"/>
              <a:t>Dragon Oil).</a:t>
            </a:r>
            <a:endParaRPr lang="en-US" altLang="ja-JP" sz="1400" dirty="0"/>
          </a:p>
          <a:p>
            <a:pPr marL="342900" indent="-342900" fontAlgn="base">
              <a:lnSpc>
                <a:spcPts val="2000"/>
              </a:lnSpc>
              <a:spcAft>
                <a:spcPts val="600"/>
              </a:spcAft>
              <a:buSzPct val="120000"/>
              <a:buAutoNum type="arabicPeriod"/>
            </a:pPr>
            <a:r>
              <a:rPr lang="en-US" altLang="ja-JP" sz="1400" dirty="0"/>
              <a:t>Scroll down to the Invoice Setup section and view the General Invoice Rules.</a:t>
            </a:r>
          </a:p>
          <a:p>
            <a:pPr marL="342900" indent="-342900" fontAlgn="base">
              <a:lnSpc>
                <a:spcPts val="2000"/>
              </a:lnSpc>
              <a:spcAft>
                <a:spcPts val="600"/>
              </a:spcAft>
              <a:buSzPct val="120000"/>
              <a:buAutoNum type="arabicPeriod"/>
            </a:pPr>
            <a:r>
              <a:rPr lang="en-US" sz="1400" dirty="0"/>
              <a:t>If </a:t>
            </a:r>
            <a:r>
              <a:rPr lang="en-US" sz="1400" dirty="0"/>
              <a:t>Dragon Oil  </a:t>
            </a:r>
            <a:r>
              <a:rPr lang="en-US" sz="1400" dirty="0"/>
              <a:t>enabled Country-Based Invoice Rules then you will be able to choose your Country in Originating Country of Invoice from the drop down menu.</a:t>
            </a:r>
            <a:endParaRPr lang="en-US" altLang="ja-JP" sz="1400" dirty="0"/>
          </a:p>
          <a:p>
            <a:pPr marL="342900" indent="-342900" fontAlgn="base">
              <a:lnSpc>
                <a:spcPts val="2000"/>
              </a:lnSpc>
              <a:spcAft>
                <a:spcPts val="600"/>
              </a:spcAft>
              <a:buSzPct val="120000"/>
              <a:buAutoNum type="arabicPeriod"/>
            </a:pPr>
            <a:r>
              <a:rPr lang="en-US" altLang="ja-JP" sz="1400" dirty="0"/>
              <a:t>Click Done when finished.</a:t>
            </a:r>
            <a:endParaRPr lang="en-US" sz="1400" dirty="0"/>
          </a:p>
        </p:txBody>
      </p:sp>
      <p:sp>
        <p:nvSpPr>
          <p:cNvPr id="28" name="Rectangle 27">
            <a:extLst>
              <a:ext uri="{FF2B5EF4-FFF2-40B4-BE49-F238E27FC236}">
                <a16:creationId xmlns:a16="http://schemas.microsoft.com/office/drawing/2014/main" id="{14B450C8-62E5-4454-B3C0-5F88D078E411}"/>
              </a:ext>
            </a:extLst>
          </p:cNvPr>
          <p:cNvSpPr/>
          <p:nvPr/>
        </p:nvSpPr>
        <p:spPr bwMode="gray">
          <a:xfrm>
            <a:off x="6542171" y="6253472"/>
            <a:ext cx="5022747" cy="231871"/>
          </a:xfrm>
          <a:prstGeom prst="rect">
            <a:avLst/>
          </a:prstGeom>
          <a:noFill/>
          <a:ln w="19050" algn="ctr">
            <a:solidFill>
              <a:schemeClr val="tx1"/>
            </a:solidFill>
            <a:miter lim="800000"/>
            <a:headEnd/>
            <a:tailEnd/>
          </a:ln>
        </p:spPr>
        <p:txBody>
          <a:bodyPr wrap="square" lIns="88900" tIns="88900" rIns="88900" bIns="88900" rtlCol="0" anchor="ctr"/>
          <a:lstStyle/>
          <a:p>
            <a:pPr algn="ctr">
              <a:lnSpc>
                <a:spcPct val="106000"/>
              </a:lnSpc>
              <a:buFont typeface="Wingdings 2" pitchFamily="18" charset="2"/>
              <a:buNone/>
            </a:pPr>
            <a:r>
              <a:rPr lang="en-US" sz="800" b="1" dirty="0"/>
              <a:t>NOTE: Screens remain the same for both Standard and Enterprise Account.</a:t>
            </a:r>
          </a:p>
        </p:txBody>
      </p:sp>
      <p:grpSp>
        <p:nvGrpSpPr>
          <p:cNvPr id="29" name="Group 28"/>
          <p:cNvGrpSpPr/>
          <p:nvPr/>
        </p:nvGrpSpPr>
        <p:grpSpPr>
          <a:xfrm>
            <a:off x="7682455" y="2285188"/>
            <a:ext cx="3882463" cy="3659849"/>
            <a:chOff x="4937537" y="2343764"/>
            <a:chExt cx="3882463" cy="3659849"/>
          </a:xfrm>
        </p:grpSpPr>
        <p:pic>
          <p:nvPicPr>
            <p:cNvPr id="30" name="Picture 29"/>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6267300" y="3097626"/>
              <a:ext cx="2552700" cy="1193800"/>
            </a:xfrm>
            <a:prstGeom prst="rect">
              <a:avLst/>
            </a:prstGeom>
            <a:ln>
              <a:solidFill>
                <a:schemeClr val="tx1"/>
              </a:solidFill>
            </a:ln>
            <a:effectLst/>
          </p:spPr>
        </p:pic>
        <p:pic>
          <p:nvPicPr>
            <p:cNvPr id="31" name="Picture 30"/>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937537" y="4437005"/>
              <a:ext cx="3882463" cy="1566608"/>
            </a:xfrm>
            <a:prstGeom prst="rect">
              <a:avLst/>
            </a:prstGeom>
            <a:ln>
              <a:solidFill>
                <a:schemeClr val="tx1"/>
              </a:solidFill>
            </a:ln>
            <a:effectLst/>
          </p:spPr>
        </p:pic>
        <p:sp>
          <p:nvSpPr>
            <p:cNvPr id="32" name="Oval 31"/>
            <p:cNvSpPr/>
            <p:nvPr/>
          </p:nvSpPr>
          <p:spPr bwMode="gray">
            <a:xfrm>
              <a:off x="8406996" y="2343764"/>
              <a:ext cx="220267" cy="219075"/>
            </a:xfrm>
            <a:prstGeom prst="ellipse">
              <a:avLst/>
            </a:prstGeom>
            <a:solidFill>
              <a:schemeClr val="accent1"/>
            </a:solidFill>
            <a:ln w="6350" algn="ctr">
              <a:solidFill>
                <a:schemeClr val="tx1"/>
              </a:solidFill>
              <a:miter lim="800000"/>
              <a:headEnd/>
              <a:tailEnd/>
            </a:ln>
          </p:spPr>
          <p:txBody>
            <a:bodyPr lIns="90000" tIns="72000" rIns="90000" bIns="72000" rtlCol="0" anchor="ctr"/>
            <a:lstStyle/>
            <a:p>
              <a:pPr algn="ctr" fontAlgn="base">
                <a:spcBef>
                  <a:spcPct val="50000"/>
                </a:spcBef>
                <a:spcAft>
                  <a:spcPct val="0"/>
                </a:spcAft>
                <a:buClr>
                  <a:srgbClr val="F0AB00"/>
                </a:buClr>
                <a:buSzPct val="80000"/>
              </a:pPr>
              <a:r>
                <a:rPr lang="en-US" sz="1200" kern="0" dirty="0">
                  <a:ea typeface="Arial Unicode MS" pitchFamily="34" charset="-128"/>
                  <a:cs typeface="Arial Unicode MS" pitchFamily="34" charset="-128"/>
                </a:rPr>
                <a:t>2</a:t>
              </a:r>
            </a:p>
          </p:txBody>
        </p:sp>
        <p:sp>
          <p:nvSpPr>
            <p:cNvPr id="33" name="Oval 32"/>
            <p:cNvSpPr/>
            <p:nvPr/>
          </p:nvSpPr>
          <p:spPr bwMode="gray">
            <a:xfrm>
              <a:off x="8406997" y="3409178"/>
              <a:ext cx="220267" cy="219075"/>
            </a:xfrm>
            <a:prstGeom prst="ellipse">
              <a:avLst/>
            </a:prstGeom>
            <a:solidFill>
              <a:schemeClr val="accent1"/>
            </a:solidFill>
            <a:ln w="6350" algn="ctr">
              <a:solidFill>
                <a:schemeClr val="tx1"/>
              </a:solidFill>
              <a:miter lim="800000"/>
              <a:headEnd/>
              <a:tailEnd/>
            </a:ln>
          </p:spPr>
          <p:txBody>
            <a:bodyPr lIns="90000" tIns="72000" rIns="90000" bIns="72000" rtlCol="0" anchor="ctr"/>
            <a:lstStyle/>
            <a:p>
              <a:pPr algn="ctr" fontAlgn="base">
                <a:spcBef>
                  <a:spcPct val="50000"/>
                </a:spcBef>
                <a:spcAft>
                  <a:spcPct val="0"/>
                </a:spcAft>
                <a:buClr>
                  <a:srgbClr val="F0AB00"/>
                </a:buClr>
                <a:buSzPct val="80000"/>
              </a:pPr>
              <a:r>
                <a:rPr lang="en-US" sz="1200" kern="0" dirty="0">
                  <a:ea typeface="Arial Unicode MS" pitchFamily="34" charset="-128"/>
                  <a:cs typeface="Arial Unicode MS" pitchFamily="34" charset="-128"/>
                </a:rPr>
                <a:t>3</a:t>
              </a:r>
            </a:p>
          </p:txBody>
        </p:sp>
        <p:sp>
          <p:nvSpPr>
            <p:cNvPr id="34" name="Oval 33"/>
            <p:cNvSpPr/>
            <p:nvPr/>
          </p:nvSpPr>
          <p:spPr bwMode="gray">
            <a:xfrm>
              <a:off x="8406996" y="4437004"/>
              <a:ext cx="220267" cy="219075"/>
            </a:xfrm>
            <a:prstGeom prst="ellipse">
              <a:avLst/>
            </a:prstGeom>
            <a:solidFill>
              <a:schemeClr val="accent1"/>
            </a:solidFill>
            <a:ln w="6350" algn="ctr">
              <a:solidFill>
                <a:schemeClr val="tx1"/>
              </a:solidFill>
              <a:miter lim="800000"/>
              <a:headEnd/>
              <a:tailEnd/>
            </a:ln>
          </p:spPr>
          <p:txBody>
            <a:bodyPr lIns="90000" tIns="72000" rIns="90000" bIns="72000" rtlCol="0" anchor="ctr"/>
            <a:lstStyle/>
            <a:p>
              <a:pPr algn="ctr" fontAlgn="base">
                <a:spcBef>
                  <a:spcPct val="50000"/>
                </a:spcBef>
                <a:spcAft>
                  <a:spcPct val="0"/>
                </a:spcAft>
                <a:buClr>
                  <a:srgbClr val="F0AB00"/>
                </a:buClr>
                <a:buSzPct val="80000"/>
              </a:pPr>
              <a:r>
                <a:rPr lang="en-US" sz="1200" kern="0" dirty="0">
                  <a:ea typeface="Arial Unicode MS" pitchFamily="34" charset="-128"/>
                  <a:cs typeface="Arial Unicode MS" pitchFamily="34" charset="-128"/>
                </a:rPr>
                <a:t>4</a:t>
              </a:r>
            </a:p>
          </p:txBody>
        </p:sp>
      </p:grpSp>
      <p:pic>
        <p:nvPicPr>
          <p:cNvPr id="35" name="Picture 34">
            <a:extLst>
              <a:ext uri="{FF2B5EF4-FFF2-40B4-BE49-F238E27FC236}">
                <a16:creationId xmlns:a16="http://schemas.microsoft.com/office/drawing/2014/main" id="{7DE0024A-DF08-46F8-9787-1FB6154B52BB}"/>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8747657" y="1316665"/>
            <a:ext cx="2817261" cy="1566608"/>
          </a:xfrm>
          <a:prstGeom prst="rect">
            <a:avLst/>
          </a:prstGeom>
          <a:ln>
            <a:solidFill>
              <a:schemeClr val="tx1"/>
            </a:solidFill>
          </a:ln>
        </p:spPr>
      </p:pic>
      <p:sp>
        <p:nvSpPr>
          <p:cNvPr id="36" name="Oval 35">
            <a:extLst>
              <a:ext uri="{FF2B5EF4-FFF2-40B4-BE49-F238E27FC236}">
                <a16:creationId xmlns:a16="http://schemas.microsoft.com/office/drawing/2014/main" id="{3FE6952F-5A6A-4161-89E5-5E5EFF8D7547}"/>
              </a:ext>
            </a:extLst>
          </p:cNvPr>
          <p:cNvSpPr/>
          <p:nvPr/>
        </p:nvSpPr>
        <p:spPr bwMode="gray">
          <a:xfrm>
            <a:off x="9857522" y="2380023"/>
            <a:ext cx="220267" cy="219075"/>
          </a:xfrm>
          <a:prstGeom prst="ellipse">
            <a:avLst/>
          </a:prstGeom>
          <a:solidFill>
            <a:schemeClr val="accent1"/>
          </a:solidFill>
          <a:ln w="6350" algn="ctr">
            <a:solidFill>
              <a:schemeClr val="tx1"/>
            </a:solidFill>
            <a:miter lim="800000"/>
            <a:headEnd/>
            <a:tailEnd/>
          </a:ln>
        </p:spPr>
        <p:txBody>
          <a:bodyPr lIns="90000" tIns="72000" rIns="90000" bIns="72000" rtlCol="0" anchor="ctr"/>
          <a:lstStyle/>
          <a:p>
            <a:pPr algn="ctr" fontAlgn="base">
              <a:spcBef>
                <a:spcPct val="50000"/>
              </a:spcBef>
              <a:spcAft>
                <a:spcPct val="0"/>
              </a:spcAft>
              <a:buClr>
                <a:srgbClr val="F0AB00"/>
              </a:buClr>
              <a:buSzPct val="80000"/>
            </a:pPr>
            <a:r>
              <a:rPr lang="en-US" sz="1200" kern="0" dirty="0">
                <a:ea typeface="Arial Unicode MS" pitchFamily="34" charset="-128"/>
                <a:cs typeface="Arial Unicode MS" pitchFamily="34" charset="-128"/>
              </a:rPr>
              <a:t>2</a:t>
            </a:r>
          </a:p>
        </p:txBody>
      </p:sp>
    </p:spTree>
    <p:extLst>
      <p:ext uri="{BB962C8B-B14F-4D97-AF65-F5344CB8AC3E}">
        <p14:creationId xmlns:p14="http://schemas.microsoft.com/office/powerpoint/2010/main" val="2773394484"/>
      </p:ext>
    </p:extLst>
  </p:cSld>
  <p:clrMapOvr>
    <a:masterClrMapping/>
  </p:clrMapOvr>
  <p:transition>
    <p:fade/>
  </p:transition>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8729A1C9-1EE0-45FD-BA18-8C10EF1237A6}"/>
              </a:ext>
            </a:extLst>
          </p:cNvPr>
          <p:cNvSpPr>
            <a:spLocks noGrp="1"/>
          </p:cNvSpPr>
          <p:nvPr>
            <p:ph type="title"/>
          </p:nvPr>
        </p:nvSpPr>
        <p:spPr/>
        <p:txBody>
          <a:bodyPr/>
          <a:lstStyle/>
          <a:p>
            <a:r>
              <a:rPr lang="en-US" dirty="0"/>
              <a:t>Supplier Try to Create Invoice but Create Invoice Button not Enabled</a:t>
            </a:r>
          </a:p>
        </p:txBody>
      </p:sp>
      <p:pic>
        <p:nvPicPr>
          <p:cNvPr id="14" name="Picture 13">
            <a:extLst>
              <a:ext uri="{FF2B5EF4-FFF2-40B4-BE49-F238E27FC236}">
                <a16:creationId xmlns:a16="http://schemas.microsoft.com/office/drawing/2014/main" id="{BB5016D4-8419-4C20-9DA6-AA9B6CA9D32F}"/>
              </a:ext>
            </a:extLst>
          </p:cNvPr>
          <p:cNvPicPr>
            <a:picLocks noChangeAspect="1"/>
          </p:cNvPicPr>
          <p:nvPr/>
        </p:nvPicPr>
        <p:blipFill rotWithShape="1">
          <a:blip r:embed="rId2"/>
          <a:srcRect t="16987"/>
          <a:stretch/>
        </p:blipFill>
        <p:spPr>
          <a:xfrm>
            <a:off x="2211412" y="1679720"/>
            <a:ext cx="6959958" cy="2330054"/>
          </a:xfrm>
          <a:prstGeom prst="rect">
            <a:avLst/>
          </a:prstGeom>
        </p:spPr>
      </p:pic>
      <p:sp>
        <p:nvSpPr>
          <p:cNvPr id="16" name="Rectangle 15"/>
          <p:cNvSpPr/>
          <p:nvPr/>
        </p:nvSpPr>
        <p:spPr bwMode="gray">
          <a:xfrm>
            <a:off x="0" y="5222275"/>
            <a:ext cx="12192000" cy="1076285"/>
          </a:xfrm>
          <a:prstGeom prst="rect">
            <a:avLst/>
          </a:prstGeom>
          <a:solidFill>
            <a:schemeClr val="accent4"/>
          </a:solidFill>
          <a:ln w="19050" algn="ctr">
            <a:noFill/>
            <a:miter lim="800000"/>
            <a:headEnd/>
            <a:tailEnd/>
          </a:ln>
        </p:spPr>
        <p:txBody>
          <a:bodyPr wrap="square" lIns="88900" tIns="88900" rIns="88900" bIns="88900" rtlCol="0" anchor="ctr"/>
          <a:lstStyle/>
          <a:p>
            <a:pPr lvl="1">
              <a:lnSpc>
                <a:spcPct val="106000"/>
              </a:lnSpc>
              <a:buFont typeface="Wingdings 2" pitchFamily="18" charset="2"/>
              <a:buNone/>
            </a:pPr>
            <a:r>
              <a:rPr lang="en-US" sz="1600" b="1" dirty="0">
                <a:solidFill>
                  <a:schemeClr val="bg1"/>
                </a:solidFill>
              </a:rPr>
              <a:t>Invoice option is in display mode since no GR is made against the PO. Once GR is received, you can create Invoice.</a:t>
            </a:r>
          </a:p>
        </p:txBody>
      </p:sp>
    </p:spTree>
    <p:extLst>
      <p:ext uri="{BB962C8B-B14F-4D97-AF65-F5344CB8AC3E}">
        <p14:creationId xmlns:p14="http://schemas.microsoft.com/office/powerpoint/2010/main" val="2266127911"/>
      </p:ext>
    </p:extLst>
  </p:cSld>
  <p:clrMapOvr>
    <a:masterClrMapping/>
  </p:clrMapOvr>
  <p:transition>
    <p:fade/>
  </p:transition>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quarter" idx="13"/>
          </p:nvPr>
        </p:nvSpPr>
        <p:spPr/>
        <p:txBody>
          <a:bodyPr/>
          <a:lstStyle/>
          <a:p>
            <a:r>
              <a:rPr lang="en-US" dirty="0" smtClean="0"/>
              <a:t>Send </a:t>
            </a:r>
            <a:r>
              <a:rPr lang="en-US" dirty="0"/>
              <a:t>me a copy to take action</a:t>
            </a:r>
          </a:p>
        </p:txBody>
      </p:sp>
      <p:sp>
        <p:nvSpPr>
          <p:cNvPr id="6" name="Title 5">
            <a:extLst>
              <a:ext uri="{FF2B5EF4-FFF2-40B4-BE49-F238E27FC236}">
                <a16:creationId xmlns:a16="http://schemas.microsoft.com/office/drawing/2014/main" id="{8729A1C9-1EE0-45FD-BA18-8C10EF1237A6}"/>
              </a:ext>
            </a:extLst>
          </p:cNvPr>
          <p:cNvSpPr>
            <a:spLocks noGrp="1"/>
          </p:cNvSpPr>
          <p:nvPr>
            <p:ph type="title"/>
          </p:nvPr>
        </p:nvSpPr>
        <p:spPr/>
        <p:txBody>
          <a:bodyPr/>
          <a:lstStyle/>
          <a:p>
            <a:r>
              <a:rPr lang="en-US" dirty="0"/>
              <a:t>Supplier with Standard </a:t>
            </a:r>
            <a:r>
              <a:rPr lang="en-US" dirty="0" smtClean="0"/>
              <a:t>Account</a:t>
            </a:r>
            <a:endParaRPr lang="en-US" dirty="0"/>
          </a:p>
        </p:txBody>
      </p:sp>
      <p:pic>
        <p:nvPicPr>
          <p:cNvPr id="10" name="Picture 9">
            <a:extLst>
              <a:ext uri="{FF2B5EF4-FFF2-40B4-BE49-F238E27FC236}">
                <a16:creationId xmlns:a16="http://schemas.microsoft.com/office/drawing/2014/main" id="{570517CD-3302-4EB4-B331-A989D5EA1B1D}"/>
              </a:ext>
            </a:extLst>
          </p:cNvPr>
          <p:cNvPicPr>
            <a:picLocks noChangeAspect="1"/>
          </p:cNvPicPr>
          <p:nvPr/>
        </p:nvPicPr>
        <p:blipFill>
          <a:blip r:embed="rId2"/>
          <a:stretch>
            <a:fillRect/>
          </a:stretch>
        </p:blipFill>
        <p:spPr>
          <a:xfrm>
            <a:off x="1049688" y="1493943"/>
            <a:ext cx="10243076" cy="2768742"/>
          </a:xfrm>
          <a:prstGeom prst="rect">
            <a:avLst/>
          </a:prstGeom>
        </p:spPr>
      </p:pic>
      <p:sp>
        <p:nvSpPr>
          <p:cNvPr id="11" name="Rectangle 10"/>
          <p:cNvSpPr/>
          <p:nvPr/>
        </p:nvSpPr>
        <p:spPr bwMode="gray">
          <a:xfrm>
            <a:off x="0" y="5222275"/>
            <a:ext cx="12192000" cy="1076285"/>
          </a:xfrm>
          <a:prstGeom prst="rect">
            <a:avLst/>
          </a:prstGeom>
          <a:solidFill>
            <a:schemeClr val="accent4"/>
          </a:solidFill>
          <a:ln w="19050" algn="ctr">
            <a:noFill/>
            <a:miter lim="800000"/>
            <a:headEnd/>
            <a:tailEnd/>
          </a:ln>
        </p:spPr>
        <p:txBody>
          <a:bodyPr wrap="square" lIns="88900" tIns="88900" rIns="88900" bIns="88900" rtlCol="0" anchor="ctr"/>
          <a:lstStyle/>
          <a:p>
            <a:pPr algn="ctr">
              <a:lnSpc>
                <a:spcPct val="106000"/>
              </a:lnSpc>
              <a:buFont typeface="Wingdings 2" pitchFamily="18" charset="2"/>
              <a:buNone/>
            </a:pPr>
            <a:r>
              <a:rPr lang="en-US" sz="1600" b="1" dirty="0">
                <a:solidFill>
                  <a:schemeClr val="bg1"/>
                </a:solidFill>
              </a:rPr>
              <a:t>Suppliers with standard account cannot directly Invoice  from their account. Instead they need to select “</a:t>
            </a:r>
            <a:r>
              <a:rPr lang="en-US" sz="1600" b="1" i="1" dirty="0">
                <a:solidFill>
                  <a:schemeClr val="bg1"/>
                </a:solidFill>
              </a:rPr>
              <a:t>Send me a copy to take action” </a:t>
            </a:r>
            <a:r>
              <a:rPr lang="en-US" sz="1600" b="1" dirty="0">
                <a:solidFill>
                  <a:schemeClr val="bg1"/>
                </a:solidFill>
              </a:rPr>
              <a:t>to receive the PO in their registered email. Once the PO notification is triggered to their email, they can submit the Invoice</a:t>
            </a:r>
            <a:endParaRPr lang="en-US" sz="1600" b="1" dirty="0">
              <a:solidFill>
                <a:schemeClr val="bg1"/>
              </a:solidFill>
            </a:endParaRPr>
          </a:p>
        </p:txBody>
      </p:sp>
    </p:spTree>
    <p:extLst>
      <p:ext uri="{BB962C8B-B14F-4D97-AF65-F5344CB8AC3E}">
        <p14:creationId xmlns:p14="http://schemas.microsoft.com/office/powerpoint/2010/main" val="1854727707"/>
      </p:ext>
    </p:extLst>
  </p:cSld>
  <p:clrMapOvr>
    <a:masterClrMapping/>
  </p:clrMapOvr>
  <p:transition>
    <p:fade/>
  </p:transition>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quarter" idx="13"/>
          </p:nvPr>
        </p:nvSpPr>
        <p:spPr/>
        <p:txBody>
          <a:bodyPr/>
          <a:lstStyle/>
          <a:p>
            <a:r>
              <a:rPr lang="en-US" i="1" dirty="0"/>
              <a:t>Path to follow: Home&gt; Inbox&gt; Orders and Releases</a:t>
            </a:r>
            <a:endParaRPr lang="en-US" dirty="0"/>
          </a:p>
        </p:txBody>
      </p:sp>
      <p:sp>
        <p:nvSpPr>
          <p:cNvPr id="6" name="Title 5">
            <a:extLst>
              <a:ext uri="{FF2B5EF4-FFF2-40B4-BE49-F238E27FC236}">
                <a16:creationId xmlns:a16="http://schemas.microsoft.com/office/drawing/2014/main" id="{8729A1C9-1EE0-45FD-BA18-8C10EF1237A6}"/>
              </a:ext>
            </a:extLst>
          </p:cNvPr>
          <p:cNvSpPr>
            <a:spLocks noGrp="1"/>
          </p:cNvSpPr>
          <p:nvPr>
            <p:ph type="title"/>
          </p:nvPr>
        </p:nvSpPr>
        <p:spPr/>
        <p:txBody>
          <a:bodyPr/>
          <a:lstStyle/>
          <a:p>
            <a:r>
              <a:rPr lang="en-US" dirty="0"/>
              <a:t>Supplier with </a:t>
            </a:r>
            <a:r>
              <a:rPr lang="en-US" dirty="0" smtClean="0"/>
              <a:t>Enterprise Account</a:t>
            </a:r>
            <a:endParaRPr lang="en-US" dirty="0"/>
          </a:p>
        </p:txBody>
      </p:sp>
      <p:pic>
        <p:nvPicPr>
          <p:cNvPr id="7" name="Picture 6">
            <a:extLst>
              <a:ext uri="{FF2B5EF4-FFF2-40B4-BE49-F238E27FC236}">
                <a16:creationId xmlns:a16="http://schemas.microsoft.com/office/drawing/2014/main" id="{0F01306A-972B-4961-865F-B13142BF60A3}"/>
              </a:ext>
            </a:extLst>
          </p:cNvPr>
          <p:cNvPicPr>
            <a:picLocks noChangeAspect="1"/>
          </p:cNvPicPr>
          <p:nvPr/>
        </p:nvPicPr>
        <p:blipFill>
          <a:blip r:embed="rId2"/>
          <a:stretch>
            <a:fillRect/>
          </a:stretch>
        </p:blipFill>
        <p:spPr>
          <a:xfrm>
            <a:off x="469900" y="1304811"/>
            <a:ext cx="10249427" cy="4438878"/>
          </a:xfrm>
          <a:prstGeom prst="rect">
            <a:avLst/>
          </a:prstGeom>
        </p:spPr>
      </p:pic>
    </p:spTree>
    <p:extLst>
      <p:ext uri="{BB962C8B-B14F-4D97-AF65-F5344CB8AC3E}">
        <p14:creationId xmlns:p14="http://schemas.microsoft.com/office/powerpoint/2010/main" val="2635526336"/>
      </p:ext>
    </p:extLst>
  </p:cSld>
  <p:clrMapOvr>
    <a:masterClrMapping/>
  </p:clrMapOvr>
  <p:transition>
    <p:fade/>
  </p:transition>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quarter" idx="13"/>
          </p:nvPr>
        </p:nvSpPr>
        <p:spPr/>
        <p:txBody>
          <a:bodyPr/>
          <a:lstStyle/>
          <a:p>
            <a:r>
              <a:rPr lang="en-US" i="1" dirty="0"/>
              <a:t>Click on the PO you want to Invoice for</a:t>
            </a:r>
            <a:endParaRPr lang="en-US" dirty="0"/>
          </a:p>
        </p:txBody>
      </p:sp>
      <p:sp>
        <p:nvSpPr>
          <p:cNvPr id="6" name="Title 5">
            <a:extLst>
              <a:ext uri="{FF2B5EF4-FFF2-40B4-BE49-F238E27FC236}">
                <a16:creationId xmlns:a16="http://schemas.microsoft.com/office/drawing/2014/main" id="{8729A1C9-1EE0-45FD-BA18-8C10EF1237A6}"/>
              </a:ext>
            </a:extLst>
          </p:cNvPr>
          <p:cNvSpPr>
            <a:spLocks noGrp="1"/>
          </p:cNvSpPr>
          <p:nvPr>
            <p:ph type="title"/>
          </p:nvPr>
        </p:nvSpPr>
        <p:spPr/>
        <p:txBody>
          <a:bodyPr/>
          <a:lstStyle/>
          <a:p>
            <a:r>
              <a:rPr lang="en-US" dirty="0"/>
              <a:t>Supplier with </a:t>
            </a:r>
            <a:r>
              <a:rPr lang="en-US" dirty="0" smtClean="0"/>
              <a:t>Enterprise Account</a:t>
            </a:r>
            <a:endParaRPr lang="en-US" dirty="0"/>
          </a:p>
        </p:txBody>
      </p:sp>
      <p:pic>
        <p:nvPicPr>
          <p:cNvPr id="5" name="Picture 4">
            <a:extLst>
              <a:ext uri="{FF2B5EF4-FFF2-40B4-BE49-F238E27FC236}">
                <a16:creationId xmlns:a16="http://schemas.microsoft.com/office/drawing/2014/main" id="{89A9FAE8-9436-4280-8BA2-66F7C6899228}"/>
              </a:ext>
            </a:extLst>
          </p:cNvPr>
          <p:cNvPicPr>
            <a:picLocks noChangeAspect="1"/>
          </p:cNvPicPr>
          <p:nvPr/>
        </p:nvPicPr>
        <p:blipFill>
          <a:blip r:embed="rId2"/>
          <a:stretch>
            <a:fillRect/>
          </a:stretch>
        </p:blipFill>
        <p:spPr>
          <a:xfrm>
            <a:off x="469900" y="1660450"/>
            <a:ext cx="8855075" cy="3818854"/>
          </a:xfrm>
          <a:prstGeom prst="rect">
            <a:avLst/>
          </a:prstGeom>
        </p:spPr>
      </p:pic>
    </p:spTree>
    <p:extLst>
      <p:ext uri="{BB962C8B-B14F-4D97-AF65-F5344CB8AC3E}">
        <p14:creationId xmlns:p14="http://schemas.microsoft.com/office/powerpoint/2010/main" val="4125398973"/>
      </p:ext>
    </p:extLst>
  </p:cSld>
  <p:clrMapOvr>
    <a:masterClrMapping/>
  </p:clrMapOvr>
  <p:transition>
    <p:fade/>
  </p:transition>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8729A1C9-1EE0-45FD-BA18-8C10EF1237A6}"/>
              </a:ext>
            </a:extLst>
          </p:cNvPr>
          <p:cNvSpPr>
            <a:spLocks noGrp="1"/>
          </p:cNvSpPr>
          <p:nvPr>
            <p:ph type="title"/>
          </p:nvPr>
        </p:nvSpPr>
        <p:spPr/>
        <p:txBody>
          <a:bodyPr/>
          <a:lstStyle/>
          <a:p>
            <a:r>
              <a:rPr lang="en-US" dirty="0"/>
              <a:t>Invoice against PO Header</a:t>
            </a:r>
          </a:p>
        </p:txBody>
      </p:sp>
      <p:sp>
        <p:nvSpPr>
          <p:cNvPr id="7" name="TextBox 6"/>
          <p:cNvSpPr txBox="1"/>
          <p:nvPr/>
        </p:nvSpPr>
        <p:spPr>
          <a:xfrm>
            <a:off x="580339" y="1101787"/>
            <a:ext cx="7908179" cy="4808575"/>
          </a:xfrm>
          <a:prstGeom prst="rect">
            <a:avLst/>
          </a:prstGeom>
          <a:noFill/>
        </p:spPr>
        <p:txBody>
          <a:bodyPr wrap="square" lIns="0" tIns="0" rIns="0" bIns="0" rtlCol="0">
            <a:noAutofit/>
          </a:bodyPr>
          <a:lstStyle/>
          <a:p>
            <a:pPr>
              <a:lnSpc>
                <a:spcPts val="1700"/>
              </a:lnSpc>
              <a:spcAft>
                <a:spcPts val="600"/>
              </a:spcAft>
              <a:buClr>
                <a:srgbClr val="F0AB00"/>
              </a:buClr>
              <a:buSzPct val="120000"/>
            </a:pPr>
            <a:r>
              <a:rPr lang="en-US" sz="1400" dirty="0">
                <a:latin typeface="+mj-lt"/>
              </a:rPr>
              <a:t>Invoice is automatically pre-populated with the PO data. Complete all fields marked with an asterisk and add tax as applicable. </a:t>
            </a:r>
          </a:p>
          <a:p>
            <a:pPr marL="342900" indent="-342900">
              <a:lnSpc>
                <a:spcPts val="1700"/>
              </a:lnSpc>
              <a:spcAft>
                <a:spcPts val="600"/>
              </a:spcAft>
              <a:buSzPct val="120000"/>
              <a:buAutoNum type="arabicPeriod"/>
            </a:pPr>
            <a:r>
              <a:rPr lang="en-US" sz="1400" b="1" dirty="0">
                <a:latin typeface="+mj-lt"/>
              </a:rPr>
              <a:t>Enter an Invoice # </a:t>
            </a:r>
            <a:r>
              <a:rPr lang="en-US" sz="1400" dirty="0">
                <a:latin typeface="+mj-lt"/>
              </a:rPr>
              <a:t>which is your unique number for invoice identification. The Invoice Date will auto-populate.  </a:t>
            </a:r>
          </a:p>
          <a:p>
            <a:pPr marL="342900" indent="-342900">
              <a:lnSpc>
                <a:spcPts val="1700"/>
              </a:lnSpc>
              <a:spcAft>
                <a:spcPts val="600"/>
              </a:spcAft>
              <a:buSzPct val="120000"/>
              <a:buAutoNum type="arabicPeriod"/>
            </a:pPr>
            <a:r>
              <a:rPr lang="en-US" sz="1400" b="1" dirty="0">
                <a:latin typeface="+mj-lt"/>
              </a:rPr>
              <a:t>Select Remit-To</a:t>
            </a:r>
            <a:r>
              <a:rPr lang="en-US" sz="1400" dirty="0">
                <a:latin typeface="+mj-lt"/>
              </a:rPr>
              <a:t> address from the drop down box if you have entered more than one.</a:t>
            </a:r>
          </a:p>
          <a:p>
            <a:pPr marL="342900" indent="-342900">
              <a:lnSpc>
                <a:spcPts val="1700"/>
              </a:lnSpc>
              <a:spcAft>
                <a:spcPts val="600"/>
              </a:spcAft>
              <a:buSzPct val="120000"/>
              <a:buAutoNum type="arabicPeriod"/>
            </a:pPr>
            <a:r>
              <a:rPr lang="en-US" sz="1400" b="1" dirty="0">
                <a:latin typeface="+mj-lt"/>
              </a:rPr>
              <a:t>Tax and Shipping can be entered</a:t>
            </a:r>
            <a:r>
              <a:rPr lang="en-US" sz="1400" dirty="0">
                <a:latin typeface="+mj-lt"/>
              </a:rPr>
              <a:t> at either the Header or Line level by selecting the appropriate radio button.</a:t>
            </a:r>
          </a:p>
          <a:p>
            <a:pPr marL="342900" indent="-342900">
              <a:lnSpc>
                <a:spcPts val="1700"/>
              </a:lnSpc>
              <a:spcAft>
                <a:spcPts val="600"/>
              </a:spcAft>
              <a:buSzPct val="120000"/>
              <a:buAutoNum type="arabicPeriod"/>
            </a:pPr>
            <a:r>
              <a:rPr lang="en-US" sz="1400" b="1" dirty="0">
                <a:latin typeface="+mj-lt"/>
              </a:rPr>
              <a:t>You can also add some additional information</a:t>
            </a:r>
            <a:r>
              <a:rPr lang="en-US" sz="1400" dirty="0">
                <a:latin typeface="+mj-lt"/>
              </a:rPr>
              <a:t> to the Header of the invoice such as: Special Handling, Payment Term, Comment, Attachment, Shipping Documents.</a:t>
            </a:r>
          </a:p>
          <a:p>
            <a:pPr marL="342900" indent="-342900">
              <a:lnSpc>
                <a:spcPts val="1700"/>
              </a:lnSpc>
              <a:spcAft>
                <a:spcPts val="600"/>
              </a:spcAft>
              <a:buSzPct val="120000"/>
              <a:buAutoNum type="arabicPeriod"/>
            </a:pPr>
            <a:r>
              <a:rPr lang="en-US" sz="1400" b="1" dirty="0">
                <a:latin typeface="+mj-lt"/>
              </a:rPr>
              <a:t>Scroll</a:t>
            </a:r>
            <a:r>
              <a:rPr lang="en-US" sz="1400" dirty="0">
                <a:latin typeface="+mj-lt"/>
              </a:rPr>
              <a:t> down to the Line items section to select the line items being invoiced.</a:t>
            </a:r>
          </a:p>
          <a:p>
            <a:pPr>
              <a:lnSpc>
                <a:spcPts val="1700"/>
              </a:lnSpc>
              <a:spcAft>
                <a:spcPts val="600"/>
              </a:spcAft>
              <a:buClr>
                <a:srgbClr val="F0AB00"/>
              </a:buClr>
              <a:buSzPct val="120000"/>
            </a:pPr>
            <a:r>
              <a:rPr lang="en-US" sz="1400" b="1" dirty="0"/>
              <a:t>Note: </a:t>
            </a:r>
            <a:r>
              <a:rPr lang="en-US" sz="1400" dirty="0"/>
              <a:t>Support of additional Reference Documents &amp; Dates is applicable for CSC customers only; </a:t>
            </a:r>
            <a:r>
              <a:rPr lang="en-US" sz="1400" dirty="0">
                <a:latin typeface="+mj-lt"/>
              </a:rPr>
              <a:t>Attachment file size should not exceed 40MB.</a:t>
            </a:r>
          </a:p>
        </p:txBody>
      </p:sp>
      <p:grpSp>
        <p:nvGrpSpPr>
          <p:cNvPr id="8" name="Group 7"/>
          <p:cNvGrpSpPr/>
          <p:nvPr/>
        </p:nvGrpSpPr>
        <p:grpSpPr>
          <a:xfrm>
            <a:off x="8739985" y="956442"/>
            <a:ext cx="2982114" cy="1561543"/>
            <a:chOff x="5717735" y="1511999"/>
            <a:chExt cx="2982114" cy="1561543"/>
          </a:xfrm>
        </p:grpSpPr>
        <p:pic>
          <p:nvPicPr>
            <p:cNvPr id="9" name="Picture 8"/>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5717735" y="1511999"/>
              <a:ext cx="2982114" cy="1561543"/>
            </a:xfrm>
            <a:prstGeom prst="rect">
              <a:avLst/>
            </a:prstGeom>
            <a:ln>
              <a:solidFill>
                <a:schemeClr val="tx1"/>
              </a:solidFill>
            </a:ln>
          </p:spPr>
        </p:pic>
        <p:sp>
          <p:nvSpPr>
            <p:cNvPr id="10" name="Oval 9"/>
            <p:cNvSpPr/>
            <p:nvPr/>
          </p:nvSpPr>
          <p:spPr bwMode="gray">
            <a:xfrm>
              <a:off x="8240465" y="2236627"/>
              <a:ext cx="220267" cy="219075"/>
            </a:xfrm>
            <a:prstGeom prst="ellipse">
              <a:avLst/>
            </a:prstGeom>
            <a:solidFill>
              <a:schemeClr val="accent1"/>
            </a:solidFill>
            <a:ln w="6350" algn="ctr">
              <a:solidFill>
                <a:schemeClr val="tx1"/>
              </a:solidFill>
              <a:miter lim="800000"/>
              <a:headEnd/>
              <a:tailEnd/>
            </a:ln>
          </p:spPr>
          <p:txBody>
            <a:bodyPr lIns="90000" tIns="72000" rIns="90000" bIns="72000" rtlCol="0" anchor="ctr"/>
            <a:lstStyle/>
            <a:p>
              <a:pPr algn="ctr" fontAlgn="base">
                <a:spcBef>
                  <a:spcPct val="50000"/>
                </a:spcBef>
                <a:spcAft>
                  <a:spcPct val="0"/>
                </a:spcAft>
                <a:buClr>
                  <a:srgbClr val="F0AB00"/>
                </a:buClr>
                <a:buSzPct val="80000"/>
              </a:pPr>
              <a:r>
                <a:rPr lang="en-US" sz="1200" kern="0" dirty="0">
                  <a:ea typeface="Arial Unicode MS" pitchFamily="34" charset="-128"/>
                  <a:cs typeface="Arial Unicode MS" pitchFamily="34" charset="-128"/>
                </a:rPr>
                <a:t>1</a:t>
              </a:r>
            </a:p>
          </p:txBody>
        </p:sp>
        <p:sp>
          <p:nvSpPr>
            <p:cNvPr id="11" name="Oval 10"/>
            <p:cNvSpPr/>
            <p:nvPr/>
          </p:nvSpPr>
          <p:spPr bwMode="gray">
            <a:xfrm>
              <a:off x="8236370" y="2749122"/>
              <a:ext cx="220267" cy="219075"/>
            </a:xfrm>
            <a:prstGeom prst="ellipse">
              <a:avLst/>
            </a:prstGeom>
            <a:solidFill>
              <a:schemeClr val="accent1"/>
            </a:solidFill>
            <a:ln w="6350" algn="ctr">
              <a:solidFill>
                <a:schemeClr val="tx1"/>
              </a:solidFill>
              <a:miter lim="800000"/>
              <a:headEnd/>
              <a:tailEnd/>
            </a:ln>
          </p:spPr>
          <p:txBody>
            <a:bodyPr lIns="90000" tIns="72000" rIns="90000" bIns="72000" rtlCol="0" anchor="ctr"/>
            <a:lstStyle/>
            <a:p>
              <a:pPr algn="ctr" fontAlgn="base">
                <a:spcBef>
                  <a:spcPct val="50000"/>
                </a:spcBef>
                <a:spcAft>
                  <a:spcPct val="0"/>
                </a:spcAft>
                <a:buClr>
                  <a:srgbClr val="F0AB00"/>
                </a:buClr>
                <a:buSzPct val="80000"/>
              </a:pPr>
              <a:r>
                <a:rPr lang="en-US" sz="1200" kern="0" dirty="0">
                  <a:ea typeface="Arial Unicode MS" pitchFamily="34" charset="-128"/>
                  <a:cs typeface="Arial Unicode MS" pitchFamily="34" charset="-128"/>
                </a:rPr>
                <a:t>2</a:t>
              </a:r>
            </a:p>
          </p:txBody>
        </p:sp>
      </p:grpSp>
      <p:grpSp>
        <p:nvGrpSpPr>
          <p:cNvPr id="12" name="Group 11"/>
          <p:cNvGrpSpPr/>
          <p:nvPr/>
        </p:nvGrpSpPr>
        <p:grpSpPr>
          <a:xfrm>
            <a:off x="8748277" y="2725735"/>
            <a:ext cx="2973823" cy="513835"/>
            <a:chOff x="5726025" y="3281292"/>
            <a:chExt cx="2973823" cy="513835"/>
          </a:xfrm>
        </p:grpSpPr>
        <p:pic>
          <p:nvPicPr>
            <p:cNvPr id="13" name="Picture 12"/>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5726025" y="3281292"/>
              <a:ext cx="2973823" cy="513835"/>
            </a:xfrm>
            <a:prstGeom prst="rect">
              <a:avLst/>
            </a:prstGeom>
            <a:ln>
              <a:solidFill>
                <a:schemeClr val="tx1"/>
              </a:solidFill>
            </a:ln>
          </p:spPr>
        </p:pic>
        <p:sp>
          <p:nvSpPr>
            <p:cNvPr id="14" name="Oval 13"/>
            <p:cNvSpPr/>
            <p:nvPr/>
          </p:nvSpPr>
          <p:spPr bwMode="gray">
            <a:xfrm>
              <a:off x="7246923" y="3319134"/>
              <a:ext cx="220267" cy="219075"/>
            </a:xfrm>
            <a:prstGeom prst="ellipse">
              <a:avLst/>
            </a:prstGeom>
            <a:solidFill>
              <a:schemeClr val="accent1"/>
            </a:solidFill>
            <a:ln w="6350" algn="ctr">
              <a:solidFill>
                <a:schemeClr val="tx1"/>
              </a:solidFill>
              <a:miter lim="800000"/>
              <a:headEnd/>
              <a:tailEnd/>
            </a:ln>
          </p:spPr>
          <p:txBody>
            <a:bodyPr lIns="90000" tIns="72000" rIns="90000" bIns="72000" rtlCol="0" anchor="ctr"/>
            <a:lstStyle/>
            <a:p>
              <a:pPr algn="ctr" fontAlgn="base">
                <a:spcBef>
                  <a:spcPct val="50000"/>
                </a:spcBef>
                <a:spcAft>
                  <a:spcPct val="0"/>
                </a:spcAft>
                <a:buClr>
                  <a:srgbClr val="F0AB00"/>
                </a:buClr>
                <a:buSzPct val="80000"/>
              </a:pPr>
              <a:r>
                <a:rPr lang="en-US" sz="1200" kern="0" dirty="0">
                  <a:ea typeface="Arial Unicode MS" pitchFamily="34" charset="-128"/>
                  <a:cs typeface="Arial Unicode MS" pitchFamily="34" charset="-128"/>
                </a:rPr>
                <a:t>3</a:t>
              </a:r>
            </a:p>
          </p:txBody>
        </p:sp>
      </p:grpSp>
      <p:grpSp>
        <p:nvGrpSpPr>
          <p:cNvPr id="15" name="Group 14"/>
          <p:cNvGrpSpPr/>
          <p:nvPr/>
        </p:nvGrpSpPr>
        <p:grpSpPr>
          <a:xfrm>
            <a:off x="8783613" y="3442699"/>
            <a:ext cx="2938486" cy="473603"/>
            <a:chOff x="5761362" y="3998256"/>
            <a:chExt cx="2938486" cy="473603"/>
          </a:xfrm>
        </p:grpSpPr>
        <p:pic>
          <p:nvPicPr>
            <p:cNvPr id="16" name="Picture 15"/>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5761362" y="3998256"/>
              <a:ext cx="2938486" cy="473603"/>
            </a:xfrm>
            <a:prstGeom prst="rect">
              <a:avLst/>
            </a:prstGeom>
            <a:ln>
              <a:solidFill>
                <a:schemeClr val="tx1"/>
              </a:solidFill>
            </a:ln>
          </p:spPr>
        </p:pic>
        <p:sp>
          <p:nvSpPr>
            <p:cNvPr id="17" name="Oval 16"/>
            <p:cNvSpPr/>
            <p:nvPr/>
          </p:nvSpPr>
          <p:spPr bwMode="gray">
            <a:xfrm>
              <a:off x="7246923" y="4015982"/>
              <a:ext cx="220267" cy="219075"/>
            </a:xfrm>
            <a:prstGeom prst="ellipse">
              <a:avLst/>
            </a:prstGeom>
            <a:solidFill>
              <a:schemeClr val="accent1"/>
            </a:solidFill>
            <a:ln w="6350" algn="ctr">
              <a:solidFill>
                <a:schemeClr val="tx1"/>
              </a:solidFill>
              <a:miter lim="800000"/>
              <a:headEnd/>
              <a:tailEnd/>
            </a:ln>
          </p:spPr>
          <p:txBody>
            <a:bodyPr lIns="90000" tIns="72000" rIns="90000" bIns="72000" rtlCol="0" anchor="ctr"/>
            <a:lstStyle/>
            <a:p>
              <a:pPr algn="ctr" fontAlgn="base">
                <a:spcBef>
                  <a:spcPct val="50000"/>
                </a:spcBef>
                <a:spcAft>
                  <a:spcPct val="0"/>
                </a:spcAft>
                <a:buClr>
                  <a:srgbClr val="F0AB00"/>
                </a:buClr>
                <a:buSzPct val="80000"/>
              </a:pPr>
              <a:r>
                <a:rPr lang="en-US" sz="1200" kern="0" dirty="0">
                  <a:ea typeface="Arial Unicode MS" pitchFamily="34" charset="-128"/>
                  <a:cs typeface="Arial Unicode MS" pitchFamily="34" charset="-128"/>
                </a:rPr>
                <a:t>3</a:t>
              </a:r>
            </a:p>
          </p:txBody>
        </p:sp>
      </p:grpSp>
      <p:sp>
        <p:nvSpPr>
          <p:cNvPr id="18" name="Oval 17"/>
          <p:cNvSpPr/>
          <p:nvPr/>
        </p:nvSpPr>
        <p:spPr bwMode="gray">
          <a:xfrm>
            <a:off x="11250366" y="4208367"/>
            <a:ext cx="220267" cy="219075"/>
          </a:xfrm>
          <a:prstGeom prst="ellipse">
            <a:avLst/>
          </a:prstGeom>
          <a:solidFill>
            <a:schemeClr val="accent1"/>
          </a:solidFill>
          <a:ln w="6350" algn="ctr">
            <a:noFill/>
            <a:miter lim="800000"/>
            <a:headEnd/>
            <a:tailEnd/>
          </a:ln>
        </p:spPr>
        <p:txBody>
          <a:bodyPr lIns="90000" tIns="72000" rIns="90000" bIns="72000" rtlCol="0" anchor="ctr"/>
          <a:lstStyle/>
          <a:p>
            <a:pPr algn="ctr" fontAlgn="base">
              <a:spcBef>
                <a:spcPct val="50000"/>
              </a:spcBef>
              <a:spcAft>
                <a:spcPct val="0"/>
              </a:spcAft>
              <a:buClr>
                <a:srgbClr val="F0AB00"/>
              </a:buClr>
              <a:buSzPct val="80000"/>
            </a:pPr>
            <a:r>
              <a:rPr lang="en-US" sz="1200" kern="0" dirty="0">
                <a:ea typeface="Arial Unicode MS" pitchFamily="34" charset="-128"/>
                <a:cs typeface="Arial Unicode MS" pitchFamily="34" charset="-128"/>
              </a:rPr>
              <a:t>4</a:t>
            </a:r>
          </a:p>
        </p:txBody>
      </p:sp>
      <p:grpSp>
        <p:nvGrpSpPr>
          <p:cNvPr id="19" name="Group 18"/>
          <p:cNvGrpSpPr/>
          <p:nvPr/>
        </p:nvGrpSpPr>
        <p:grpSpPr>
          <a:xfrm>
            <a:off x="10071941" y="4119431"/>
            <a:ext cx="1650159" cy="1790931"/>
            <a:chOff x="7049689" y="4674988"/>
            <a:chExt cx="1650159" cy="1790931"/>
          </a:xfrm>
        </p:grpSpPr>
        <p:pic>
          <p:nvPicPr>
            <p:cNvPr id="20" name="Picture 19"/>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7049689" y="4674988"/>
              <a:ext cx="1650159" cy="1790931"/>
            </a:xfrm>
            <a:prstGeom prst="rect">
              <a:avLst/>
            </a:prstGeom>
            <a:ln>
              <a:solidFill>
                <a:schemeClr val="tx1"/>
              </a:solidFill>
            </a:ln>
          </p:spPr>
        </p:pic>
        <p:sp>
          <p:nvSpPr>
            <p:cNvPr id="21" name="Oval 20"/>
            <p:cNvSpPr/>
            <p:nvPr/>
          </p:nvSpPr>
          <p:spPr bwMode="gray">
            <a:xfrm>
              <a:off x="8107289" y="4895303"/>
              <a:ext cx="220267" cy="219075"/>
            </a:xfrm>
            <a:prstGeom prst="ellipse">
              <a:avLst/>
            </a:prstGeom>
            <a:solidFill>
              <a:schemeClr val="accent1"/>
            </a:solidFill>
            <a:ln w="6350" algn="ctr">
              <a:solidFill>
                <a:schemeClr val="tx1"/>
              </a:solidFill>
              <a:miter lim="800000"/>
              <a:headEnd/>
              <a:tailEnd/>
            </a:ln>
          </p:spPr>
          <p:txBody>
            <a:bodyPr lIns="90000" tIns="72000" rIns="90000" bIns="72000" rtlCol="0" anchor="ctr"/>
            <a:lstStyle/>
            <a:p>
              <a:pPr algn="ctr" fontAlgn="base">
                <a:spcBef>
                  <a:spcPct val="50000"/>
                </a:spcBef>
                <a:spcAft>
                  <a:spcPct val="0"/>
                </a:spcAft>
                <a:buClr>
                  <a:srgbClr val="F0AB00"/>
                </a:buClr>
                <a:buSzPct val="80000"/>
              </a:pPr>
              <a:r>
                <a:rPr lang="en-US" sz="1200" kern="0" dirty="0">
                  <a:ea typeface="Arial Unicode MS" pitchFamily="34" charset="-128"/>
                  <a:cs typeface="Arial Unicode MS" pitchFamily="34" charset="-128"/>
                </a:rPr>
                <a:t>4</a:t>
              </a:r>
            </a:p>
          </p:txBody>
        </p:sp>
      </p:grpSp>
      <p:sp>
        <p:nvSpPr>
          <p:cNvPr id="22" name="Rectangle 21">
            <a:extLst>
              <a:ext uri="{FF2B5EF4-FFF2-40B4-BE49-F238E27FC236}">
                <a16:creationId xmlns:a16="http://schemas.microsoft.com/office/drawing/2014/main" id="{DEEF2563-546B-4CFB-AB6B-847BC9EF3570}"/>
              </a:ext>
            </a:extLst>
          </p:cNvPr>
          <p:cNvSpPr/>
          <p:nvPr/>
        </p:nvSpPr>
        <p:spPr bwMode="gray">
          <a:xfrm>
            <a:off x="6699352" y="6130677"/>
            <a:ext cx="5022747" cy="231871"/>
          </a:xfrm>
          <a:prstGeom prst="rect">
            <a:avLst/>
          </a:prstGeom>
          <a:noFill/>
          <a:ln w="19050" algn="ctr">
            <a:solidFill>
              <a:schemeClr val="tx1"/>
            </a:solidFill>
            <a:miter lim="800000"/>
            <a:headEnd/>
            <a:tailEnd/>
          </a:ln>
        </p:spPr>
        <p:txBody>
          <a:bodyPr wrap="square" lIns="88900" tIns="88900" rIns="88900" bIns="88900" rtlCol="0" anchor="ctr"/>
          <a:lstStyle/>
          <a:p>
            <a:pPr algn="ctr">
              <a:lnSpc>
                <a:spcPct val="106000"/>
              </a:lnSpc>
              <a:buFont typeface="Wingdings 2" pitchFamily="18" charset="2"/>
              <a:buNone/>
            </a:pPr>
            <a:r>
              <a:rPr lang="en-US" sz="800" b="1" dirty="0"/>
              <a:t>NOTE: Screens remain the same for both Standard and Enterprise Account.</a:t>
            </a:r>
          </a:p>
        </p:txBody>
      </p:sp>
    </p:spTree>
    <p:extLst>
      <p:ext uri="{BB962C8B-B14F-4D97-AF65-F5344CB8AC3E}">
        <p14:creationId xmlns:p14="http://schemas.microsoft.com/office/powerpoint/2010/main" val="3824854275"/>
      </p:ext>
    </p:extLst>
  </p:cSld>
  <p:clrMapOvr>
    <a:masterClrMapping/>
  </p:clrMapOvr>
  <p:transition>
    <p:fade/>
  </p:transition>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8729A1C9-1EE0-45FD-BA18-8C10EF1237A6}"/>
              </a:ext>
            </a:extLst>
          </p:cNvPr>
          <p:cNvSpPr>
            <a:spLocks noGrp="1"/>
          </p:cNvSpPr>
          <p:nvPr>
            <p:ph type="title"/>
          </p:nvPr>
        </p:nvSpPr>
        <p:spPr/>
        <p:txBody>
          <a:bodyPr/>
          <a:lstStyle/>
          <a:p>
            <a:r>
              <a:rPr lang="en-US" dirty="0" smtClean="0"/>
              <a:t>Invoice</a:t>
            </a:r>
            <a:endParaRPr lang="en-US" dirty="0"/>
          </a:p>
        </p:txBody>
      </p:sp>
      <p:sp>
        <p:nvSpPr>
          <p:cNvPr id="7" name="TextBox 6"/>
          <p:cNvSpPr txBox="1"/>
          <p:nvPr/>
        </p:nvSpPr>
        <p:spPr>
          <a:xfrm>
            <a:off x="580339" y="1101787"/>
            <a:ext cx="7908179" cy="4808575"/>
          </a:xfrm>
          <a:prstGeom prst="rect">
            <a:avLst/>
          </a:prstGeom>
          <a:noFill/>
        </p:spPr>
        <p:txBody>
          <a:bodyPr wrap="square" lIns="0" tIns="0" rIns="0" bIns="0" rtlCol="0">
            <a:noAutofit/>
          </a:bodyPr>
          <a:lstStyle/>
          <a:p>
            <a:pPr>
              <a:lnSpc>
                <a:spcPts val="1700"/>
              </a:lnSpc>
              <a:spcAft>
                <a:spcPts val="600"/>
              </a:spcAft>
              <a:buClr>
                <a:srgbClr val="F0AB00"/>
              </a:buClr>
              <a:buSzPct val="120000"/>
            </a:pPr>
            <a:r>
              <a:rPr lang="en-US" sz="1400" dirty="0"/>
              <a:t>Line Items section shows the line items from the Purchase Order.</a:t>
            </a:r>
          </a:p>
          <a:p>
            <a:pPr marL="342900" indent="-342900">
              <a:lnSpc>
                <a:spcPts val="1700"/>
              </a:lnSpc>
              <a:spcAft>
                <a:spcPts val="600"/>
              </a:spcAft>
              <a:buSzPct val="120000"/>
              <a:buAutoNum type="arabicPeriod"/>
            </a:pPr>
            <a:r>
              <a:rPr lang="en-US" sz="1400" b="1" dirty="0"/>
              <a:t>Review or update Quantity </a:t>
            </a:r>
            <a:r>
              <a:rPr lang="en-US" sz="1400" dirty="0"/>
              <a:t>for each line item you are invoicing.</a:t>
            </a:r>
          </a:p>
          <a:p>
            <a:pPr marL="342900" indent="-342900">
              <a:lnSpc>
                <a:spcPts val="1700"/>
              </a:lnSpc>
              <a:spcAft>
                <a:spcPts val="600"/>
              </a:spcAft>
              <a:buSzPct val="120000"/>
              <a:buAutoNum type="arabicPeriod"/>
            </a:pPr>
            <a:r>
              <a:rPr lang="en-US" sz="1400" b="1" dirty="0"/>
              <a:t>Click</a:t>
            </a:r>
            <a:r>
              <a:rPr lang="en-US" sz="1400" dirty="0"/>
              <a:t> on the line item’s Green slider to exclude it from the invoice, i</a:t>
            </a:r>
            <a:r>
              <a:rPr lang="en-US" sz="1400" dirty="0"/>
              <a:t>f line item should not be invoiced</a:t>
            </a:r>
            <a:r>
              <a:rPr lang="en-US" sz="1400" dirty="0"/>
              <a:t> OR click the check box on the left of the item and click Delete to remove the line item from the invoice. You can generate another invoice later to bill for that item.</a:t>
            </a:r>
          </a:p>
          <a:p>
            <a:pPr marL="342900" indent="-342900">
              <a:lnSpc>
                <a:spcPts val="1700"/>
              </a:lnSpc>
              <a:spcAft>
                <a:spcPts val="600"/>
              </a:spcAft>
              <a:buSzPct val="120000"/>
              <a:buAutoNum type="arabicPeriod"/>
            </a:pPr>
            <a:r>
              <a:rPr lang="en-US" sz="1400" b="1" dirty="0"/>
              <a:t>Select</a:t>
            </a:r>
            <a:r>
              <a:rPr lang="en-US" sz="1400" dirty="0"/>
              <a:t> the line item to which tax is to be applied using the Line Item # checkbox. To apply the same tax to multiple line items select those line items to be taxed at the desired rate.</a:t>
            </a:r>
          </a:p>
          <a:p>
            <a:pPr marL="342900" indent="-342900">
              <a:lnSpc>
                <a:spcPts val="1700"/>
              </a:lnSpc>
              <a:spcAft>
                <a:spcPts val="600"/>
              </a:spcAft>
              <a:buSzPct val="120000"/>
              <a:buAutoNum type="arabicPeriod"/>
            </a:pPr>
            <a:r>
              <a:rPr lang="en-US" sz="1400" dirty="0"/>
              <a:t>To configure additional Tax Options within the Tax Category tool, use the </a:t>
            </a:r>
            <a:r>
              <a:rPr lang="en-US" sz="1400" b="1" dirty="0"/>
              <a:t>Configure Tax Menu </a:t>
            </a:r>
            <a:r>
              <a:rPr lang="en-US" sz="1400" dirty="0"/>
              <a:t>option.</a:t>
            </a:r>
          </a:p>
          <a:p>
            <a:pPr marL="342900" indent="-342900">
              <a:lnSpc>
                <a:spcPts val="1700"/>
              </a:lnSpc>
              <a:spcAft>
                <a:spcPts val="600"/>
              </a:spcAft>
              <a:buSzPct val="120000"/>
              <a:buAutoNum type="arabicPeriod"/>
            </a:pPr>
            <a:r>
              <a:rPr lang="en-US" sz="1400" b="1" dirty="0"/>
              <a:t>Check</a:t>
            </a:r>
            <a:r>
              <a:rPr lang="en-US" sz="1400" dirty="0"/>
              <a:t> Tax Category and use the drop down to select from the displayed options. Click Add to Included Lines. </a:t>
            </a:r>
          </a:p>
        </p:txBody>
      </p:sp>
      <p:sp>
        <p:nvSpPr>
          <p:cNvPr id="22" name="Rectangle 21">
            <a:extLst>
              <a:ext uri="{FF2B5EF4-FFF2-40B4-BE49-F238E27FC236}">
                <a16:creationId xmlns:a16="http://schemas.microsoft.com/office/drawing/2014/main" id="{DEEF2563-546B-4CFB-AB6B-847BC9EF3570}"/>
              </a:ext>
            </a:extLst>
          </p:cNvPr>
          <p:cNvSpPr/>
          <p:nvPr/>
        </p:nvSpPr>
        <p:spPr bwMode="gray">
          <a:xfrm>
            <a:off x="6699352" y="6130677"/>
            <a:ext cx="5022747" cy="231871"/>
          </a:xfrm>
          <a:prstGeom prst="rect">
            <a:avLst/>
          </a:prstGeom>
          <a:noFill/>
          <a:ln w="19050" algn="ctr">
            <a:solidFill>
              <a:schemeClr val="tx1"/>
            </a:solidFill>
            <a:miter lim="800000"/>
            <a:headEnd/>
            <a:tailEnd/>
          </a:ln>
        </p:spPr>
        <p:txBody>
          <a:bodyPr wrap="square" lIns="88900" tIns="88900" rIns="88900" bIns="88900" rtlCol="0" anchor="ctr"/>
          <a:lstStyle/>
          <a:p>
            <a:pPr algn="ctr">
              <a:lnSpc>
                <a:spcPct val="106000"/>
              </a:lnSpc>
              <a:buFont typeface="Wingdings 2" pitchFamily="18" charset="2"/>
              <a:buNone/>
            </a:pPr>
            <a:r>
              <a:rPr lang="en-US" sz="800" b="1" dirty="0"/>
              <a:t>NOTE: Screens remain the same for both Standard and Enterprise Account.</a:t>
            </a:r>
          </a:p>
        </p:txBody>
      </p:sp>
      <p:grpSp>
        <p:nvGrpSpPr>
          <p:cNvPr id="23" name="Group 22"/>
          <p:cNvGrpSpPr/>
          <p:nvPr/>
        </p:nvGrpSpPr>
        <p:grpSpPr>
          <a:xfrm>
            <a:off x="9280278" y="1101787"/>
            <a:ext cx="2091994" cy="598653"/>
            <a:chOff x="6620206" y="1471919"/>
            <a:chExt cx="2091994" cy="598653"/>
          </a:xfrm>
        </p:grpSpPr>
        <p:pic>
          <p:nvPicPr>
            <p:cNvPr id="24" name="Picture 23"/>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6620206" y="1471919"/>
              <a:ext cx="2091994" cy="598653"/>
            </a:xfrm>
            <a:prstGeom prst="rect">
              <a:avLst/>
            </a:prstGeom>
            <a:ln>
              <a:solidFill>
                <a:schemeClr val="tx1"/>
              </a:solidFill>
            </a:ln>
          </p:spPr>
        </p:pic>
        <p:sp>
          <p:nvSpPr>
            <p:cNvPr id="25" name="Oval 24"/>
            <p:cNvSpPr/>
            <p:nvPr/>
          </p:nvSpPr>
          <p:spPr bwMode="gray">
            <a:xfrm>
              <a:off x="7153346" y="1536517"/>
              <a:ext cx="220267" cy="219075"/>
            </a:xfrm>
            <a:prstGeom prst="ellipse">
              <a:avLst/>
            </a:prstGeom>
            <a:solidFill>
              <a:schemeClr val="accent1"/>
            </a:solidFill>
            <a:ln w="6350" algn="ctr">
              <a:solidFill>
                <a:schemeClr val="tx1"/>
              </a:solidFill>
              <a:miter lim="800000"/>
              <a:headEnd/>
              <a:tailEnd/>
            </a:ln>
          </p:spPr>
          <p:txBody>
            <a:bodyPr lIns="90000" tIns="72000" rIns="90000" bIns="72000" rtlCol="0" anchor="ctr"/>
            <a:lstStyle/>
            <a:p>
              <a:pPr algn="ctr" fontAlgn="base">
                <a:spcBef>
                  <a:spcPct val="50000"/>
                </a:spcBef>
                <a:spcAft>
                  <a:spcPct val="0"/>
                </a:spcAft>
                <a:buClr>
                  <a:srgbClr val="F0AB00"/>
                </a:buClr>
                <a:buSzPct val="80000"/>
              </a:pPr>
              <a:r>
                <a:rPr lang="en-US" sz="1200" kern="0" dirty="0">
                  <a:ea typeface="Arial Unicode MS" pitchFamily="34" charset="-128"/>
                  <a:cs typeface="Arial Unicode MS" pitchFamily="34" charset="-128"/>
                </a:rPr>
                <a:t>1</a:t>
              </a:r>
            </a:p>
          </p:txBody>
        </p:sp>
      </p:grpSp>
      <p:grpSp>
        <p:nvGrpSpPr>
          <p:cNvPr id="26" name="Group 25"/>
          <p:cNvGrpSpPr/>
          <p:nvPr/>
        </p:nvGrpSpPr>
        <p:grpSpPr>
          <a:xfrm>
            <a:off x="9280278" y="1851092"/>
            <a:ext cx="2091994" cy="1596282"/>
            <a:chOff x="6630455" y="2217653"/>
            <a:chExt cx="2091994" cy="1596282"/>
          </a:xfrm>
        </p:grpSpPr>
        <p:pic>
          <p:nvPicPr>
            <p:cNvPr id="27" name="Picture 26"/>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6630455" y="2217653"/>
              <a:ext cx="2091994" cy="1596282"/>
            </a:xfrm>
            <a:prstGeom prst="rect">
              <a:avLst/>
            </a:prstGeom>
            <a:ln>
              <a:solidFill>
                <a:schemeClr val="tx1"/>
              </a:solidFill>
            </a:ln>
          </p:spPr>
        </p:pic>
        <p:sp>
          <p:nvSpPr>
            <p:cNvPr id="28" name="Oval 27"/>
            <p:cNvSpPr/>
            <p:nvPr/>
          </p:nvSpPr>
          <p:spPr bwMode="gray">
            <a:xfrm>
              <a:off x="7331161" y="2648524"/>
              <a:ext cx="220267" cy="219075"/>
            </a:xfrm>
            <a:prstGeom prst="ellipse">
              <a:avLst/>
            </a:prstGeom>
            <a:solidFill>
              <a:schemeClr val="accent1"/>
            </a:solidFill>
            <a:ln w="6350" algn="ctr">
              <a:solidFill>
                <a:schemeClr val="tx1"/>
              </a:solidFill>
              <a:miter lim="800000"/>
              <a:headEnd/>
              <a:tailEnd/>
            </a:ln>
          </p:spPr>
          <p:txBody>
            <a:bodyPr lIns="90000" tIns="72000" rIns="90000" bIns="72000" rtlCol="0" anchor="ctr"/>
            <a:lstStyle/>
            <a:p>
              <a:pPr algn="ctr" fontAlgn="base">
                <a:spcBef>
                  <a:spcPct val="50000"/>
                </a:spcBef>
                <a:spcAft>
                  <a:spcPct val="0"/>
                </a:spcAft>
                <a:buClr>
                  <a:srgbClr val="F0AB00"/>
                </a:buClr>
                <a:buSzPct val="80000"/>
              </a:pPr>
              <a:r>
                <a:rPr lang="en-US" sz="1200" kern="0" dirty="0">
                  <a:ea typeface="Arial Unicode MS" pitchFamily="34" charset="-128"/>
                  <a:cs typeface="Arial Unicode MS" pitchFamily="34" charset="-128"/>
                </a:rPr>
                <a:t>2</a:t>
              </a:r>
            </a:p>
          </p:txBody>
        </p:sp>
      </p:grpSp>
      <p:grpSp>
        <p:nvGrpSpPr>
          <p:cNvPr id="29" name="Group 28"/>
          <p:cNvGrpSpPr/>
          <p:nvPr/>
        </p:nvGrpSpPr>
        <p:grpSpPr>
          <a:xfrm>
            <a:off x="9270030" y="3593257"/>
            <a:ext cx="2102243" cy="547604"/>
            <a:chOff x="6620206" y="3959818"/>
            <a:chExt cx="2102243" cy="547604"/>
          </a:xfrm>
        </p:grpSpPr>
        <p:pic>
          <p:nvPicPr>
            <p:cNvPr id="30" name="Picture 29"/>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6620206" y="3959818"/>
              <a:ext cx="2102243" cy="547604"/>
            </a:xfrm>
            <a:prstGeom prst="rect">
              <a:avLst/>
            </a:prstGeom>
            <a:ln>
              <a:solidFill>
                <a:schemeClr val="tx1"/>
              </a:solidFill>
            </a:ln>
          </p:spPr>
        </p:pic>
        <p:sp>
          <p:nvSpPr>
            <p:cNvPr id="31" name="Oval 30"/>
            <p:cNvSpPr/>
            <p:nvPr/>
          </p:nvSpPr>
          <p:spPr bwMode="gray">
            <a:xfrm>
              <a:off x="6640704" y="4014545"/>
              <a:ext cx="220267" cy="219075"/>
            </a:xfrm>
            <a:prstGeom prst="ellipse">
              <a:avLst/>
            </a:prstGeom>
            <a:solidFill>
              <a:schemeClr val="accent1"/>
            </a:solidFill>
            <a:ln w="6350" algn="ctr">
              <a:solidFill>
                <a:schemeClr val="tx1"/>
              </a:solidFill>
              <a:miter lim="800000"/>
              <a:headEnd/>
              <a:tailEnd/>
            </a:ln>
          </p:spPr>
          <p:txBody>
            <a:bodyPr lIns="90000" tIns="72000" rIns="90000" bIns="72000" rtlCol="0" anchor="ctr"/>
            <a:lstStyle/>
            <a:p>
              <a:pPr algn="ctr" fontAlgn="base">
                <a:spcBef>
                  <a:spcPct val="50000"/>
                </a:spcBef>
                <a:spcAft>
                  <a:spcPct val="0"/>
                </a:spcAft>
                <a:buClr>
                  <a:srgbClr val="F0AB00"/>
                </a:buClr>
                <a:buSzPct val="80000"/>
              </a:pPr>
              <a:r>
                <a:rPr lang="en-US" sz="1200" kern="0" dirty="0">
                  <a:ea typeface="Arial Unicode MS" pitchFamily="34" charset="-128"/>
                  <a:cs typeface="Arial Unicode MS" pitchFamily="34" charset="-128"/>
                </a:rPr>
                <a:t>3</a:t>
              </a:r>
            </a:p>
          </p:txBody>
        </p:sp>
      </p:grpSp>
      <p:grpSp>
        <p:nvGrpSpPr>
          <p:cNvPr id="32" name="Group 31"/>
          <p:cNvGrpSpPr/>
          <p:nvPr/>
        </p:nvGrpSpPr>
        <p:grpSpPr>
          <a:xfrm>
            <a:off x="9290528" y="4291514"/>
            <a:ext cx="2081745" cy="1020898"/>
            <a:chOff x="6625330" y="4658075"/>
            <a:chExt cx="2081745" cy="1020898"/>
          </a:xfrm>
        </p:grpSpPr>
        <p:pic>
          <p:nvPicPr>
            <p:cNvPr id="33" name="Picture 32"/>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6625330" y="4658075"/>
              <a:ext cx="2081745" cy="1020898"/>
            </a:xfrm>
            <a:prstGeom prst="rect">
              <a:avLst/>
            </a:prstGeom>
            <a:ln>
              <a:solidFill>
                <a:schemeClr val="tx1"/>
              </a:solidFill>
            </a:ln>
          </p:spPr>
        </p:pic>
        <p:sp>
          <p:nvSpPr>
            <p:cNvPr id="34" name="Oval 33"/>
            <p:cNvSpPr/>
            <p:nvPr/>
          </p:nvSpPr>
          <p:spPr bwMode="gray">
            <a:xfrm>
              <a:off x="7863859" y="4842050"/>
              <a:ext cx="211979" cy="219075"/>
            </a:xfrm>
            <a:prstGeom prst="ellipse">
              <a:avLst/>
            </a:prstGeom>
            <a:solidFill>
              <a:schemeClr val="accent1"/>
            </a:solidFill>
            <a:ln w="6350" algn="ctr">
              <a:solidFill>
                <a:schemeClr val="tx1"/>
              </a:solidFill>
              <a:miter lim="800000"/>
              <a:headEnd/>
              <a:tailEnd/>
            </a:ln>
          </p:spPr>
          <p:txBody>
            <a:bodyPr lIns="90000" tIns="72000" rIns="90000" bIns="72000" rtlCol="0" anchor="ctr"/>
            <a:lstStyle/>
            <a:p>
              <a:pPr algn="ctr" fontAlgn="base">
                <a:spcBef>
                  <a:spcPct val="50000"/>
                </a:spcBef>
                <a:spcAft>
                  <a:spcPct val="0"/>
                </a:spcAft>
                <a:buClr>
                  <a:srgbClr val="F0AB00"/>
                </a:buClr>
                <a:buSzPct val="80000"/>
              </a:pPr>
              <a:r>
                <a:rPr lang="en-US" sz="1200" kern="0" dirty="0">
                  <a:ea typeface="Arial Unicode MS" pitchFamily="34" charset="-128"/>
                  <a:cs typeface="Arial Unicode MS" pitchFamily="34" charset="-128"/>
                </a:rPr>
                <a:t>4</a:t>
              </a:r>
            </a:p>
          </p:txBody>
        </p:sp>
      </p:grpSp>
      <p:grpSp>
        <p:nvGrpSpPr>
          <p:cNvPr id="35" name="Group 34"/>
          <p:cNvGrpSpPr/>
          <p:nvPr/>
        </p:nvGrpSpPr>
        <p:grpSpPr>
          <a:xfrm>
            <a:off x="9290528" y="5452155"/>
            <a:ext cx="2081745" cy="546956"/>
            <a:chOff x="6630454" y="5849712"/>
            <a:chExt cx="2081745" cy="546956"/>
          </a:xfrm>
        </p:grpSpPr>
        <p:pic>
          <p:nvPicPr>
            <p:cNvPr id="36" name="Picture 35"/>
            <p:cNvPicPr>
              <a:picLocks noChangeAspect="1"/>
            </p:cNvPicPr>
            <p:nvPr/>
          </p:nvPicPr>
          <p:blipFill rotWithShape="1">
            <a:blip r:embed="rId6" cstate="email">
              <a:extLst>
                <a:ext uri="{28A0092B-C50C-407E-A947-70E740481C1C}">
                  <a14:useLocalDpi xmlns:a14="http://schemas.microsoft.com/office/drawing/2010/main"/>
                </a:ext>
              </a:extLst>
            </a:blip>
            <a:srcRect/>
            <a:stretch/>
          </p:blipFill>
          <p:spPr>
            <a:xfrm>
              <a:off x="6630454" y="5849712"/>
              <a:ext cx="2081745" cy="546956"/>
            </a:xfrm>
            <a:prstGeom prst="rect">
              <a:avLst/>
            </a:prstGeom>
            <a:ln>
              <a:solidFill>
                <a:schemeClr val="tx1"/>
              </a:solidFill>
            </a:ln>
          </p:spPr>
        </p:pic>
        <p:sp>
          <p:nvSpPr>
            <p:cNvPr id="37" name="Oval 36"/>
            <p:cNvSpPr/>
            <p:nvPr/>
          </p:nvSpPr>
          <p:spPr bwMode="gray">
            <a:xfrm>
              <a:off x="7863859" y="6123190"/>
              <a:ext cx="211979" cy="219075"/>
            </a:xfrm>
            <a:prstGeom prst="ellipse">
              <a:avLst/>
            </a:prstGeom>
            <a:solidFill>
              <a:schemeClr val="accent1"/>
            </a:solidFill>
            <a:ln w="6350" algn="ctr">
              <a:solidFill>
                <a:schemeClr val="tx1"/>
              </a:solidFill>
              <a:miter lim="800000"/>
              <a:headEnd/>
              <a:tailEnd/>
            </a:ln>
          </p:spPr>
          <p:txBody>
            <a:bodyPr lIns="90000" tIns="72000" rIns="90000" bIns="72000" rtlCol="0" anchor="ctr"/>
            <a:lstStyle/>
            <a:p>
              <a:pPr algn="ctr" fontAlgn="base">
                <a:spcBef>
                  <a:spcPct val="50000"/>
                </a:spcBef>
                <a:spcAft>
                  <a:spcPct val="0"/>
                </a:spcAft>
                <a:buClr>
                  <a:srgbClr val="F0AB00"/>
                </a:buClr>
                <a:buSzPct val="80000"/>
              </a:pPr>
              <a:r>
                <a:rPr lang="en-US" sz="1200" kern="0" dirty="0">
                  <a:ea typeface="Arial Unicode MS" pitchFamily="34" charset="-128"/>
                  <a:cs typeface="Arial Unicode MS" pitchFamily="34" charset="-128"/>
                </a:rPr>
                <a:t>5</a:t>
              </a:r>
            </a:p>
          </p:txBody>
        </p:sp>
      </p:grpSp>
    </p:spTree>
    <p:extLst>
      <p:ext uri="{BB962C8B-B14F-4D97-AF65-F5344CB8AC3E}">
        <p14:creationId xmlns:p14="http://schemas.microsoft.com/office/powerpoint/2010/main" val="2019325178"/>
      </p:ext>
    </p:extLst>
  </p:cSld>
  <p:clrMapOvr>
    <a:masterClrMapping/>
  </p:clrMapOvr>
  <p:transition>
    <p:fade/>
  </p:transition>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quarter" idx="13"/>
          </p:nvPr>
        </p:nvSpPr>
        <p:spPr/>
        <p:txBody>
          <a:bodyPr/>
          <a:lstStyle/>
          <a:p>
            <a:r>
              <a:rPr lang="en-US" dirty="0"/>
              <a:t>Header Level Tax</a:t>
            </a:r>
          </a:p>
        </p:txBody>
      </p:sp>
      <p:sp>
        <p:nvSpPr>
          <p:cNvPr id="6" name="Title 5">
            <a:extLst>
              <a:ext uri="{FF2B5EF4-FFF2-40B4-BE49-F238E27FC236}">
                <a16:creationId xmlns:a16="http://schemas.microsoft.com/office/drawing/2014/main" id="{8729A1C9-1EE0-45FD-BA18-8C10EF1237A6}"/>
              </a:ext>
            </a:extLst>
          </p:cNvPr>
          <p:cNvSpPr>
            <a:spLocks noGrp="1"/>
          </p:cNvSpPr>
          <p:nvPr>
            <p:ph type="title"/>
          </p:nvPr>
        </p:nvSpPr>
        <p:spPr/>
        <p:txBody>
          <a:bodyPr/>
          <a:lstStyle/>
          <a:p>
            <a:r>
              <a:rPr lang="en-US" dirty="0"/>
              <a:t>Invoice </a:t>
            </a:r>
            <a:r>
              <a:rPr lang="en-US" dirty="0" smtClean="0"/>
              <a:t>| Tax Options</a:t>
            </a:r>
            <a:endParaRPr lang="en-US" dirty="0"/>
          </a:p>
        </p:txBody>
      </p:sp>
      <p:sp>
        <p:nvSpPr>
          <p:cNvPr id="7" name="TextBox 6"/>
          <p:cNvSpPr txBox="1"/>
          <p:nvPr/>
        </p:nvSpPr>
        <p:spPr>
          <a:xfrm>
            <a:off x="469901" y="1541934"/>
            <a:ext cx="11252198" cy="3742052"/>
          </a:xfrm>
          <a:prstGeom prst="rect">
            <a:avLst/>
          </a:prstGeom>
          <a:noFill/>
        </p:spPr>
        <p:txBody>
          <a:bodyPr wrap="square" lIns="0" tIns="0" rIns="0" bIns="0" rtlCol="0">
            <a:noAutofit/>
          </a:bodyPr>
          <a:lstStyle/>
          <a:p>
            <a:pPr>
              <a:lnSpc>
                <a:spcPts val="1700"/>
              </a:lnSpc>
              <a:spcAft>
                <a:spcPts val="600"/>
              </a:spcAft>
              <a:buClr>
                <a:srgbClr val="F0AB00"/>
              </a:buClr>
              <a:buSzPct val="120000"/>
            </a:pPr>
            <a:r>
              <a:rPr lang="en-US" sz="1400" dirty="0">
                <a:latin typeface="+mj-lt"/>
              </a:rPr>
              <a:t>To configure additional tax options click Configure Tax Menu under the Tax Category drop down. Create new tax categories and as needed.</a:t>
            </a:r>
          </a:p>
          <a:p>
            <a:pPr marL="342900" indent="-342900">
              <a:lnSpc>
                <a:spcPts val="1700"/>
              </a:lnSpc>
              <a:spcAft>
                <a:spcPts val="600"/>
              </a:spcAft>
              <a:buSzPct val="120000"/>
              <a:buAutoNum type="arabicPeriod"/>
            </a:pPr>
            <a:r>
              <a:rPr lang="en-US" sz="1400" b="1" dirty="0">
                <a:latin typeface="+mj-lt"/>
              </a:rPr>
              <a:t>Select </a:t>
            </a:r>
            <a:r>
              <a:rPr lang="en-US" sz="1400" dirty="0">
                <a:latin typeface="+mj-lt"/>
              </a:rPr>
              <a:t>Category available from the drop down.</a:t>
            </a:r>
          </a:p>
        </p:txBody>
      </p:sp>
      <p:pic>
        <p:nvPicPr>
          <p:cNvPr id="8" name="Picture 7">
            <a:extLst>
              <a:ext uri="{FF2B5EF4-FFF2-40B4-BE49-F238E27FC236}">
                <a16:creationId xmlns:a16="http://schemas.microsoft.com/office/drawing/2014/main" id="{F3ACD520-1477-402A-AA22-F63CF9817F9B}"/>
              </a:ext>
            </a:extLst>
          </p:cNvPr>
          <p:cNvPicPr>
            <a:picLocks noChangeAspect="1"/>
          </p:cNvPicPr>
          <p:nvPr/>
        </p:nvPicPr>
        <p:blipFill>
          <a:blip r:embed="rId2"/>
          <a:stretch>
            <a:fillRect/>
          </a:stretch>
        </p:blipFill>
        <p:spPr>
          <a:xfrm>
            <a:off x="2969469" y="3078346"/>
            <a:ext cx="6558418" cy="2253631"/>
          </a:xfrm>
          <a:prstGeom prst="rect">
            <a:avLst/>
          </a:prstGeom>
        </p:spPr>
      </p:pic>
      <p:sp>
        <p:nvSpPr>
          <p:cNvPr id="9" name="Rectangle 8">
            <a:extLst>
              <a:ext uri="{FF2B5EF4-FFF2-40B4-BE49-F238E27FC236}">
                <a16:creationId xmlns:a16="http://schemas.microsoft.com/office/drawing/2014/main" id="{DEEF2563-546B-4CFB-AB6B-847BC9EF3570}"/>
              </a:ext>
            </a:extLst>
          </p:cNvPr>
          <p:cNvSpPr/>
          <p:nvPr/>
        </p:nvSpPr>
        <p:spPr bwMode="gray">
          <a:xfrm>
            <a:off x="6699352" y="6130677"/>
            <a:ext cx="5022747" cy="231871"/>
          </a:xfrm>
          <a:prstGeom prst="rect">
            <a:avLst/>
          </a:prstGeom>
          <a:noFill/>
          <a:ln w="19050" algn="ctr">
            <a:solidFill>
              <a:schemeClr val="tx1"/>
            </a:solidFill>
            <a:miter lim="800000"/>
            <a:headEnd/>
            <a:tailEnd/>
          </a:ln>
        </p:spPr>
        <p:txBody>
          <a:bodyPr wrap="square" lIns="88900" tIns="88900" rIns="88900" bIns="88900" rtlCol="0" anchor="ctr"/>
          <a:lstStyle/>
          <a:p>
            <a:pPr algn="ctr">
              <a:lnSpc>
                <a:spcPct val="106000"/>
              </a:lnSpc>
              <a:buFont typeface="Wingdings 2" pitchFamily="18" charset="2"/>
              <a:buNone/>
            </a:pPr>
            <a:r>
              <a:rPr lang="en-US" sz="800" b="1" dirty="0"/>
              <a:t>NOTE: Screens remain the same for both Standard and Enterprise Account.</a:t>
            </a:r>
          </a:p>
        </p:txBody>
      </p:sp>
    </p:spTree>
    <p:extLst>
      <p:ext uri="{BB962C8B-B14F-4D97-AF65-F5344CB8AC3E}">
        <p14:creationId xmlns:p14="http://schemas.microsoft.com/office/powerpoint/2010/main" val="2170806053"/>
      </p:ext>
    </p:extLst>
  </p:cSld>
  <p:clrMapOvr>
    <a:masterClrMapping/>
  </p:clrMapOvr>
  <p:transition>
    <p:fade/>
  </p:transition>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quarter" idx="13"/>
          </p:nvPr>
        </p:nvSpPr>
        <p:spPr/>
        <p:txBody>
          <a:bodyPr/>
          <a:lstStyle/>
          <a:p>
            <a:r>
              <a:rPr lang="en-US" dirty="0" smtClean="0"/>
              <a:t>Line item </a:t>
            </a:r>
            <a:r>
              <a:rPr lang="en-US" dirty="0"/>
              <a:t>Level Tax</a:t>
            </a:r>
          </a:p>
        </p:txBody>
      </p:sp>
      <p:sp>
        <p:nvSpPr>
          <p:cNvPr id="6" name="Title 5">
            <a:extLst>
              <a:ext uri="{FF2B5EF4-FFF2-40B4-BE49-F238E27FC236}">
                <a16:creationId xmlns:a16="http://schemas.microsoft.com/office/drawing/2014/main" id="{8729A1C9-1EE0-45FD-BA18-8C10EF1237A6}"/>
              </a:ext>
            </a:extLst>
          </p:cNvPr>
          <p:cNvSpPr>
            <a:spLocks noGrp="1"/>
          </p:cNvSpPr>
          <p:nvPr>
            <p:ph type="title"/>
          </p:nvPr>
        </p:nvSpPr>
        <p:spPr/>
        <p:txBody>
          <a:bodyPr/>
          <a:lstStyle/>
          <a:p>
            <a:r>
              <a:rPr lang="en-US" dirty="0"/>
              <a:t>Invoice </a:t>
            </a:r>
            <a:r>
              <a:rPr lang="en-US" dirty="0" smtClean="0"/>
              <a:t>| Tax Options</a:t>
            </a:r>
            <a:endParaRPr lang="en-US" dirty="0"/>
          </a:p>
        </p:txBody>
      </p:sp>
      <p:sp>
        <p:nvSpPr>
          <p:cNvPr id="7" name="TextBox 6"/>
          <p:cNvSpPr txBox="1"/>
          <p:nvPr/>
        </p:nvSpPr>
        <p:spPr>
          <a:xfrm>
            <a:off x="469901" y="1541934"/>
            <a:ext cx="4508499" cy="3742052"/>
          </a:xfrm>
          <a:prstGeom prst="rect">
            <a:avLst/>
          </a:prstGeom>
          <a:noFill/>
        </p:spPr>
        <p:txBody>
          <a:bodyPr wrap="square" lIns="0" tIns="0" rIns="0" bIns="0" rtlCol="0">
            <a:noAutofit/>
          </a:bodyPr>
          <a:lstStyle/>
          <a:p>
            <a:pPr>
              <a:lnSpc>
                <a:spcPts val="1700"/>
              </a:lnSpc>
              <a:spcAft>
                <a:spcPts val="600"/>
              </a:spcAft>
              <a:buClr>
                <a:srgbClr val="F0AB00"/>
              </a:buClr>
              <a:buSzPct val="120000"/>
            </a:pPr>
            <a:r>
              <a:rPr lang="en-US" sz="1400" dirty="0"/>
              <a:t>To configure additional tax options click Configure Tax Menu under the Tax Category drop down. Create new tax categories and as needed.</a:t>
            </a:r>
          </a:p>
          <a:p>
            <a:pPr marL="342900" indent="-342900">
              <a:lnSpc>
                <a:spcPts val="1700"/>
              </a:lnSpc>
              <a:spcAft>
                <a:spcPts val="600"/>
              </a:spcAft>
              <a:buSzPct val="120000"/>
              <a:buAutoNum type="arabicPeriod"/>
            </a:pPr>
            <a:r>
              <a:rPr lang="en-US" sz="1400" b="1" dirty="0"/>
              <a:t>Select</a:t>
            </a:r>
            <a:r>
              <a:rPr lang="en-US" sz="1400" dirty="0"/>
              <a:t> the </a:t>
            </a:r>
            <a:r>
              <a:rPr lang="en-US" sz="1400" b="1" dirty="0"/>
              <a:t>Line Item </a:t>
            </a:r>
            <a:r>
              <a:rPr lang="en-US" sz="1400" dirty="0"/>
              <a:t>to apply different tax rates to each line item. </a:t>
            </a:r>
          </a:p>
          <a:p>
            <a:pPr marL="342900" indent="-342900">
              <a:lnSpc>
                <a:spcPts val="1700"/>
              </a:lnSpc>
              <a:spcAft>
                <a:spcPts val="600"/>
              </a:spcAft>
              <a:buSzPct val="120000"/>
              <a:buAutoNum type="arabicPeriod"/>
            </a:pPr>
            <a:r>
              <a:rPr lang="en-US" sz="1400" b="1" dirty="0"/>
              <a:t>Click</a:t>
            </a:r>
            <a:r>
              <a:rPr lang="en-US" sz="1400" dirty="0"/>
              <a:t> </a:t>
            </a:r>
            <a:r>
              <a:rPr lang="en-US" sz="1400" b="1" dirty="0"/>
              <a:t>Line Item Actions &gt; Add &gt; Tax</a:t>
            </a:r>
            <a:r>
              <a:rPr lang="en-US" sz="1400" dirty="0"/>
              <a:t>. </a:t>
            </a:r>
            <a:br>
              <a:rPr lang="en-US" sz="1400" dirty="0"/>
            </a:br>
            <a:r>
              <a:rPr lang="en-US" sz="1400" dirty="0"/>
              <a:t>Upon </a:t>
            </a:r>
            <a:r>
              <a:rPr lang="en-US" sz="1400" b="1" dirty="0"/>
              <a:t>refresh</a:t>
            </a:r>
            <a:r>
              <a:rPr lang="en-US" sz="1400" dirty="0"/>
              <a:t>, the Tax fields will display</a:t>
            </a:r>
            <a:br>
              <a:rPr lang="en-US" sz="1400" dirty="0"/>
            </a:br>
            <a:r>
              <a:rPr lang="en-US" sz="1400" dirty="0"/>
              <a:t>for each selected line item.</a:t>
            </a:r>
          </a:p>
          <a:p>
            <a:pPr marL="342900" indent="-342900">
              <a:lnSpc>
                <a:spcPts val="1700"/>
              </a:lnSpc>
              <a:spcAft>
                <a:spcPts val="600"/>
              </a:spcAft>
              <a:buSzPct val="120000"/>
              <a:buFontTx/>
              <a:buAutoNum type="arabicPeriod"/>
            </a:pPr>
            <a:r>
              <a:rPr lang="en-US" sz="1400" b="1" dirty="0">
                <a:cs typeface="Arial" charset="0"/>
              </a:rPr>
              <a:t>Click</a:t>
            </a:r>
            <a:r>
              <a:rPr lang="en-US" sz="1400" dirty="0">
                <a:cs typeface="Arial" charset="0"/>
              </a:rPr>
              <a:t> Remove to remove a tax line item, if not necessary.</a:t>
            </a:r>
            <a:endParaRPr lang="en-US" sz="1400" dirty="0"/>
          </a:p>
          <a:p>
            <a:pPr marL="342900" indent="-342900">
              <a:lnSpc>
                <a:spcPts val="1700"/>
              </a:lnSpc>
              <a:spcAft>
                <a:spcPts val="600"/>
              </a:spcAft>
              <a:buSzPct val="120000"/>
              <a:buAutoNum type="arabicPeriod"/>
            </a:pPr>
            <a:r>
              <a:rPr lang="en-US" sz="1400" b="1" dirty="0"/>
              <a:t>Select </a:t>
            </a:r>
            <a:r>
              <a:rPr lang="en-US" sz="1400" dirty="0"/>
              <a:t>Category available from the drop down.</a:t>
            </a:r>
          </a:p>
        </p:txBody>
      </p:sp>
      <p:sp>
        <p:nvSpPr>
          <p:cNvPr id="9" name="Rectangle 8">
            <a:extLst>
              <a:ext uri="{FF2B5EF4-FFF2-40B4-BE49-F238E27FC236}">
                <a16:creationId xmlns:a16="http://schemas.microsoft.com/office/drawing/2014/main" id="{DEEF2563-546B-4CFB-AB6B-847BC9EF3570}"/>
              </a:ext>
            </a:extLst>
          </p:cNvPr>
          <p:cNvSpPr/>
          <p:nvPr/>
        </p:nvSpPr>
        <p:spPr bwMode="gray">
          <a:xfrm>
            <a:off x="6699352" y="6130677"/>
            <a:ext cx="5022747" cy="231871"/>
          </a:xfrm>
          <a:prstGeom prst="rect">
            <a:avLst/>
          </a:prstGeom>
          <a:noFill/>
          <a:ln w="19050" algn="ctr">
            <a:solidFill>
              <a:schemeClr val="tx1"/>
            </a:solidFill>
            <a:miter lim="800000"/>
            <a:headEnd/>
            <a:tailEnd/>
          </a:ln>
        </p:spPr>
        <p:txBody>
          <a:bodyPr wrap="square" lIns="88900" tIns="88900" rIns="88900" bIns="88900" rtlCol="0" anchor="ctr"/>
          <a:lstStyle/>
          <a:p>
            <a:pPr algn="ctr">
              <a:lnSpc>
                <a:spcPct val="106000"/>
              </a:lnSpc>
              <a:buFont typeface="Wingdings 2" pitchFamily="18" charset="2"/>
              <a:buNone/>
            </a:pPr>
            <a:r>
              <a:rPr lang="en-US" sz="800" b="1" dirty="0"/>
              <a:t>NOTE: Screens remain the same for both Standard and Enterprise Account.</a:t>
            </a:r>
          </a:p>
        </p:txBody>
      </p:sp>
      <p:pic>
        <p:nvPicPr>
          <p:cNvPr id="10" name="Picture 9">
            <a:extLst>
              <a:ext uri="{FF2B5EF4-FFF2-40B4-BE49-F238E27FC236}">
                <a16:creationId xmlns:a16="http://schemas.microsoft.com/office/drawing/2014/main" id="{DAAFE1D3-36EE-49BE-9507-1CABCE8724DA}"/>
              </a:ext>
            </a:extLst>
          </p:cNvPr>
          <p:cNvPicPr>
            <a:picLocks noChangeAspect="1"/>
          </p:cNvPicPr>
          <p:nvPr/>
        </p:nvPicPr>
        <p:blipFill>
          <a:blip r:embed="rId2"/>
          <a:stretch>
            <a:fillRect/>
          </a:stretch>
        </p:blipFill>
        <p:spPr>
          <a:xfrm>
            <a:off x="5089236" y="1850357"/>
            <a:ext cx="6632863" cy="2076541"/>
          </a:xfrm>
          <a:prstGeom prst="rect">
            <a:avLst/>
          </a:prstGeom>
        </p:spPr>
      </p:pic>
    </p:spTree>
    <p:extLst>
      <p:ext uri="{BB962C8B-B14F-4D97-AF65-F5344CB8AC3E}">
        <p14:creationId xmlns:p14="http://schemas.microsoft.com/office/powerpoint/2010/main" val="3842535065"/>
      </p:ext>
    </p:extLst>
  </p:cSld>
  <p:clrMapOvr>
    <a:masterClrMapping/>
  </p:clrMapOvr>
  <p:transition>
    <p:fade/>
  </p:transition>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8729A1C9-1EE0-45FD-BA18-8C10EF1237A6}"/>
              </a:ext>
            </a:extLst>
          </p:cNvPr>
          <p:cNvSpPr>
            <a:spLocks noGrp="1"/>
          </p:cNvSpPr>
          <p:nvPr>
            <p:ph type="title"/>
          </p:nvPr>
        </p:nvSpPr>
        <p:spPr/>
        <p:txBody>
          <a:bodyPr/>
          <a:lstStyle/>
          <a:p>
            <a:r>
              <a:rPr lang="en-US" dirty="0"/>
              <a:t>Review, Save, or Submit Invoice</a:t>
            </a:r>
          </a:p>
        </p:txBody>
      </p:sp>
      <p:sp>
        <p:nvSpPr>
          <p:cNvPr id="7" name="TextBox 6"/>
          <p:cNvSpPr txBox="1"/>
          <p:nvPr/>
        </p:nvSpPr>
        <p:spPr>
          <a:xfrm>
            <a:off x="469901" y="1541934"/>
            <a:ext cx="4508499" cy="3742052"/>
          </a:xfrm>
          <a:prstGeom prst="rect">
            <a:avLst/>
          </a:prstGeom>
          <a:noFill/>
        </p:spPr>
        <p:txBody>
          <a:bodyPr wrap="square" lIns="0" tIns="0" rIns="0" bIns="0" rtlCol="0">
            <a:noAutofit/>
          </a:bodyPr>
          <a:lstStyle/>
          <a:p>
            <a:pPr marL="342900" indent="-342900">
              <a:buSzPct val="120000"/>
              <a:buFont typeface="+mj-lt"/>
              <a:buAutoNum type="arabicPeriod"/>
            </a:pPr>
            <a:r>
              <a:rPr lang="en-US" sz="1400" b="1" dirty="0">
                <a:solidFill>
                  <a:srgbClr val="000000"/>
                </a:solidFill>
                <a:cs typeface="Arial" charset="0"/>
              </a:rPr>
              <a:t>Review</a:t>
            </a:r>
            <a:r>
              <a:rPr lang="en-US" sz="1400" dirty="0">
                <a:solidFill>
                  <a:srgbClr val="000000"/>
                </a:solidFill>
                <a:cs typeface="Arial" charset="0"/>
              </a:rPr>
              <a:t> your invoice for </a:t>
            </a:r>
            <a:r>
              <a:rPr lang="en-US" altLang="ja-JP" sz="1400" dirty="0">
                <a:solidFill>
                  <a:srgbClr val="000000"/>
                </a:solidFill>
                <a:ea typeface="ＭＳ Ｐゴシック" charset="-128"/>
                <a:cs typeface="Arial" charset="0"/>
              </a:rPr>
              <a:t>accuracy from the Review page. Scroll down the page to view  all line item details and invoice totals.</a:t>
            </a:r>
          </a:p>
          <a:p>
            <a:pPr marL="342900" indent="-342900">
              <a:buSzPct val="120000"/>
              <a:buFont typeface="+mj-lt"/>
              <a:buAutoNum type="arabicPeriod"/>
            </a:pPr>
            <a:endParaRPr lang="en-US" altLang="ja-JP" sz="1400" dirty="0">
              <a:solidFill>
                <a:srgbClr val="000000"/>
              </a:solidFill>
              <a:ea typeface="ＭＳ Ｐゴシック" charset="-128"/>
              <a:cs typeface="Arial" charset="0"/>
            </a:endParaRPr>
          </a:p>
          <a:p>
            <a:pPr marL="342900" indent="-342900">
              <a:buSzPct val="120000"/>
              <a:buFont typeface="+mj-lt"/>
              <a:buAutoNum type="arabicPeriod"/>
            </a:pPr>
            <a:r>
              <a:rPr lang="en-US" sz="1400" dirty="0">
                <a:solidFill>
                  <a:srgbClr val="000000"/>
                </a:solidFill>
                <a:cs typeface="Arial" charset="0"/>
              </a:rPr>
              <a:t>If no changes are needed, click </a:t>
            </a:r>
            <a:r>
              <a:rPr lang="en-US" sz="1400" b="1" dirty="0">
                <a:solidFill>
                  <a:srgbClr val="000000"/>
                </a:solidFill>
                <a:cs typeface="Arial" charset="0"/>
              </a:rPr>
              <a:t>Submit </a:t>
            </a:r>
            <a:r>
              <a:rPr lang="en-US" sz="1400" dirty="0">
                <a:solidFill>
                  <a:srgbClr val="000000"/>
                </a:solidFill>
                <a:cs typeface="Arial" charset="0"/>
              </a:rPr>
              <a:t>to send the invoice to </a:t>
            </a:r>
            <a:r>
              <a:rPr lang="en-US" altLang="ja-JP" sz="1400" dirty="0">
                <a:solidFill>
                  <a:srgbClr val="000000"/>
                </a:solidFill>
                <a:ea typeface="ＭＳ Ｐゴシック" charset="-128"/>
              </a:rPr>
              <a:t>Dragon Oil</a:t>
            </a:r>
            <a:r>
              <a:rPr lang="en-US" sz="1400" dirty="0">
                <a:solidFill>
                  <a:srgbClr val="000000"/>
                </a:solidFill>
                <a:cs typeface="Arial" charset="0"/>
              </a:rPr>
              <a:t>.  </a:t>
            </a:r>
          </a:p>
          <a:p>
            <a:pPr marL="342900" indent="-342900">
              <a:buSzPct val="120000"/>
              <a:buFont typeface="+mj-lt"/>
              <a:buAutoNum type="arabicPeriod"/>
            </a:pPr>
            <a:endParaRPr lang="en-US" sz="1400" dirty="0">
              <a:solidFill>
                <a:srgbClr val="000000"/>
              </a:solidFill>
              <a:cs typeface="Arial" charset="0"/>
            </a:endParaRPr>
          </a:p>
          <a:p>
            <a:pPr marL="342900" indent="-342900">
              <a:buSzPct val="120000"/>
              <a:buFont typeface="+mj-lt"/>
              <a:buAutoNum type="arabicPeriod"/>
            </a:pPr>
            <a:r>
              <a:rPr lang="en-US" sz="1400" dirty="0">
                <a:solidFill>
                  <a:srgbClr val="000000"/>
                </a:solidFill>
                <a:cs typeface="Arial" charset="0"/>
              </a:rPr>
              <a:t>If changes are needed, click </a:t>
            </a:r>
            <a:r>
              <a:rPr lang="en-US" sz="1400" b="1" dirty="0">
                <a:solidFill>
                  <a:srgbClr val="000000"/>
                </a:solidFill>
                <a:cs typeface="Arial" charset="0"/>
              </a:rPr>
              <a:t>Previous</a:t>
            </a:r>
            <a:r>
              <a:rPr lang="en-US" sz="1400" dirty="0">
                <a:solidFill>
                  <a:srgbClr val="000000"/>
                </a:solidFill>
                <a:cs typeface="Arial" charset="0"/>
              </a:rPr>
              <a:t> to return to previous screens and make corrections before submitting.</a:t>
            </a:r>
          </a:p>
          <a:p>
            <a:pPr marL="342900" indent="-342900">
              <a:buSzPct val="120000"/>
              <a:buFont typeface="+mj-lt"/>
              <a:buAutoNum type="arabicPeriod"/>
            </a:pPr>
            <a:endParaRPr lang="en-US" sz="1400" dirty="0">
              <a:solidFill>
                <a:srgbClr val="000000"/>
              </a:solidFill>
              <a:cs typeface="Arial" charset="0"/>
            </a:endParaRPr>
          </a:p>
          <a:p>
            <a:pPr marL="342900" indent="-342900">
              <a:buSzPct val="120000"/>
              <a:buFont typeface="+mj-lt"/>
              <a:buAutoNum type="arabicPeriod"/>
            </a:pPr>
            <a:r>
              <a:rPr lang="en-US" sz="1400" dirty="0">
                <a:solidFill>
                  <a:srgbClr val="000000"/>
                </a:solidFill>
                <a:cs typeface="Arial" charset="0"/>
              </a:rPr>
              <a:t>Alternatively, </a:t>
            </a:r>
            <a:r>
              <a:rPr lang="en-US" sz="1400" b="1" dirty="0">
                <a:solidFill>
                  <a:srgbClr val="000000"/>
                </a:solidFill>
                <a:cs typeface="Arial" charset="0"/>
              </a:rPr>
              <a:t>Save </a:t>
            </a:r>
            <a:r>
              <a:rPr lang="en-US" sz="1400" dirty="0">
                <a:solidFill>
                  <a:srgbClr val="000000"/>
                </a:solidFill>
                <a:cs typeface="Arial" charset="0"/>
              </a:rPr>
              <a:t>your invoice at anytime during invoice creation to work on it later. </a:t>
            </a:r>
          </a:p>
          <a:p>
            <a:pPr marL="342900" indent="-342900">
              <a:buSzPct val="120000"/>
              <a:buFont typeface="+mj-lt"/>
              <a:buAutoNum type="arabicPeriod"/>
            </a:pPr>
            <a:endParaRPr lang="en-US" sz="1400" dirty="0">
              <a:solidFill>
                <a:srgbClr val="000000"/>
              </a:solidFill>
              <a:cs typeface="Arial" charset="0"/>
            </a:endParaRPr>
          </a:p>
          <a:p>
            <a:pPr marL="342900" indent="-342900">
              <a:buSzPct val="120000"/>
              <a:buFont typeface="+mj-lt"/>
              <a:buAutoNum type="arabicPeriod"/>
            </a:pPr>
            <a:r>
              <a:rPr lang="en-US" sz="1400" dirty="0">
                <a:solidFill>
                  <a:srgbClr val="000000"/>
                </a:solidFill>
                <a:cs typeface="Arial" charset="0"/>
              </a:rPr>
              <a:t>You may resume working on the invoice by selecting it from </a:t>
            </a:r>
            <a:r>
              <a:rPr lang="en-US" sz="1400" b="1" dirty="0">
                <a:solidFill>
                  <a:srgbClr val="000000"/>
                </a:solidFill>
                <a:cs typeface="Arial" charset="0"/>
              </a:rPr>
              <a:t>Outbox&gt;Drafts</a:t>
            </a:r>
            <a:r>
              <a:rPr lang="en-US" sz="1400" dirty="0">
                <a:solidFill>
                  <a:srgbClr val="000000"/>
                </a:solidFill>
                <a:cs typeface="Arial" charset="0"/>
              </a:rPr>
              <a:t> on your Home page. </a:t>
            </a:r>
          </a:p>
          <a:p>
            <a:pPr marL="342900" indent="-342900">
              <a:buSzPct val="120000"/>
              <a:buFont typeface="+mj-lt"/>
              <a:buAutoNum type="arabicPeriod"/>
            </a:pPr>
            <a:endParaRPr lang="en-US" sz="1400" dirty="0">
              <a:solidFill>
                <a:srgbClr val="000000"/>
              </a:solidFill>
              <a:cs typeface="Arial" charset="0"/>
            </a:endParaRPr>
          </a:p>
          <a:p>
            <a:pPr marL="342900" indent="-342900">
              <a:buSzPct val="120000"/>
              <a:buFont typeface="+mj-lt"/>
              <a:buAutoNum type="arabicPeriod"/>
            </a:pPr>
            <a:r>
              <a:rPr lang="en-US" sz="1400" dirty="0">
                <a:solidFill>
                  <a:srgbClr val="000000"/>
                </a:solidFill>
                <a:cs typeface="Arial" charset="0"/>
              </a:rPr>
              <a:t>You can keep draft invoices for up to 7 days.</a:t>
            </a:r>
            <a:endParaRPr lang="en-US" sz="1400" dirty="0">
              <a:solidFill>
                <a:srgbClr val="000000"/>
              </a:solidFill>
              <a:cs typeface="Arial" charset="0"/>
            </a:endParaRPr>
          </a:p>
        </p:txBody>
      </p:sp>
      <p:sp>
        <p:nvSpPr>
          <p:cNvPr id="9" name="Rectangle 8">
            <a:extLst>
              <a:ext uri="{FF2B5EF4-FFF2-40B4-BE49-F238E27FC236}">
                <a16:creationId xmlns:a16="http://schemas.microsoft.com/office/drawing/2014/main" id="{DEEF2563-546B-4CFB-AB6B-847BC9EF3570}"/>
              </a:ext>
            </a:extLst>
          </p:cNvPr>
          <p:cNvSpPr/>
          <p:nvPr/>
        </p:nvSpPr>
        <p:spPr bwMode="gray">
          <a:xfrm>
            <a:off x="6699352" y="6130677"/>
            <a:ext cx="5022747" cy="231871"/>
          </a:xfrm>
          <a:prstGeom prst="rect">
            <a:avLst/>
          </a:prstGeom>
          <a:noFill/>
          <a:ln w="19050" algn="ctr">
            <a:solidFill>
              <a:schemeClr val="tx1"/>
            </a:solidFill>
            <a:miter lim="800000"/>
            <a:headEnd/>
            <a:tailEnd/>
          </a:ln>
        </p:spPr>
        <p:txBody>
          <a:bodyPr wrap="square" lIns="88900" tIns="88900" rIns="88900" bIns="88900" rtlCol="0" anchor="ctr"/>
          <a:lstStyle/>
          <a:p>
            <a:pPr algn="ctr">
              <a:lnSpc>
                <a:spcPct val="106000"/>
              </a:lnSpc>
              <a:buFont typeface="Wingdings 2" pitchFamily="18" charset="2"/>
              <a:buNone/>
            </a:pPr>
            <a:r>
              <a:rPr lang="en-US" sz="800" b="1" dirty="0"/>
              <a:t>NOTE: Screens remain the same for both Standard and Enterprise Account.</a:t>
            </a:r>
          </a:p>
        </p:txBody>
      </p:sp>
      <p:pic>
        <p:nvPicPr>
          <p:cNvPr id="8" name="Picture 7"/>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6054647" y="844111"/>
            <a:ext cx="2740312" cy="3160309"/>
          </a:xfrm>
          <a:prstGeom prst="rect">
            <a:avLst/>
          </a:prstGeom>
          <a:ln>
            <a:solidFill>
              <a:schemeClr val="tx1"/>
            </a:solidFill>
          </a:ln>
        </p:spPr>
      </p:pic>
      <p:grpSp>
        <p:nvGrpSpPr>
          <p:cNvPr id="11" name="Group 10"/>
          <p:cNvGrpSpPr/>
          <p:nvPr/>
        </p:nvGrpSpPr>
        <p:grpSpPr>
          <a:xfrm>
            <a:off x="6054647" y="4117463"/>
            <a:ext cx="4987946" cy="307006"/>
            <a:chOff x="324001" y="874420"/>
            <a:chExt cx="7063092" cy="401193"/>
          </a:xfrm>
        </p:grpSpPr>
        <p:pic>
          <p:nvPicPr>
            <p:cNvPr id="12" name="Picture 11"/>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324001" y="881743"/>
              <a:ext cx="7056514" cy="393870"/>
            </a:xfrm>
            <a:prstGeom prst="rect">
              <a:avLst/>
            </a:prstGeom>
            <a:ln>
              <a:solidFill>
                <a:schemeClr val="tx1"/>
              </a:solidFill>
            </a:ln>
          </p:spPr>
        </p:pic>
        <p:pic>
          <p:nvPicPr>
            <p:cNvPr id="13" name="Picture 12"/>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3081793" y="874420"/>
              <a:ext cx="4305300" cy="390525"/>
            </a:xfrm>
            <a:prstGeom prst="rect">
              <a:avLst/>
            </a:prstGeom>
            <a:ln>
              <a:solidFill>
                <a:schemeClr val="tx1"/>
              </a:solidFill>
            </a:ln>
          </p:spPr>
        </p:pic>
      </p:grpSp>
      <p:sp>
        <p:nvSpPr>
          <p:cNvPr id="14" name="Oval 13"/>
          <p:cNvSpPr/>
          <p:nvPr/>
        </p:nvSpPr>
        <p:spPr bwMode="gray">
          <a:xfrm>
            <a:off x="8719018" y="4157347"/>
            <a:ext cx="220267" cy="219075"/>
          </a:xfrm>
          <a:prstGeom prst="ellipse">
            <a:avLst/>
          </a:prstGeom>
          <a:solidFill>
            <a:schemeClr val="accent1"/>
          </a:solidFill>
          <a:ln w="6350" algn="ctr">
            <a:solidFill>
              <a:schemeClr val="tx1"/>
            </a:solidFill>
            <a:miter lim="800000"/>
            <a:headEnd/>
            <a:tailEnd/>
          </a:ln>
        </p:spPr>
        <p:txBody>
          <a:bodyPr lIns="90000" tIns="72000" rIns="90000" bIns="72000" rtlCol="0" anchor="ctr"/>
          <a:lstStyle/>
          <a:p>
            <a:pPr algn="ctr" fontAlgn="base">
              <a:spcBef>
                <a:spcPct val="50000"/>
              </a:spcBef>
              <a:spcAft>
                <a:spcPct val="0"/>
              </a:spcAft>
              <a:buClr>
                <a:srgbClr val="F0AB00"/>
              </a:buClr>
              <a:buSzPct val="80000"/>
            </a:pPr>
            <a:r>
              <a:rPr lang="en-US" sz="1200" kern="0" dirty="0">
                <a:solidFill>
                  <a:srgbClr val="000000"/>
                </a:solidFill>
                <a:ea typeface="Arial Unicode MS" pitchFamily="34" charset="-128"/>
                <a:cs typeface="Arial Unicode MS" pitchFamily="34" charset="-128"/>
              </a:rPr>
              <a:t>4</a:t>
            </a:r>
          </a:p>
        </p:txBody>
      </p:sp>
      <p:sp>
        <p:nvSpPr>
          <p:cNvPr id="15" name="TextBox 14"/>
          <p:cNvSpPr txBox="1"/>
          <p:nvPr/>
        </p:nvSpPr>
        <p:spPr>
          <a:xfrm>
            <a:off x="9006728" y="1048451"/>
            <a:ext cx="1799091" cy="1292662"/>
          </a:xfrm>
          <a:prstGeom prst="rect">
            <a:avLst/>
          </a:prstGeom>
          <a:noFill/>
        </p:spPr>
        <p:txBody>
          <a:bodyPr wrap="square" lIns="0" tIns="0" rIns="0" bIns="0" rtlCol="0">
            <a:spAutoFit/>
          </a:bodyPr>
          <a:lstStyle/>
          <a:p>
            <a:pPr fontAlgn="base">
              <a:spcBef>
                <a:spcPts val="600"/>
              </a:spcBef>
              <a:spcAft>
                <a:spcPct val="0"/>
              </a:spcAft>
              <a:buClr>
                <a:srgbClr val="F0AB00"/>
              </a:buClr>
              <a:buSzPct val="80000"/>
            </a:pPr>
            <a:r>
              <a:rPr lang="en-US" sz="1400" b="1" kern="0" dirty="0">
                <a:solidFill>
                  <a:srgbClr val="000000"/>
                </a:solidFill>
                <a:ea typeface="Arial Unicode MS" pitchFamily="34" charset="-128"/>
                <a:cs typeface="Arial Unicode MS" pitchFamily="34" charset="-128"/>
              </a:rPr>
              <a:t>Note:</a:t>
            </a:r>
            <a:r>
              <a:rPr lang="en-US" sz="1400" kern="0" dirty="0">
                <a:solidFill>
                  <a:srgbClr val="000000"/>
                </a:solidFill>
                <a:ea typeface="Arial Unicode MS" pitchFamily="34" charset="-128"/>
                <a:cs typeface="Arial Unicode MS" pitchFamily="34" charset="-128"/>
              </a:rPr>
              <a:t> In the even of errors, there will be a notification in red where information must be corrected</a:t>
            </a:r>
            <a:endParaRPr lang="en-US" sz="1400" b="1" kern="0" dirty="0">
              <a:solidFill>
                <a:srgbClr val="000000"/>
              </a:solidFill>
              <a:ea typeface="Arial Unicode MS" pitchFamily="34" charset="-128"/>
              <a:cs typeface="Arial Unicode MS" pitchFamily="34" charset="-128"/>
            </a:endParaRPr>
          </a:p>
        </p:txBody>
      </p:sp>
      <p:pic>
        <p:nvPicPr>
          <p:cNvPr id="16" name="Picture 15">
            <a:extLst>
              <a:ext uri="{FF2B5EF4-FFF2-40B4-BE49-F238E27FC236}">
                <a16:creationId xmlns:a16="http://schemas.microsoft.com/office/drawing/2014/main" id="{6637EA73-79BE-4498-9B08-2CE15E3F0131}"/>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9302262" y="4507466"/>
            <a:ext cx="1282766" cy="1530429"/>
          </a:xfrm>
          <a:prstGeom prst="rect">
            <a:avLst/>
          </a:prstGeom>
          <a:ln>
            <a:solidFill>
              <a:schemeClr val="tx1"/>
            </a:solidFill>
          </a:ln>
        </p:spPr>
      </p:pic>
      <p:sp>
        <p:nvSpPr>
          <p:cNvPr id="17" name="Oval 16">
            <a:extLst>
              <a:ext uri="{FF2B5EF4-FFF2-40B4-BE49-F238E27FC236}">
                <a16:creationId xmlns:a16="http://schemas.microsoft.com/office/drawing/2014/main" id="{BC0E77EC-44D4-49C1-8D4A-EB4CD8EA9EF8}"/>
              </a:ext>
            </a:extLst>
          </p:cNvPr>
          <p:cNvSpPr/>
          <p:nvPr/>
        </p:nvSpPr>
        <p:spPr bwMode="gray">
          <a:xfrm>
            <a:off x="10105460" y="5735824"/>
            <a:ext cx="220267" cy="219075"/>
          </a:xfrm>
          <a:prstGeom prst="ellipse">
            <a:avLst/>
          </a:prstGeom>
          <a:solidFill>
            <a:schemeClr val="accent1"/>
          </a:solidFill>
          <a:ln w="6350" algn="ctr">
            <a:solidFill>
              <a:schemeClr val="tx1"/>
            </a:solidFill>
            <a:miter lim="800000"/>
            <a:headEnd/>
            <a:tailEnd/>
          </a:ln>
        </p:spPr>
        <p:txBody>
          <a:bodyPr lIns="90000" tIns="72000" rIns="90000" bIns="72000" rtlCol="0" anchor="ctr"/>
          <a:lstStyle/>
          <a:p>
            <a:pPr algn="ctr" fontAlgn="base">
              <a:spcBef>
                <a:spcPct val="50000"/>
              </a:spcBef>
              <a:spcAft>
                <a:spcPct val="0"/>
              </a:spcAft>
              <a:buClr>
                <a:srgbClr val="F0AB00"/>
              </a:buClr>
              <a:buSzPct val="80000"/>
            </a:pPr>
            <a:r>
              <a:rPr lang="en-US" sz="1200" kern="0" dirty="0">
                <a:solidFill>
                  <a:srgbClr val="000000"/>
                </a:solidFill>
                <a:ea typeface="Arial Unicode MS" pitchFamily="34" charset="-128"/>
                <a:cs typeface="Arial Unicode MS" pitchFamily="34" charset="-128"/>
              </a:rPr>
              <a:t>5</a:t>
            </a:r>
          </a:p>
        </p:txBody>
      </p:sp>
      <p:sp>
        <p:nvSpPr>
          <p:cNvPr id="18" name="Oval 17">
            <a:extLst>
              <a:ext uri="{FF2B5EF4-FFF2-40B4-BE49-F238E27FC236}">
                <a16:creationId xmlns:a16="http://schemas.microsoft.com/office/drawing/2014/main" id="{00758580-E460-4F3E-A348-1A0234C10027}"/>
              </a:ext>
            </a:extLst>
          </p:cNvPr>
          <p:cNvSpPr/>
          <p:nvPr/>
        </p:nvSpPr>
        <p:spPr bwMode="gray">
          <a:xfrm>
            <a:off x="7102854" y="829471"/>
            <a:ext cx="220267" cy="219075"/>
          </a:xfrm>
          <a:prstGeom prst="ellipse">
            <a:avLst/>
          </a:prstGeom>
          <a:solidFill>
            <a:schemeClr val="accent1"/>
          </a:solidFill>
          <a:ln w="6350" algn="ctr">
            <a:solidFill>
              <a:schemeClr val="tx1"/>
            </a:solidFill>
            <a:miter lim="800000"/>
            <a:headEnd/>
            <a:tailEnd/>
          </a:ln>
        </p:spPr>
        <p:txBody>
          <a:bodyPr lIns="90000" tIns="72000" rIns="90000" bIns="72000" rtlCol="0" anchor="ctr"/>
          <a:lstStyle/>
          <a:p>
            <a:pPr algn="ctr" fontAlgn="base">
              <a:spcBef>
                <a:spcPct val="50000"/>
              </a:spcBef>
              <a:spcAft>
                <a:spcPct val="0"/>
              </a:spcAft>
              <a:buClr>
                <a:srgbClr val="F0AB00"/>
              </a:buClr>
              <a:buSzPct val="80000"/>
            </a:pPr>
            <a:r>
              <a:rPr lang="en-US" sz="1200" kern="0" dirty="0">
                <a:solidFill>
                  <a:srgbClr val="000000"/>
                </a:solidFill>
                <a:ea typeface="Arial Unicode MS" pitchFamily="34" charset="-128"/>
                <a:cs typeface="Arial Unicode MS" pitchFamily="34" charset="-128"/>
              </a:rPr>
              <a:t>1</a:t>
            </a:r>
          </a:p>
        </p:txBody>
      </p:sp>
    </p:spTree>
    <p:extLst>
      <p:ext uri="{BB962C8B-B14F-4D97-AF65-F5344CB8AC3E}">
        <p14:creationId xmlns:p14="http://schemas.microsoft.com/office/powerpoint/2010/main" val="306529733"/>
      </p:ext>
    </p:extLst>
  </p:cSld>
  <p:clrMapOvr>
    <a:masterClrMapping/>
  </p:clrMapOvr>
  <p:transition>
    <p:fade/>
  </p:transition>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quarter" idx="13"/>
          </p:nvPr>
        </p:nvSpPr>
        <p:spPr/>
        <p:txBody>
          <a:bodyPr/>
          <a:lstStyle/>
          <a:p>
            <a:r>
              <a:rPr lang="en-US" dirty="0"/>
              <a:t>Bank Details Missing</a:t>
            </a:r>
          </a:p>
        </p:txBody>
      </p:sp>
      <p:sp>
        <p:nvSpPr>
          <p:cNvPr id="6" name="Title 5">
            <a:extLst>
              <a:ext uri="{FF2B5EF4-FFF2-40B4-BE49-F238E27FC236}">
                <a16:creationId xmlns:a16="http://schemas.microsoft.com/office/drawing/2014/main" id="{8729A1C9-1EE0-45FD-BA18-8C10EF1237A6}"/>
              </a:ext>
            </a:extLst>
          </p:cNvPr>
          <p:cNvSpPr>
            <a:spLocks noGrp="1"/>
          </p:cNvSpPr>
          <p:nvPr>
            <p:ph type="title"/>
          </p:nvPr>
        </p:nvSpPr>
        <p:spPr/>
        <p:txBody>
          <a:bodyPr/>
          <a:lstStyle/>
          <a:p>
            <a:r>
              <a:rPr lang="en-US" dirty="0" smtClean="0"/>
              <a:t>Invoice Error</a:t>
            </a:r>
            <a:endParaRPr lang="en-US" dirty="0"/>
          </a:p>
        </p:txBody>
      </p:sp>
      <p:sp>
        <p:nvSpPr>
          <p:cNvPr id="7" name="TextBox 6"/>
          <p:cNvSpPr txBox="1"/>
          <p:nvPr/>
        </p:nvSpPr>
        <p:spPr>
          <a:xfrm>
            <a:off x="469901" y="1541934"/>
            <a:ext cx="4508499" cy="3742052"/>
          </a:xfrm>
          <a:prstGeom prst="rect">
            <a:avLst/>
          </a:prstGeom>
          <a:noFill/>
        </p:spPr>
        <p:txBody>
          <a:bodyPr wrap="square" lIns="0" tIns="0" rIns="0" bIns="0" rtlCol="0">
            <a:noAutofit/>
          </a:bodyPr>
          <a:lstStyle/>
          <a:p>
            <a:pPr fontAlgn="base">
              <a:spcBef>
                <a:spcPts val="600"/>
              </a:spcBef>
              <a:spcAft>
                <a:spcPct val="0"/>
              </a:spcAft>
              <a:buClr>
                <a:srgbClr val="F0AB00"/>
              </a:buClr>
              <a:buSzPct val="80000"/>
            </a:pPr>
            <a:r>
              <a:rPr lang="en-US" sz="1400" b="1" kern="0" dirty="0">
                <a:solidFill>
                  <a:srgbClr val="000000"/>
                </a:solidFill>
                <a:ea typeface="Arial Unicode MS" pitchFamily="34" charset="-128"/>
                <a:cs typeface="Arial Unicode MS" pitchFamily="34" charset="-128"/>
              </a:rPr>
              <a:t>Note:</a:t>
            </a:r>
            <a:r>
              <a:rPr lang="en-US" sz="1400" kern="0" dirty="0">
                <a:solidFill>
                  <a:srgbClr val="000000"/>
                </a:solidFill>
                <a:ea typeface="Arial Unicode MS" pitchFamily="34" charset="-128"/>
                <a:cs typeface="Arial Unicode MS" pitchFamily="34" charset="-128"/>
              </a:rPr>
              <a:t> To fix this error please maintain the remittance Id in the Remittances section. Kindly refer to Section Set Up Account&gt; </a:t>
            </a:r>
            <a:r>
              <a:rPr lang="en-US" sz="1400" kern="0" dirty="0">
                <a:solidFill>
                  <a:srgbClr val="000000"/>
                </a:solidFill>
                <a:ea typeface="Arial Unicode MS" pitchFamily="34" charset="-128"/>
                <a:cs typeface="Arial Unicode MS" pitchFamily="34" charset="-128"/>
                <a:hlinkClick r:id="rId2" action="ppaction://hlinksldjump"/>
              </a:rPr>
              <a:t>Configure Your Remittance Information</a:t>
            </a:r>
            <a:endParaRPr lang="en-US" sz="1400" b="1" kern="0" dirty="0">
              <a:solidFill>
                <a:srgbClr val="000000"/>
              </a:solidFill>
              <a:ea typeface="Arial Unicode MS" pitchFamily="34" charset="-128"/>
              <a:cs typeface="Arial Unicode MS" pitchFamily="34" charset="-128"/>
            </a:endParaRPr>
          </a:p>
        </p:txBody>
      </p:sp>
      <p:sp>
        <p:nvSpPr>
          <p:cNvPr id="9" name="Rectangle 8">
            <a:extLst>
              <a:ext uri="{FF2B5EF4-FFF2-40B4-BE49-F238E27FC236}">
                <a16:creationId xmlns:a16="http://schemas.microsoft.com/office/drawing/2014/main" id="{DEEF2563-546B-4CFB-AB6B-847BC9EF3570}"/>
              </a:ext>
            </a:extLst>
          </p:cNvPr>
          <p:cNvSpPr/>
          <p:nvPr/>
        </p:nvSpPr>
        <p:spPr bwMode="gray">
          <a:xfrm>
            <a:off x="6699352" y="6130677"/>
            <a:ext cx="5022747" cy="231871"/>
          </a:xfrm>
          <a:prstGeom prst="rect">
            <a:avLst/>
          </a:prstGeom>
          <a:noFill/>
          <a:ln w="19050" algn="ctr">
            <a:solidFill>
              <a:schemeClr val="tx1"/>
            </a:solidFill>
            <a:miter lim="800000"/>
            <a:headEnd/>
            <a:tailEnd/>
          </a:ln>
        </p:spPr>
        <p:txBody>
          <a:bodyPr wrap="square" lIns="88900" tIns="88900" rIns="88900" bIns="88900" rtlCol="0" anchor="ctr"/>
          <a:lstStyle/>
          <a:p>
            <a:pPr algn="ctr">
              <a:lnSpc>
                <a:spcPct val="106000"/>
              </a:lnSpc>
              <a:buFont typeface="Wingdings 2" pitchFamily="18" charset="2"/>
              <a:buNone/>
            </a:pPr>
            <a:r>
              <a:rPr lang="en-US" sz="800" b="1" dirty="0"/>
              <a:t>NOTE: Screens remain the same for both Standard and Enterprise Account.</a:t>
            </a:r>
          </a:p>
        </p:txBody>
      </p:sp>
      <p:pic>
        <p:nvPicPr>
          <p:cNvPr id="8" name="Picture 7">
            <a:extLst>
              <a:ext uri="{FF2B5EF4-FFF2-40B4-BE49-F238E27FC236}">
                <a16:creationId xmlns:a16="http://schemas.microsoft.com/office/drawing/2014/main" id="{C2D7A79D-6BF3-4794-9FAB-5EE1C4562B2A}"/>
              </a:ext>
            </a:extLst>
          </p:cNvPr>
          <p:cNvPicPr>
            <a:picLocks noChangeAspect="1"/>
          </p:cNvPicPr>
          <p:nvPr/>
        </p:nvPicPr>
        <p:blipFill>
          <a:blip r:embed="rId3"/>
          <a:stretch>
            <a:fillRect/>
          </a:stretch>
        </p:blipFill>
        <p:spPr>
          <a:xfrm>
            <a:off x="5063713" y="1493943"/>
            <a:ext cx="5849260" cy="2257473"/>
          </a:xfrm>
          <a:prstGeom prst="rect">
            <a:avLst/>
          </a:prstGeom>
        </p:spPr>
      </p:pic>
    </p:spTree>
    <p:extLst>
      <p:ext uri="{BB962C8B-B14F-4D97-AF65-F5344CB8AC3E}">
        <p14:creationId xmlns:p14="http://schemas.microsoft.com/office/powerpoint/2010/main" val="1836951637"/>
      </p:ext>
    </p:extLst>
  </p:cSld>
  <p:clrMapOvr>
    <a:masterClrMapping/>
  </p:clrMapOvr>
  <p:transition>
    <p:fade/>
  </p:transition>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quarter" idx="13"/>
          </p:nvPr>
        </p:nvSpPr>
        <p:spPr/>
        <p:txBody>
          <a:bodyPr/>
          <a:lstStyle/>
          <a:p>
            <a:r>
              <a:rPr lang="en-US" dirty="0"/>
              <a:t>Available only for Enterprise Account</a:t>
            </a:r>
          </a:p>
        </p:txBody>
      </p:sp>
      <p:sp>
        <p:nvSpPr>
          <p:cNvPr id="6" name="Title 5">
            <a:extLst>
              <a:ext uri="{FF2B5EF4-FFF2-40B4-BE49-F238E27FC236}">
                <a16:creationId xmlns:a16="http://schemas.microsoft.com/office/drawing/2014/main" id="{8729A1C9-1EE0-45FD-BA18-8C10EF1237A6}"/>
              </a:ext>
            </a:extLst>
          </p:cNvPr>
          <p:cNvSpPr>
            <a:spLocks noGrp="1"/>
          </p:cNvSpPr>
          <p:nvPr>
            <p:ph type="title"/>
          </p:nvPr>
        </p:nvSpPr>
        <p:spPr/>
        <p:txBody>
          <a:bodyPr/>
          <a:lstStyle/>
          <a:p>
            <a:r>
              <a:rPr lang="en-US" dirty="0"/>
              <a:t>Search for </a:t>
            </a:r>
            <a:r>
              <a:rPr lang="en-US" dirty="0" smtClean="0"/>
              <a:t>Invoice</a:t>
            </a:r>
            <a:endParaRPr lang="en-US" dirty="0"/>
          </a:p>
        </p:txBody>
      </p:sp>
      <p:sp>
        <p:nvSpPr>
          <p:cNvPr id="7" name="TextBox 6"/>
          <p:cNvSpPr txBox="1"/>
          <p:nvPr/>
        </p:nvSpPr>
        <p:spPr>
          <a:xfrm>
            <a:off x="469901" y="1541934"/>
            <a:ext cx="4508499" cy="3742052"/>
          </a:xfrm>
          <a:prstGeom prst="rect">
            <a:avLst/>
          </a:prstGeom>
          <a:noFill/>
        </p:spPr>
        <p:txBody>
          <a:bodyPr wrap="square" lIns="0" tIns="0" rIns="0" bIns="0" rtlCol="0">
            <a:noAutofit/>
          </a:bodyPr>
          <a:lstStyle/>
          <a:p>
            <a:pPr>
              <a:lnSpc>
                <a:spcPts val="1700"/>
              </a:lnSpc>
              <a:spcAft>
                <a:spcPts val="600"/>
              </a:spcAft>
              <a:buClr>
                <a:srgbClr val="F0AB00"/>
              </a:buClr>
              <a:buSzPct val="120000"/>
            </a:pPr>
            <a:r>
              <a:rPr lang="en-US" sz="1400" b="1" dirty="0"/>
              <a:t>Quick Search:</a:t>
            </a:r>
          </a:p>
          <a:p>
            <a:pPr marL="342900" indent="-342900">
              <a:lnSpc>
                <a:spcPts val="1700"/>
              </a:lnSpc>
              <a:spcAft>
                <a:spcPts val="600"/>
              </a:spcAft>
              <a:buSzPct val="120000"/>
              <a:buAutoNum type="arabicPeriod"/>
            </a:pPr>
            <a:r>
              <a:rPr lang="en-US" sz="1400" b="1" dirty="0"/>
              <a:t>From the Home Tab, </a:t>
            </a:r>
            <a:r>
              <a:rPr lang="en-US" sz="1400" dirty="0"/>
              <a:t>Select Invoices in the Document type to search.</a:t>
            </a:r>
          </a:p>
          <a:p>
            <a:pPr marL="342900" indent="-342900">
              <a:lnSpc>
                <a:spcPts val="1700"/>
              </a:lnSpc>
              <a:spcAft>
                <a:spcPts val="600"/>
              </a:spcAft>
              <a:buSzPct val="120000"/>
              <a:buAutoNum type="arabicPeriod"/>
            </a:pPr>
            <a:r>
              <a:rPr lang="en-US" sz="1400" b="1" dirty="0"/>
              <a:t>Select </a:t>
            </a:r>
            <a:r>
              <a:rPr lang="en-US" sz="1400" dirty="0"/>
              <a:t>Dragon Oil  </a:t>
            </a:r>
            <a:r>
              <a:rPr lang="en-US" sz="1400" dirty="0"/>
              <a:t>from Customer Drop down menu</a:t>
            </a:r>
            <a:r>
              <a:rPr lang="en-US" sz="1400" b="1" dirty="0"/>
              <a:t>. </a:t>
            </a:r>
          </a:p>
          <a:p>
            <a:pPr marL="342900" indent="-342900">
              <a:lnSpc>
                <a:spcPts val="1700"/>
              </a:lnSpc>
              <a:spcAft>
                <a:spcPts val="600"/>
              </a:spcAft>
              <a:buSzPct val="120000"/>
              <a:buAutoNum type="arabicPeriod"/>
            </a:pPr>
            <a:r>
              <a:rPr lang="en-US" sz="1400" b="1" dirty="0"/>
              <a:t>Enter </a:t>
            </a:r>
            <a:r>
              <a:rPr lang="en-US" sz="1400" dirty="0"/>
              <a:t>Document # , if known. Select</a:t>
            </a:r>
            <a:r>
              <a:rPr lang="en-US" sz="1400" b="1" dirty="0"/>
              <a:t> </a:t>
            </a:r>
            <a:r>
              <a:rPr lang="en-US" sz="1400" dirty="0"/>
              <a:t>Date Range, up to 90 days for Invoices and Click Search.</a:t>
            </a:r>
          </a:p>
          <a:p>
            <a:pPr>
              <a:lnSpc>
                <a:spcPts val="1700"/>
              </a:lnSpc>
              <a:spcAft>
                <a:spcPts val="600"/>
              </a:spcAft>
              <a:buClr>
                <a:srgbClr val="F0AB00"/>
              </a:buClr>
              <a:buSzPct val="120000"/>
            </a:pPr>
            <a:r>
              <a:rPr lang="en-US" sz="1400" b="1" dirty="0"/>
              <a:t>Refined Search: </a:t>
            </a:r>
            <a:r>
              <a:rPr lang="en-US" sz="1400" dirty="0">
                <a:cs typeface="Arial" charset="0"/>
              </a:rPr>
              <a:t>Allows a refined search of Invoices within up to 90 last days.</a:t>
            </a:r>
          </a:p>
          <a:p>
            <a:pPr marL="342900" indent="-342900">
              <a:lnSpc>
                <a:spcPts val="1700"/>
              </a:lnSpc>
              <a:spcAft>
                <a:spcPts val="600"/>
              </a:spcAft>
              <a:buSzPct val="120000"/>
              <a:buFont typeface="+mj-lt"/>
              <a:buAutoNum type="arabicPeriod" startAt="4"/>
            </a:pPr>
            <a:r>
              <a:rPr lang="en-US" sz="1400" b="1" dirty="0"/>
              <a:t>Search </a:t>
            </a:r>
            <a:r>
              <a:rPr lang="en-US" sz="1400" dirty="0"/>
              <a:t>Filters from Outbox (Invoices).</a:t>
            </a:r>
          </a:p>
          <a:p>
            <a:pPr marL="342900" indent="-342900">
              <a:lnSpc>
                <a:spcPts val="1700"/>
              </a:lnSpc>
              <a:spcAft>
                <a:spcPts val="600"/>
              </a:spcAft>
              <a:buSzPct val="120000"/>
              <a:buAutoNum type="arabicPeriod" startAt="4"/>
            </a:pPr>
            <a:r>
              <a:rPr lang="en-US" sz="1400" b="1" dirty="0"/>
              <a:t>Enter </a:t>
            </a:r>
            <a:r>
              <a:rPr lang="en-US" sz="1400" dirty="0"/>
              <a:t>the criteria to build the desired search filter.</a:t>
            </a:r>
          </a:p>
          <a:p>
            <a:pPr marL="342900" indent="-342900">
              <a:lnSpc>
                <a:spcPts val="1700"/>
              </a:lnSpc>
              <a:spcAft>
                <a:spcPts val="600"/>
              </a:spcAft>
              <a:buSzPct val="120000"/>
              <a:buAutoNum type="arabicPeriod" startAt="4"/>
            </a:pPr>
            <a:r>
              <a:rPr lang="en-US" sz="1400" b="1" dirty="0"/>
              <a:t>Click </a:t>
            </a:r>
            <a:r>
              <a:rPr lang="en-US" sz="1400" dirty="0"/>
              <a:t>Search.</a:t>
            </a:r>
            <a:endParaRPr lang="en-US" sz="1400" dirty="0"/>
          </a:p>
        </p:txBody>
      </p:sp>
      <p:sp>
        <p:nvSpPr>
          <p:cNvPr id="9" name="Rectangle 8">
            <a:extLst>
              <a:ext uri="{FF2B5EF4-FFF2-40B4-BE49-F238E27FC236}">
                <a16:creationId xmlns:a16="http://schemas.microsoft.com/office/drawing/2014/main" id="{DEEF2563-546B-4CFB-AB6B-847BC9EF3570}"/>
              </a:ext>
            </a:extLst>
          </p:cNvPr>
          <p:cNvSpPr/>
          <p:nvPr/>
        </p:nvSpPr>
        <p:spPr bwMode="gray">
          <a:xfrm>
            <a:off x="6257044" y="6109068"/>
            <a:ext cx="5022747" cy="231871"/>
          </a:xfrm>
          <a:prstGeom prst="rect">
            <a:avLst/>
          </a:prstGeom>
          <a:noFill/>
          <a:ln w="19050" algn="ctr">
            <a:solidFill>
              <a:schemeClr val="tx1"/>
            </a:solidFill>
            <a:miter lim="800000"/>
            <a:headEnd/>
            <a:tailEnd/>
          </a:ln>
        </p:spPr>
        <p:txBody>
          <a:bodyPr wrap="square" lIns="88900" tIns="88900" rIns="88900" bIns="88900" rtlCol="0" anchor="ctr"/>
          <a:lstStyle/>
          <a:p>
            <a:pPr algn="ctr">
              <a:lnSpc>
                <a:spcPct val="106000"/>
              </a:lnSpc>
              <a:buFont typeface="Wingdings 2" pitchFamily="18" charset="2"/>
              <a:buNone/>
            </a:pPr>
            <a:r>
              <a:rPr lang="en-US" sz="800" b="1" dirty="0"/>
              <a:t>NOTE: Screens </a:t>
            </a:r>
            <a:r>
              <a:rPr lang="en-US" sz="800" b="1" dirty="0" smtClean="0"/>
              <a:t>is </a:t>
            </a:r>
            <a:r>
              <a:rPr lang="en-US" sz="800" b="1" dirty="0" smtClean="0"/>
              <a:t>for </a:t>
            </a:r>
            <a:r>
              <a:rPr lang="en-US" sz="800" b="1" dirty="0"/>
              <a:t>both </a:t>
            </a:r>
            <a:r>
              <a:rPr lang="en-US" sz="800" b="1" dirty="0" smtClean="0"/>
              <a:t>Enterprise </a:t>
            </a:r>
            <a:r>
              <a:rPr lang="en-US" sz="800" b="1" dirty="0"/>
              <a:t>Account.</a:t>
            </a:r>
          </a:p>
        </p:txBody>
      </p:sp>
      <p:grpSp>
        <p:nvGrpSpPr>
          <p:cNvPr id="10" name="Group 9"/>
          <p:cNvGrpSpPr/>
          <p:nvPr/>
        </p:nvGrpSpPr>
        <p:grpSpPr>
          <a:xfrm>
            <a:off x="6197831" y="3876734"/>
            <a:ext cx="5081960" cy="1802229"/>
            <a:chOff x="3552935" y="4015278"/>
            <a:chExt cx="5081960" cy="1802229"/>
          </a:xfrm>
        </p:grpSpPr>
        <p:pic>
          <p:nvPicPr>
            <p:cNvPr id="11" name="Picture 10"/>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3552935" y="4015278"/>
              <a:ext cx="5081960" cy="1802229"/>
            </a:xfrm>
            <a:prstGeom prst="rect">
              <a:avLst/>
            </a:prstGeom>
            <a:ln>
              <a:solidFill>
                <a:schemeClr val="tx1"/>
              </a:solidFill>
            </a:ln>
          </p:spPr>
        </p:pic>
        <p:sp>
          <p:nvSpPr>
            <p:cNvPr id="12" name="Oval 11"/>
            <p:cNvSpPr/>
            <p:nvPr/>
          </p:nvSpPr>
          <p:spPr bwMode="gray">
            <a:xfrm>
              <a:off x="5817340" y="4506350"/>
              <a:ext cx="220267" cy="219075"/>
            </a:xfrm>
            <a:prstGeom prst="ellipse">
              <a:avLst/>
            </a:prstGeom>
            <a:solidFill>
              <a:schemeClr val="accent1"/>
            </a:solidFill>
            <a:ln w="6350" algn="ctr">
              <a:solidFill>
                <a:schemeClr val="tx1"/>
              </a:solidFill>
              <a:miter lim="800000"/>
              <a:headEnd/>
              <a:tailEnd/>
            </a:ln>
          </p:spPr>
          <p:txBody>
            <a:bodyPr lIns="90000" tIns="72000" rIns="90000" bIns="72000" rtlCol="0" anchor="ctr"/>
            <a:lstStyle/>
            <a:p>
              <a:pPr algn="ctr" fontAlgn="base">
                <a:spcBef>
                  <a:spcPct val="50000"/>
                </a:spcBef>
                <a:spcAft>
                  <a:spcPct val="0"/>
                </a:spcAft>
                <a:buClr>
                  <a:srgbClr val="F0AB00"/>
                </a:buClr>
                <a:buSzPct val="80000"/>
              </a:pPr>
              <a:r>
                <a:rPr lang="en-US" sz="1200" kern="0" dirty="0">
                  <a:ea typeface="Arial Unicode MS" pitchFamily="34" charset="-128"/>
                  <a:cs typeface="Arial Unicode MS" pitchFamily="34" charset="-128"/>
                </a:rPr>
                <a:t>5</a:t>
              </a:r>
            </a:p>
          </p:txBody>
        </p:sp>
        <p:sp>
          <p:nvSpPr>
            <p:cNvPr id="13" name="Oval 12"/>
            <p:cNvSpPr/>
            <p:nvPr/>
          </p:nvSpPr>
          <p:spPr bwMode="gray">
            <a:xfrm>
              <a:off x="8189596" y="5295292"/>
              <a:ext cx="220267" cy="219075"/>
            </a:xfrm>
            <a:prstGeom prst="ellipse">
              <a:avLst/>
            </a:prstGeom>
            <a:solidFill>
              <a:schemeClr val="accent1"/>
            </a:solidFill>
            <a:ln w="6350" algn="ctr">
              <a:solidFill>
                <a:schemeClr val="tx1"/>
              </a:solidFill>
              <a:miter lim="800000"/>
              <a:headEnd/>
              <a:tailEnd/>
            </a:ln>
          </p:spPr>
          <p:txBody>
            <a:bodyPr lIns="90000" tIns="72000" rIns="90000" bIns="72000" rtlCol="0" anchor="ctr"/>
            <a:lstStyle/>
            <a:p>
              <a:pPr algn="ctr" fontAlgn="base">
                <a:spcBef>
                  <a:spcPct val="50000"/>
                </a:spcBef>
                <a:spcAft>
                  <a:spcPct val="0"/>
                </a:spcAft>
                <a:buClr>
                  <a:srgbClr val="F0AB00"/>
                </a:buClr>
                <a:buSzPct val="80000"/>
              </a:pPr>
              <a:r>
                <a:rPr lang="en-US" sz="1200" kern="0" dirty="0">
                  <a:ea typeface="Arial Unicode MS" pitchFamily="34" charset="-128"/>
                  <a:cs typeface="Arial Unicode MS" pitchFamily="34" charset="-128"/>
                </a:rPr>
                <a:t>6</a:t>
              </a:r>
            </a:p>
          </p:txBody>
        </p:sp>
      </p:grpSp>
      <p:pic>
        <p:nvPicPr>
          <p:cNvPr id="14" name="Picture 13">
            <a:extLst>
              <a:ext uri="{FF2B5EF4-FFF2-40B4-BE49-F238E27FC236}">
                <a16:creationId xmlns:a16="http://schemas.microsoft.com/office/drawing/2014/main" id="{FA137376-8018-4840-B47C-476B335795C3}"/>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6000750" y="1290151"/>
            <a:ext cx="5546942" cy="973072"/>
          </a:xfrm>
          <a:prstGeom prst="rect">
            <a:avLst/>
          </a:prstGeom>
          <a:ln>
            <a:solidFill>
              <a:schemeClr val="tx1"/>
            </a:solidFill>
          </a:ln>
        </p:spPr>
      </p:pic>
      <p:sp>
        <p:nvSpPr>
          <p:cNvPr id="15" name="Oval 14">
            <a:extLst>
              <a:ext uri="{FF2B5EF4-FFF2-40B4-BE49-F238E27FC236}">
                <a16:creationId xmlns:a16="http://schemas.microsoft.com/office/drawing/2014/main" id="{6E97C3EF-E5C3-478D-AB8A-89A061985660}"/>
              </a:ext>
            </a:extLst>
          </p:cNvPr>
          <p:cNvSpPr/>
          <p:nvPr/>
        </p:nvSpPr>
        <p:spPr bwMode="gray">
          <a:xfrm>
            <a:off x="7047159" y="2102262"/>
            <a:ext cx="220267" cy="219075"/>
          </a:xfrm>
          <a:prstGeom prst="ellipse">
            <a:avLst/>
          </a:prstGeom>
          <a:solidFill>
            <a:schemeClr val="accent1"/>
          </a:solidFill>
          <a:ln w="6350" algn="ctr">
            <a:solidFill>
              <a:schemeClr val="tx1"/>
            </a:solidFill>
            <a:miter lim="800000"/>
            <a:headEnd/>
            <a:tailEnd/>
          </a:ln>
        </p:spPr>
        <p:txBody>
          <a:bodyPr lIns="90000" tIns="72000" rIns="90000" bIns="72000" rtlCol="0" anchor="ctr"/>
          <a:lstStyle/>
          <a:p>
            <a:pPr algn="ctr" fontAlgn="base">
              <a:spcBef>
                <a:spcPct val="50000"/>
              </a:spcBef>
              <a:spcAft>
                <a:spcPct val="0"/>
              </a:spcAft>
              <a:buClr>
                <a:srgbClr val="F0AB00"/>
              </a:buClr>
              <a:buSzPct val="80000"/>
            </a:pPr>
            <a:r>
              <a:rPr lang="en-US" sz="1200" kern="0" dirty="0">
                <a:ea typeface="Arial Unicode MS" pitchFamily="34" charset="-128"/>
                <a:cs typeface="Arial Unicode MS" pitchFamily="34" charset="-128"/>
              </a:rPr>
              <a:t>1</a:t>
            </a:r>
          </a:p>
        </p:txBody>
      </p:sp>
      <p:sp>
        <p:nvSpPr>
          <p:cNvPr id="16" name="Oval 15">
            <a:extLst>
              <a:ext uri="{FF2B5EF4-FFF2-40B4-BE49-F238E27FC236}">
                <a16:creationId xmlns:a16="http://schemas.microsoft.com/office/drawing/2014/main" id="{B5465844-E913-43FC-9665-F2D7614B3CDE}"/>
              </a:ext>
            </a:extLst>
          </p:cNvPr>
          <p:cNvSpPr/>
          <p:nvPr/>
        </p:nvSpPr>
        <p:spPr bwMode="gray">
          <a:xfrm>
            <a:off x="8862589" y="2102262"/>
            <a:ext cx="220267" cy="219075"/>
          </a:xfrm>
          <a:prstGeom prst="ellipse">
            <a:avLst/>
          </a:prstGeom>
          <a:solidFill>
            <a:schemeClr val="accent1"/>
          </a:solidFill>
          <a:ln w="6350" algn="ctr">
            <a:solidFill>
              <a:schemeClr val="tx1"/>
            </a:solidFill>
            <a:miter lim="800000"/>
            <a:headEnd/>
            <a:tailEnd/>
          </a:ln>
        </p:spPr>
        <p:txBody>
          <a:bodyPr lIns="90000" tIns="72000" rIns="90000" bIns="72000" rtlCol="0" anchor="ctr"/>
          <a:lstStyle/>
          <a:p>
            <a:pPr algn="ctr" fontAlgn="base">
              <a:spcBef>
                <a:spcPct val="50000"/>
              </a:spcBef>
              <a:spcAft>
                <a:spcPct val="0"/>
              </a:spcAft>
              <a:buClr>
                <a:srgbClr val="F0AB00"/>
              </a:buClr>
              <a:buSzPct val="80000"/>
            </a:pPr>
            <a:r>
              <a:rPr lang="en-US" sz="1200" kern="0" dirty="0">
                <a:ea typeface="Arial Unicode MS" pitchFamily="34" charset="-128"/>
                <a:cs typeface="Arial Unicode MS" pitchFamily="34" charset="-128"/>
              </a:rPr>
              <a:t>2</a:t>
            </a:r>
          </a:p>
        </p:txBody>
      </p:sp>
      <p:sp>
        <p:nvSpPr>
          <p:cNvPr id="17" name="Oval 16">
            <a:extLst>
              <a:ext uri="{FF2B5EF4-FFF2-40B4-BE49-F238E27FC236}">
                <a16:creationId xmlns:a16="http://schemas.microsoft.com/office/drawing/2014/main" id="{29CBB97E-B201-4D5F-9A23-5389642109E6}"/>
              </a:ext>
            </a:extLst>
          </p:cNvPr>
          <p:cNvSpPr/>
          <p:nvPr/>
        </p:nvSpPr>
        <p:spPr bwMode="gray">
          <a:xfrm>
            <a:off x="9825838" y="2035982"/>
            <a:ext cx="220267" cy="219075"/>
          </a:xfrm>
          <a:prstGeom prst="ellipse">
            <a:avLst/>
          </a:prstGeom>
          <a:solidFill>
            <a:schemeClr val="accent1"/>
          </a:solidFill>
          <a:ln w="6350" algn="ctr">
            <a:solidFill>
              <a:schemeClr val="tx1"/>
            </a:solidFill>
            <a:miter lim="800000"/>
            <a:headEnd/>
            <a:tailEnd/>
          </a:ln>
        </p:spPr>
        <p:txBody>
          <a:bodyPr lIns="90000" tIns="72000" rIns="90000" bIns="72000" rtlCol="0" anchor="ctr"/>
          <a:lstStyle/>
          <a:p>
            <a:pPr algn="ctr" fontAlgn="base">
              <a:spcBef>
                <a:spcPct val="50000"/>
              </a:spcBef>
              <a:spcAft>
                <a:spcPct val="0"/>
              </a:spcAft>
              <a:buClr>
                <a:srgbClr val="F0AB00"/>
              </a:buClr>
              <a:buSzPct val="80000"/>
            </a:pPr>
            <a:r>
              <a:rPr lang="en-US" sz="1200" kern="0" dirty="0">
                <a:ea typeface="Arial Unicode MS" pitchFamily="34" charset="-128"/>
                <a:cs typeface="Arial Unicode MS" pitchFamily="34" charset="-128"/>
              </a:rPr>
              <a:t>3</a:t>
            </a:r>
          </a:p>
        </p:txBody>
      </p:sp>
      <p:pic>
        <p:nvPicPr>
          <p:cNvPr id="18" name="Picture 17">
            <a:extLst>
              <a:ext uri="{FF2B5EF4-FFF2-40B4-BE49-F238E27FC236}">
                <a16:creationId xmlns:a16="http://schemas.microsoft.com/office/drawing/2014/main" id="{8BF3ADE5-AA58-4462-8F86-F948D1662E59}"/>
              </a:ext>
            </a:extLst>
          </p:cNvPr>
          <p:cNvPicPr>
            <a:picLocks noChangeAspect="1"/>
          </p:cNvPicPr>
          <p:nvPr/>
        </p:nvPicPr>
        <p:blipFill rotWithShape="1">
          <a:blip r:embed="rId4" cstate="email">
            <a:extLst>
              <a:ext uri="{28A0092B-C50C-407E-A947-70E740481C1C}">
                <a14:useLocalDpi xmlns:a14="http://schemas.microsoft.com/office/drawing/2010/main"/>
              </a:ext>
            </a:extLst>
          </a:blip>
          <a:srcRect/>
          <a:stretch/>
        </p:blipFill>
        <p:spPr>
          <a:xfrm>
            <a:off x="6232777" y="2771313"/>
            <a:ext cx="5047015" cy="655445"/>
          </a:xfrm>
          <a:prstGeom prst="rect">
            <a:avLst/>
          </a:prstGeom>
          <a:ln>
            <a:solidFill>
              <a:schemeClr val="tx1"/>
            </a:solidFill>
          </a:ln>
        </p:spPr>
      </p:pic>
      <p:sp>
        <p:nvSpPr>
          <p:cNvPr id="19" name="Oval 18">
            <a:extLst>
              <a:ext uri="{FF2B5EF4-FFF2-40B4-BE49-F238E27FC236}">
                <a16:creationId xmlns:a16="http://schemas.microsoft.com/office/drawing/2014/main" id="{F04C353E-ECEF-443E-A12A-216D63CAADB1}"/>
              </a:ext>
            </a:extLst>
          </p:cNvPr>
          <p:cNvSpPr/>
          <p:nvPr/>
        </p:nvSpPr>
        <p:spPr bwMode="gray">
          <a:xfrm>
            <a:off x="7431854" y="3105974"/>
            <a:ext cx="220267" cy="219075"/>
          </a:xfrm>
          <a:prstGeom prst="ellipse">
            <a:avLst/>
          </a:prstGeom>
          <a:solidFill>
            <a:schemeClr val="accent1"/>
          </a:solidFill>
          <a:ln w="6350" algn="ctr">
            <a:solidFill>
              <a:schemeClr val="tx1"/>
            </a:solidFill>
            <a:miter lim="800000"/>
            <a:headEnd/>
            <a:tailEnd/>
          </a:ln>
        </p:spPr>
        <p:txBody>
          <a:bodyPr lIns="90000" tIns="72000" rIns="90000" bIns="72000" rtlCol="0" anchor="ctr"/>
          <a:lstStyle/>
          <a:p>
            <a:pPr algn="ctr" fontAlgn="base">
              <a:spcBef>
                <a:spcPct val="50000"/>
              </a:spcBef>
              <a:spcAft>
                <a:spcPct val="0"/>
              </a:spcAft>
              <a:buClr>
                <a:srgbClr val="F0AB00"/>
              </a:buClr>
              <a:buSzPct val="80000"/>
            </a:pPr>
            <a:r>
              <a:rPr lang="en-US" sz="1200" kern="0" dirty="0">
                <a:ea typeface="Arial Unicode MS" pitchFamily="34" charset="-128"/>
                <a:cs typeface="Arial Unicode MS" pitchFamily="34" charset="-128"/>
              </a:rPr>
              <a:t>4</a:t>
            </a:r>
          </a:p>
        </p:txBody>
      </p:sp>
    </p:spTree>
    <p:extLst>
      <p:ext uri="{BB962C8B-B14F-4D97-AF65-F5344CB8AC3E}">
        <p14:creationId xmlns:p14="http://schemas.microsoft.com/office/powerpoint/2010/main" val="691576479"/>
      </p:ext>
    </p:extLst>
  </p:cSld>
  <p:clrMapOvr>
    <a:masterClrMapping/>
  </p:clrMapOvr>
  <p:transition>
    <p:fade/>
  </p:transition>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6" name="Rectangle 5"/>
          <p:cNvSpPr/>
          <p:nvPr/>
        </p:nvSpPr>
        <p:spPr bwMode="gray">
          <a:xfrm>
            <a:off x="0" y="5221420"/>
            <a:ext cx="12192000" cy="640080"/>
          </a:xfrm>
          <a:prstGeom prst="rect">
            <a:avLst/>
          </a:prstGeom>
          <a:solidFill>
            <a:schemeClr val="accent4"/>
          </a:solidFill>
          <a:ln w="19050" algn="ctr">
            <a:solidFill>
              <a:schemeClr val="accent4"/>
            </a:solidFill>
            <a:miter lim="800000"/>
            <a:headEnd/>
            <a:tailEnd/>
          </a:ln>
        </p:spPr>
        <p:txBody>
          <a:bodyPr wrap="square" lIns="1920240" tIns="88900" rIns="88900" bIns="88900" rtlCol="0" anchor="ctr"/>
          <a:lstStyle/>
          <a:p>
            <a:pPr defTabSz="1219170">
              <a:lnSpc>
                <a:spcPct val="106000"/>
              </a:lnSpc>
            </a:pPr>
            <a:r>
              <a:rPr lang="en-US" b="1" kern="0" dirty="0">
                <a:solidFill>
                  <a:schemeClr val="bg1"/>
                </a:solidFill>
              </a:rPr>
              <a:t>Ariba Network Help Resources</a:t>
            </a:r>
          </a:p>
        </p:txBody>
      </p:sp>
      <p:sp>
        <p:nvSpPr>
          <p:cNvPr id="5" name="Oval 4"/>
          <p:cNvSpPr/>
          <p:nvPr/>
        </p:nvSpPr>
        <p:spPr bwMode="gray">
          <a:xfrm>
            <a:off x="431222" y="4947100"/>
            <a:ext cx="1188720" cy="1188720"/>
          </a:xfrm>
          <a:prstGeom prst="ellipse">
            <a:avLst/>
          </a:prstGeom>
          <a:solidFill>
            <a:sysClr val="window" lastClr="FFFFFF"/>
          </a:solidFill>
          <a:ln w="76200" algn="ctr">
            <a:solidFill>
              <a:srgbClr val="0E326E"/>
            </a:solidFill>
            <a:miter lim="800000"/>
            <a:headEnd/>
            <a:tailEnd/>
          </a:ln>
        </p:spPr>
        <p:txBody>
          <a:bodyPr wrap="square" lIns="88900" tIns="88900" rIns="88900" bIns="88900" rtlCol="0" anchor="ctr"/>
          <a:lstStyle/>
          <a:p>
            <a:pPr marL="0" marR="0" lvl="0" indent="0" algn="ctr" defTabSz="1219170" eaLnBrk="1" fontAlgn="auto" latinLnBrk="0" hangingPunct="1">
              <a:lnSpc>
                <a:spcPct val="100000"/>
              </a:lnSpc>
              <a:spcBef>
                <a:spcPts val="600"/>
              </a:spcBef>
              <a:spcAft>
                <a:spcPts val="0"/>
              </a:spcAft>
              <a:buClrTx/>
              <a:buSzPct val="100000"/>
              <a:buFontTx/>
              <a:buNone/>
              <a:tabLst/>
              <a:defRPr/>
            </a:pPr>
            <a:r>
              <a:rPr lang="en-US" sz="2800" b="1" kern="0" dirty="0">
                <a:solidFill>
                  <a:srgbClr val="0E326E"/>
                </a:solidFill>
                <a:latin typeface="Verdana"/>
              </a:rPr>
              <a:t>06</a:t>
            </a:r>
            <a:endParaRPr kumimoji="0" lang="en-US" sz="2800" b="1" i="0" u="none" strike="noStrike" kern="0" cap="none" spc="0" normalizeH="0" baseline="0" noProof="0" dirty="0">
              <a:ln>
                <a:noFill/>
              </a:ln>
              <a:solidFill>
                <a:srgbClr val="0E326E"/>
              </a:solidFill>
              <a:effectLst/>
              <a:uLnTx/>
              <a:uFillTx/>
              <a:latin typeface="Verdana"/>
            </a:endParaRPr>
          </a:p>
        </p:txBody>
      </p:sp>
    </p:spTree>
    <p:extLst>
      <p:ext uri="{BB962C8B-B14F-4D97-AF65-F5344CB8AC3E}">
        <p14:creationId xmlns:p14="http://schemas.microsoft.com/office/powerpoint/2010/main" val="327369990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Text Box 3"/>
          <p:cNvSpPr txBox="1">
            <a:spLocks noChangeArrowheads="1"/>
          </p:cNvSpPr>
          <p:nvPr/>
        </p:nvSpPr>
        <p:spPr bwMode="auto">
          <a:xfrm>
            <a:off x="2371725" y="1819275"/>
            <a:ext cx="184150" cy="579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endParaRPr lang="en-US" sz="3200" dirty="0">
              <a:solidFill>
                <a:srgbClr val="0076CB"/>
              </a:solidFill>
              <a:cs typeface="Arial" charset="0"/>
            </a:endParaRPr>
          </a:p>
        </p:txBody>
      </p:sp>
      <p:sp>
        <p:nvSpPr>
          <p:cNvPr id="78851" name="Rectangle 2"/>
          <p:cNvSpPr>
            <a:spLocks noGrp="1" noChangeArrowheads="1"/>
          </p:cNvSpPr>
          <p:nvPr>
            <p:ph type="title"/>
          </p:nvPr>
        </p:nvSpPr>
        <p:spPr/>
        <p:txBody>
          <a:bodyPr/>
          <a:lstStyle/>
          <a:p>
            <a:pPr eaLnBrk="1" hangingPunct="1"/>
            <a:r>
              <a:rPr lang="en-US" dirty="0">
                <a:cs typeface="Arial" charset="0"/>
              </a:rPr>
              <a:t>Customer Support</a:t>
            </a:r>
          </a:p>
        </p:txBody>
      </p:sp>
      <p:graphicFrame>
        <p:nvGraphicFramePr>
          <p:cNvPr id="9" name="Table 8"/>
          <p:cNvGraphicFramePr>
            <a:graphicFrameLocks noGrp="1"/>
          </p:cNvGraphicFramePr>
          <p:nvPr>
            <p:extLst>
              <p:ext uri="{D42A27DB-BD31-4B8C-83A1-F6EECF244321}">
                <p14:modId xmlns:p14="http://schemas.microsoft.com/office/powerpoint/2010/main" val="3004338591"/>
              </p:ext>
            </p:extLst>
          </p:nvPr>
        </p:nvGraphicFramePr>
        <p:xfrm>
          <a:off x="600364" y="1362278"/>
          <a:ext cx="11046691" cy="5004207"/>
        </p:xfrm>
        <a:graphic>
          <a:graphicData uri="http://schemas.openxmlformats.org/drawingml/2006/table">
            <a:tbl>
              <a:tblPr firstRow="1" bandRow="1">
                <a:tableStyleId>{2D5ABB26-0587-4C30-8999-92F81FD0307C}</a:tableStyleId>
              </a:tblPr>
              <a:tblGrid>
                <a:gridCol w="2204417">
                  <a:extLst>
                    <a:ext uri="{9D8B030D-6E8A-4147-A177-3AD203B41FA5}">
                      <a16:colId xmlns:a16="http://schemas.microsoft.com/office/drawing/2014/main" val="20000"/>
                    </a:ext>
                  </a:extLst>
                </a:gridCol>
                <a:gridCol w="8842274">
                  <a:extLst>
                    <a:ext uri="{9D8B030D-6E8A-4147-A177-3AD203B41FA5}">
                      <a16:colId xmlns:a16="http://schemas.microsoft.com/office/drawing/2014/main" val="20001"/>
                    </a:ext>
                  </a:extLst>
                </a:gridCol>
              </a:tblGrid>
              <a:tr h="474586">
                <a:tc gridSpan="2">
                  <a:txBody>
                    <a:bodyPr/>
                    <a:lstStyle/>
                    <a:p>
                      <a:pPr marL="118872" indent="-283464" eaLnBrk="1" hangingPunct="1">
                        <a:spcBef>
                          <a:spcPts val="42"/>
                        </a:spcBef>
                        <a:defRPr/>
                      </a:pPr>
                      <a:r>
                        <a:rPr lang="en-US" sz="1600" b="1" dirty="0">
                          <a:cs typeface="Arial" pitchFamily="34" charset="0"/>
                        </a:rPr>
                        <a:t>Supplier Support During Deployment</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hMerge="1">
                  <a:txBody>
                    <a:bodyPr/>
                    <a:lstStyle/>
                    <a:p>
                      <a:endParaRPr lang="en-US"/>
                    </a:p>
                  </a:txBody>
                  <a:tcPr/>
                </a:tc>
                <a:extLst>
                  <a:ext uri="{0D108BD9-81ED-4DB2-BD59-A6C34878D82A}">
                    <a16:rowId xmlns:a16="http://schemas.microsoft.com/office/drawing/2014/main" val="10000"/>
                  </a:ext>
                </a:extLst>
              </a:tr>
              <a:tr h="1078068">
                <a:tc>
                  <a:txBody>
                    <a:bodyPr/>
                    <a:lstStyle/>
                    <a:p>
                      <a:pPr marL="0" lvl="1" indent="0" eaLnBrk="1" hangingPunct="1">
                        <a:buSzPct val="130000"/>
                        <a:buFont typeface="Arial" pitchFamily="34" charset="0"/>
                        <a:buNone/>
                        <a:defRPr/>
                      </a:pPr>
                      <a:endParaRPr lang="en-US"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lvl="1" indent="0" eaLnBrk="1" hangingPunct="1">
                        <a:buSzPct val="130000"/>
                        <a:buFont typeface="Arial" pitchFamily="34" charset="0"/>
                        <a:buNone/>
                        <a:defRPr/>
                      </a:pPr>
                      <a:r>
                        <a:rPr lang="en-US" sz="1200" b="1" dirty="0">
                          <a:cs typeface="Arial" pitchFamily="34" charset="0"/>
                        </a:rPr>
                        <a:t>Ariba Network Registration or Configuration Support               </a:t>
                      </a:r>
                    </a:p>
                    <a:p>
                      <a:pPr marL="365760" lvl="1">
                        <a:buSzPct val="130000"/>
                        <a:defRPr/>
                      </a:pPr>
                      <a:endParaRPr lang="en-US" sz="1200" dirty="0">
                        <a:cs typeface="Arial" pitchFamily="34" charset="0"/>
                      </a:endParaRPr>
                    </a:p>
                    <a:p>
                      <a:pPr marL="365760" lvl="1">
                        <a:buSzPct val="130000"/>
                        <a:defRPr/>
                      </a:pPr>
                      <a:endParaRPr lang="en-US" sz="1200" dirty="0">
                        <a:cs typeface="Arial" pitchFamily="34"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01"/>
                  </a:ext>
                </a:extLst>
              </a:tr>
              <a:tr h="964283">
                <a:tc>
                  <a:txBody>
                    <a:bodyPr/>
                    <a:lstStyle/>
                    <a:p>
                      <a:pPr marL="365760" lvl="1">
                        <a:buSzPct val="130000"/>
                        <a:defRPr/>
                      </a:pPr>
                      <a:endParaRPr lang="en-US"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lvl="1" indent="0" eaLnBrk="1" hangingPunct="1">
                        <a:buSzPct val="130000"/>
                        <a:buFont typeface="Arial" pitchFamily="34" charset="0"/>
                        <a:buNone/>
                        <a:defRPr/>
                      </a:pPr>
                      <a:r>
                        <a:rPr lang="en-US" sz="1200" b="1" dirty="0">
                          <a:cs typeface="Arial" pitchFamily="34" charset="0"/>
                        </a:rPr>
                        <a:t>Enablement Business Process Support</a:t>
                      </a:r>
                    </a:p>
                    <a:p>
                      <a:pPr marL="365760" lvl="1">
                        <a:buSzPct val="130000"/>
                        <a:defRPr/>
                      </a:pPr>
                      <a:endParaRPr lang="en-US" sz="1200" dirty="0">
                        <a:cs typeface="Arial" pitchFamily="34" charset="0"/>
                      </a:endParaRPr>
                    </a:p>
                    <a:p>
                      <a:pPr marL="365760" lvl="1">
                        <a:buSzPct val="130000"/>
                        <a:defRPr/>
                      </a:pPr>
                      <a:endParaRPr lang="en-US" sz="1200" dirty="0"/>
                    </a:p>
                    <a:p>
                      <a:pPr marL="365760" lvl="1">
                        <a:buSzPct val="130000"/>
                        <a:defRPr/>
                      </a:pPr>
                      <a:endParaRPr lang="en-US" sz="1200"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02"/>
                  </a:ext>
                </a:extLst>
              </a:tr>
              <a:tr h="957678">
                <a:tc>
                  <a:txBody>
                    <a:bodyPr/>
                    <a:lstStyle/>
                    <a:p>
                      <a:pPr marL="365760" lvl="1">
                        <a:buSzPct val="130000"/>
                        <a:defRPr/>
                      </a:pPr>
                      <a:endParaRPr lang="en-US"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lvl="1" indent="0">
                        <a:buSzPct val="130000"/>
                        <a:defRPr/>
                      </a:pPr>
                      <a:r>
                        <a:rPr lang="en-US" sz="1200" b="1" dirty="0"/>
                        <a:t>Supplier</a:t>
                      </a:r>
                      <a:r>
                        <a:rPr lang="en-US" sz="1200" b="1" baseline="0" dirty="0"/>
                        <a:t> Information Portal</a:t>
                      </a:r>
                    </a:p>
                    <a:p>
                      <a:pPr marL="365760" lvl="1">
                        <a:buSzPct val="130000"/>
                        <a:defRPr/>
                      </a:pPr>
                      <a:endParaRPr lang="en-US" sz="1200" baseline="0" dirty="0"/>
                    </a:p>
                    <a:p>
                      <a:pPr marL="365760" lvl="1">
                        <a:buSzPct val="130000"/>
                        <a:defRPr/>
                      </a:pPr>
                      <a:endParaRPr lang="en-US" sz="1200" baseline="0" dirty="0"/>
                    </a:p>
                    <a:p>
                      <a:pPr marL="365760" lvl="1">
                        <a:buSzPct val="130000"/>
                        <a:defRPr/>
                      </a:pPr>
                      <a:endParaRPr lang="en-US" sz="1200"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03"/>
                  </a:ext>
                </a:extLst>
              </a:tr>
              <a:tr h="523752">
                <a:tc gridSpan="2">
                  <a:txBody>
                    <a:bodyPr/>
                    <a:lstStyle/>
                    <a:p>
                      <a:pPr marL="0" marR="0" lvl="1" indent="0" algn="l" defTabSz="914400" rtl="0" eaLnBrk="1" fontAlgn="auto" latinLnBrk="0" hangingPunct="1">
                        <a:lnSpc>
                          <a:spcPct val="100000"/>
                        </a:lnSpc>
                        <a:spcBef>
                          <a:spcPts val="0"/>
                        </a:spcBef>
                        <a:spcAft>
                          <a:spcPts val="0"/>
                        </a:spcAft>
                        <a:buClrTx/>
                        <a:buSzPct val="130000"/>
                        <a:buFontTx/>
                        <a:buNone/>
                        <a:tabLst/>
                        <a:defRPr/>
                      </a:pPr>
                      <a:r>
                        <a:rPr lang="en-US" sz="1600" b="1" dirty="0">
                          <a:cs typeface="Arial" pitchFamily="34" charset="0"/>
                        </a:rPr>
                        <a:t>Supplier Support Post Go-Live</a:t>
                      </a:r>
                      <a:endParaRPr lang="en-US" sz="1600"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hMerge="1">
                  <a:txBody>
                    <a:bodyPr/>
                    <a:lstStyle/>
                    <a:p>
                      <a:endParaRPr lang="en-US"/>
                    </a:p>
                  </a:txBody>
                  <a:tcPr/>
                </a:tc>
                <a:extLst>
                  <a:ext uri="{0D108BD9-81ED-4DB2-BD59-A6C34878D82A}">
                    <a16:rowId xmlns:a16="http://schemas.microsoft.com/office/drawing/2014/main" val="10004"/>
                  </a:ext>
                </a:extLst>
              </a:tr>
              <a:tr h="966264">
                <a:tc>
                  <a:txBody>
                    <a:bodyPr/>
                    <a:lstStyle/>
                    <a:p>
                      <a:pPr marL="365760" lvl="1">
                        <a:buSzPct val="130000"/>
                        <a:defRPr/>
                      </a:pPr>
                      <a:endParaRPr lang="en-US"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lvl="1" indent="0">
                        <a:buSzPct val="130000"/>
                        <a:defRPr/>
                      </a:pPr>
                      <a:r>
                        <a:rPr lang="en-US" sz="1200" b="1" dirty="0"/>
                        <a:t>Global</a:t>
                      </a:r>
                      <a:r>
                        <a:rPr lang="en-US" sz="1200" b="1" baseline="0" dirty="0"/>
                        <a:t> </a:t>
                      </a:r>
                      <a:r>
                        <a:rPr lang="en-US" sz="1200" b="1" dirty="0"/>
                        <a:t>Customer Support</a:t>
                      </a:r>
                    </a:p>
                    <a:p>
                      <a:pPr marL="0" lvl="1" indent="0">
                        <a:buSzPct val="130000"/>
                        <a:defRPr/>
                      </a:pPr>
                      <a:r>
                        <a:rPr lang="en-US" sz="1200" b="0" dirty="0"/>
                        <a:t>Use the Help Center directly from your Ariba Network Account.</a:t>
                      </a:r>
                    </a:p>
                    <a:p>
                      <a:pPr marL="365760" lvl="1">
                        <a:buSzPct val="130000"/>
                        <a:defRPr/>
                      </a:pPr>
                      <a:endParaRPr lang="en-US" sz="1200" dirty="0"/>
                    </a:p>
                    <a:p>
                      <a:pPr marL="365760" lvl="1">
                        <a:buSzPct val="130000"/>
                        <a:defRPr/>
                      </a:pPr>
                      <a:endParaRPr lang="en-US" sz="1200" dirty="0"/>
                    </a:p>
                    <a:p>
                      <a:pPr marL="365760" lvl="1">
                        <a:buSzPct val="130000"/>
                        <a:defRPr/>
                      </a:pPr>
                      <a:endParaRPr lang="en-US" sz="1200"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05"/>
                  </a:ext>
                </a:extLst>
              </a:tr>
            </a:tbl>
          </a:graphicData>
        </a:graphic>
      </p:graphicFrame>
      <p:pic>
        <p:nvPicPr>
          <p:cNvPr id="21" name="Picture 20"/>
          <p:cNvPicPr>
            <a:picLocks noChangeAspect="1"/>
          </p:cNvPicPr>
          <p:nvPr/>
        </p:nvPicPr>
        <p:blipFill rotWithShape="1">
          <a:blip r:embed="rId3" cstate="email">
            <a:duotone>
              <a:schemeClr val="accent2">
                <a:shade val="45000"/>
                <a:satMod val="135000"/>
              </a:schemeClr>
              <a:prstClr val="white"/>
            </a:duotone>
            <a:extLst>
              <a:ext uri="{28A0092B-C50C-407E-A947-70E740481C1C}">
                <a14:useLocalDpi xmlns:a14="http://schemas.microsoft.com/office/drawing/2010/main"/>
              </a:ext>
            </a:extLst>
          </a:blip>
          <a:srcRect/>
          <a:stretch/>
        </p:blipFill>
        <p:spPr>
          <a:xfrm>
            <a:off x="1864848" y="3222110"/>
            <a:ext cx="685800" cy="625730"/>
          </a:xfrm>
          <a:prstGeom prst="rect">
            <a:avLst/>
          </a:prstGeom>
          <a:ln w="28575">
            <a:solidFill>
              <a:schemeClr val="tx1">
                <a:lumMod val="50000"/>
                <a:lumOff val="50000"/>
              </a:schemeClr>
            </a:solidFill>
          </a:ln>
        </p:spPr>
      </p:pic>
      <p:pic>
        <p:nvPicPr>
          <p:cNvPr id="6" name="Picture 5"/>
          <p:cNvPicPr>
            <a:picLocks noChangeAspect="1"/>
          </p:cNvPicPr>
          <p:nvPr/>
        </p:nvPicPr>
        <p:blipFill rotWithShape="1">
          <a:blip r:embed="rId4" cstate="email">
            <a:duotone>
              <a:schemeClr val="accent2">
                <a:shade val="45000"/>
                <a:satMod val="135000"/>
              </a:schemeClr>
              <a:prstClr val="white"/>
            </a:duotone>
            <a:extLst>
              <a:ext uri="{28A0092B-C50C-407E-A947-70E740481C1C}">
                <a14:useLocalDpi xmlns:a14="http://schemas.microsoft.com/office/drawing/2010/main"/>
              </a:ext>
            </a:extLst>
          </a:blip>
          <a:srcRect l="-14047" t="-11577" r="-15511" b="-10580"/>
          <a:stretch/>
        </p:blipFill>
        <p:spPr>
          <a:xfrm>
            <a:off x="1864848" y="4216521"/>
            <a:ext cx="685800" cy="623052"/>
          </a:xfrm>
          <a:prstGeom prst="rect">
            <a:avLst/>
          </a:prstGeom>
          <a:ln w="28575">
            <a:solidFill>
              <a:schemeClr val="tx1">
                <a:lumMod val="50000"/>
                <a:lumOff val="50000"/>
              </a:schemeClr>
            </a:solidFill>
          </a:ln>
        </p:spPr>
      </p:pic>
      <p:pic>
        <p:nvPicPr>
          <p:cNvPr id="5" name="Picture 4"/>
          <p:cNvPicPr>
            <a:picLocks/>
          </p:cNvPicPr>
          <p:nvPr/>
        </p:nvPicPr>
        <p:blipFill rotWithShape="1">
          <a:blip r:embed="rId5" cstate="email">
            <a:extLst>
              <a:ext uri="{28A0092B-C50C-407E-A947-70E740481C1C}">
                <a14:useLocalDpi xmlns:a14="http://schemas.microsoft.com/office/drawing/2010/main"/>
              </a:ext>
            </a:extLst>
          </a:blip>
          <a:srcRect l="-19375" t="-15490" r="-17284" b="-13921"/>
          <a:stretch/>
        </p:blipFill>
        <p:spPr>
          <a:xfrm>
            <a:off x="1870075" y="5397496"/>
            <a:ext cx="685800" cy="621792"/>
          </a:xfrm>
          <a:prstGeom prst="rect">
            <a:avLst/>
          </a:prstGeom>
          <a:ln w="28575">
            <a:solidFill>
              <a:schemeClr val="tx1">
                <a:lumMod val="50000"/>
                <a:lumOff val="50000"/>
              </a:schemeClr>
            </a:solidFill>
          </a:ln>
        </p:spPr>
      </p:pic>
      <p:pic>
        <p:nvPicPr>
          <p:cNvPr id="22" name="Picture 21"/>
          <p:cNvPicPr>
            <a:picLocks noChangeAspect="1"/>
          </p:cNvPicPr>
          <p:nvPr/>
        </p:nvPicPr>
        <p:blipFill rotWithShape="1">
          <a:blip r:embed="rId3" cstate="email">
            <a:duotone>
              <a:schemeClr val="accent2">
                <a:shade val="45000"/>
                <a:satMod val="135000"/>
              </a:schemeClr>
              <a:prstClr val="white"/>
            </a:duotone>
            <a:extLst>
              <a:ext uri="{28A0092B-C50C-407E-A947-70E740481C1C}">
                <a14:useLocalDpi xmlns:a14="http://schemas.microsoft.com/office/drawing/2010/main"/>
              </a:ext>
            </a:extLst>
          </a:blip>
          <a:srcRect/>
          <a:stretch/>
        </p:blipFill>
        <p:spPr>
          <a:xfrm>
            <a:off x="1864848" y="2108994"/>
            <a:ext cx="685800" cy="625730"/>
          </a:xfrm>
          <a:prstGeom prst="rect">
            <a:avLst/>
          </a:prstGeom>
          <a:ln w="28575">
            <a:solidFill>
              <a:schemeClr val="tx1">
                <a:lumMod val="50000"/>
                <a:lumOff val="50000"/>
              </a:schemeClr>
            </a:solidFill>
          </a:ln>
        </p:spPr>
      </p:pic>
      <p:graphicFrame>
        <p:nvGraphicFramePr>
          <p:cNvPr id="10" name="Table 9"/>
          <p:cNvGraphicFramePr>
            <a:graphicFrameLocks noGrp="1"/>
          </p:cNvGraphicFramePr>
          <p:nvPr>
            <p:extLst>
              <p:ext uri="{D42A27DB-BD31-4B8C-83A1-F6EECF244321}">
                <p14:modId xmlns:p14="http://schemas.microsoft.com/office/powerpoint/2010/main" val="2199258602"/>
              </p:ext>
            </p:extLst>
          </p:nvPr>
        </p:nvGraphicFramePr>
        <p:xfrm>
          <a:off x="3542008" y="2350202"/>
          <a:ext cx="6688963" cy="533545"/>
        </p:xfrm>
        <a:graphic>
          <a:graphicData uri="http://schemas.openxmlformats.org/drawingml/2006/table">
            <a:tbl>
              <a:tblPr firstRow="1" bandRow="1">
                <a:tableStyleId>{2D5ABB26-0587-4C30-8999-92F81FD0307C}</a:tableStyleId>
              </a:tblPr>
              <a:tblGrid>
                <a:gridCol w="4084342">
                  <a:extLst>
                    <a:ext uri="{9D8B030D-6E8A-4147-A177-3AD203B41FA5}">
                      <a16:colId xmlns:a16="http://schemas.microsoft.com/office/drawing/2014/main" val="20000"/>
                    </a:ext>
                  </a:extLst>
                </a:gridCol>
                <a:gridCol w="345515">
                  <a:extLst>
                    <a:ext uri="{9D8B030D-6E8A-4147-A177-3AD203B41FA5}">
                      <a16:colId xmlns:a16="http://schemas.microsoft.com/office/drawing/2014/main" val="20001"/>
                    </a:ext>
                  </a:extLst>
                </a:gridCol>
                <a:gridCol w="2259106">
                  <a:extLst>
                    <a:ext uri="{9D8B030D-6E8A-4147-A177-3AD203B41FA5}">
                      <a16:colId xmlns:a16="http://schemas.microsoft.com/office/drawing/2014/main" val="20002"/>
                    </a:ext>
                  </a:extLst>
                </a:gridCol>
              </a:tblGrid>
              <a:tr h="235595">
                <a:tc>
                  <a: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100" dirty="0">
                          <a:cs typeface="Arial" pitchFamily="34" charset="0"/>
                        </a:rPr>
                        <a:t>Registration, Supplier Fees, Account configuration</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sz="1100" dirty="0">
                        <a:cs typeface="Arial" pitchFamily="34"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sz="1100" dirty="0">
                        <a:cs typeface="Arial" pitchFamily="34"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0"/>
                  </a:ext>
                </a:extLst>
              </a:tr>
              <a:tr h="274465">
                <a:tc>
                  <a: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100" dirty="0">
                          <a:cs typeface="Arial" pitchFamily="34" charset="0"/>
                        </a:rPr>
                        <a:t>Email: </a:t>
                      </a:r>
                      <a:r>
                        <a:rPr lang="en-US" sz="1100" dirty="0"/>
                        <a:t>vendoradmin@dragonoil.com </a:t>
                      </a:r>
                      <a:endParaRPr lang="en-US" sz="1100" dirty="0">
                        <a:solidFill>
                          <a:srgbClr val="FF0000"/>
                        </a:solidFill>
                        <a:cs typeface="Arial" pitchFamily="34"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sz="1100"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sz="1100"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1"/>
                  </a:ext>
                </a:extLst>
              </a:tr>
            </a:tbl>
          </a:graphicData>
        </a:graphic>
      </p:graphicFrame>
      <p:graphicFrame>
        <p:nvGraphicFramePr>
          <p:cNvPr id="24" name="Table 23"/>
          <p:cNvGraphicFramePr>
            <a:graphicFrameLocks noGrp="1"/>
          </p:cNvGraphicFramePr>
          <p:nvPr/>
        </p:nvGraphicFramePr>
        <p:xfrm>
          <a:off x="3542008" y="3207710"/>
          <a:ext cx="4913425" cy="536439"/>
        </p:xfrm>
        <a:graphic>
          <a:graphicData uri="http://schemas.openxmlformats.org/drawingml/2006/table">
            <a:tbl>
              <a:tblPr firstRow="1" bandRow="1">
                <a:tableStyleId>{2D5ABB26-0587-4C30-8999-92F81FD0307C}</a:tableStyleId>
              </a:tblPr>
              <a:tblGrid>
                <a:gridCol w="3627143">
                  <a:extLst>
                    <a:ext uri="{9D8B030D-6E8A-4147-A177-3AD203B41FA5}">
                      <a16:colId xmlns:a16="http://schemas.microsoft.com/office/drawing/2014/main" val="20000"/>
                    </a:ext>
                  </a:extLst>
                </a:gridCol>
                <a:gridCol w="1286282">
                  <a:extLst>
                    <a:ext uri="{9D8B030D-6E8A-4147-A177-3AD203B41FA5}">
                      <a16:colId xmlns:a16="http://schemas.microsoft.com/office/drawing/2014/main" val="20001"/>
                    </a:ext>
                  </a:extLst>
                </a:gridCol>
              </a:tblGrid>
              <a:tr h="235595">
                <a:tc>
                  <a:txBody>
                    <a:bodyPr/>
                    <a:lstStyle/>
                    <a:p>
                      <a:pPr marL="171450" indent="-171450">
                        <a:buFont typeface="Arial" panose="020B0604020202020204" pitchFamily="34" charset="0"/>
                        <a:buChar char="•"/>
                      </a:pPr>
                      <a:r>
                        <a:rPr lang="en-US" sz="1100" dirty="0">
                          <a:cs typeface="Arial" pitchFamily="34" charset="0"/>
                        </a:rPr>
                        <a:t>Business-Related Questions</a:t>
                      </a:r>
                      <a:endParaRPr lang="en-US" sz="1100"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sz="1100" dirty="0">
                        <a:cs typeface="Arial" pitchFamily="34"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0"/>
                  </a:ext>
                </a:extLst>
              </a:tr>
              <a:tr h="277359">
                <a:tc>
                  <a: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100" dirty="0">
                          <a:cs typeface="Arial" pitchFamily="34" charset="0"/>
                        </a:rPr>
                        <a:t>Email: </a:t>
                      </a:r>
                      <a:r>
                        <a:rPr lang="en-US" sz="1100" dirty="0"/>
                        <a:t>vendorsupport@dragonoil.com </a:t>
                      </a:r>
                      <a:endParaRPr lang="en-US" sz="1100" dirty="0">
                        <a:solidFill>
                          <a:srgbClr val="FF0000"/>
                        </a:solidFill>
                        <a:cs typeface="Arial" pitchFamily="34"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sz="1100"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1"/>
                  </a:ext>
                </a:extLst>
              </a:tr>
            </a:tbl>
          </a:graphicData>
        </a:graphic>
      </p:graphicFrame>
      <p:graphicFrame>
        <p:nvGraphicFramePr>
          <p:cNvPr id="26" name="Table 25"/>
          <p:cNvGraphicFramePr>
            <a:graphicFrameLocks noGrp="1"/>
          </p:cNvGraphicFramePr>
          <p:nvPr/>
        </p:nvGraphicFramePr>
        <p:xfrm>
          <a:off x="3542008" y="4216521"/>
          <a:ext cx="4913425" cy="704079"/>
        </p:xfrm>
        <a:graphic>
          <a:graphicData uri="http://schemas.openxmlformats.org/drawingml/2006/table">
            <a:tbl>
              <a:tblPr firstRow="1" bandRow="1">
                <a:tableStyleId>{2D5ABB26-0587-4C30-8999-92F81FD0307C}</a:tableStyleId>
              </a:tblPr>
              <a:tblGrid>
                <a:gridCol w="3024640">
                  <a:extLst>
                    <a:ext uri="{9D8B030D-6E8A-4147-A177-3AD203B41FA5}">
                      <a16:colId xmlns:a16="http://schemas.microsoft.com/office/drawing/2014/main" val="20000"/>
                    </a:ext>
                  </a:extLst>
                </a:gridCol>
                <a:gridCol w="1888785">
                  <a:extLst>
                    <a:ext uri="{9D8B030D-6E8A-4147-A177-3AD203B41FA5}">
                      <a16:colId xmlns:a16="http://schemas.microsoft.com/office/drawing/2014/main" val="20001"/>
                    </a:ext>
                  </a:extLst>
                </a:gridCol>
              </a:tblGrid>
              <a:tr h="235595">
                <a:tc>
                  <a:txBody>
                    <a:bodyPr/>
                    <a:lstStyle/>
                    <a:p>
                      <a:pPr marL="171450" indent="-171450">
                        <a:buFont typeface="Arial" panose="020B0604020202020204" pitchFamily="34" charset="0"/>
                        <a:buChar char="•"/>
                      </a:pPr>
                      <a:r>
                        <a:rPr lang="en-US" sz="1100" dirty="0">
                          <a:cs typeface="Arial" pitchFamily="34" charset="0"/>
                          <a:hlinkClick r:id="rId6" action="ppaction://hlinksldjump"/>
                        </a:rPr>
                        <a:t>How to Find the Supplier Information Portal</a:t>
                      </a:r>
                      <a:endParaRPr lang="en-US" sz="1100"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sz="1100" dirty="0">
                        <a:cs typeface="Arial" pitchFamily="34"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0"/>
                  </a:ext>
                </a:extLst>
              </a:tr>
              <a:tr h="277359">
                <a:tc>
                  <a: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sz="1100" dirty="0">
                        <a:cs typeface="Arial" pitchFamily="34"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sz="1100"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1"/>
                  </a:ext>
                </a:extLst>
              </a:tr>
            </a:tbl>
          </a:graphicData>
        </a:graphic>
      </p:graphicFrame>
    </p:spTree>
    <p:extLst>
      <p:ext uri="{BB962C8B-B14F-4D97-AF65-F5344CB8AC3E}">
        <p14:creationId xmlns:p14="http://schemas.microsoft.com/office/powerpoint/2010/main" val="1771350772"/>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Text Box 3"/>
          <p:cNvSpPr txBox="1">
            <a:spLocks noChangeArrowheads="1"/>
          </p:cNvSpPr>
          <p:nvPr/>
        </p:nvSpPr>
        <p:spPr bwMode="auto">
          <a:xfrm>
            <a:off x="2371725" y="1819275"/>
            <a:ext cx="184150" cy="579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endParaRPr lang="en-US" sz="3200" dirty="0">
              <a:solidFill>
                <a:srgbClr val="0076CB"/>
              </a:solidFill>
              <a:cs typeface="Arial" charset="0"/>
            </a:endParaRPr>
          </a:p>
        </p:txBody>
      </p:sp>
      <p:sp>
        <p:nvSpPr>
          <p:cNvPr id="78851" name="Rectangle 2"/>
          <p:cNvSpPr>
            <a:spLocks noGrp="1" noChangeArrowheads="1"/>
          </p:cNvSpPr>
          <p:nvPr>
            <p:ph type="title"/>
          </p:nvPr>
        </p:nvSpPr>
        <p:spPr/>
        <p:txBody>
          <a:bodyPr/>
          <a:lstStyle/>
          <a:p>
            <a:pPr eaLnBrk="1" hangingPunct="1"/>
            <a:r>
              <a:rPr lang="en-US" dirty="0">
                <a:cs typeface="Arial" charset="0"/>
              </a:rPr>
              <a:t>Customer Support</a:t>
            </a:r>
          </a:p>
        </p:txBody>
      </p:sp>
      <p:graphicFrame>
        <p:nvGraphicFramePr>
          <p:cNvPr id="9" name="Table 8"/>
          <p:cNvGraphicFramePr>
            <a:graphicFrameLocks noGrp="1"/>
          </p:cNvGraphicFramePr>
          <p:nvPr>
            <p:extLst>
              <p:ext uri="{D42A27DB-BD31-4B8C-83A1-F6EECF244321}">
                <p14:modId xmlns:p14="http://schemas.microsoft.com/office/powerpoint/2010/main" val="2189547607"/>
              </p:ext>
            </p:extLst>
          </p:nvPr>
        </p:nvGraphicFramePr>
        <p:xfrm>
          <a:off x="469900" y="1362277"/>
          <a:ext cx="11252200" cy="3167290"/>
        </p:xfrm>
        <a:graphic>
          <a:graphicData uri="http://schemas.openxmlformats.org/drawingml/2006/table">
            <a:tbl>
              <a:tblPr firstRow="1" bandRow="1">
                <a:tableStyleId>{2D5ABB26-0587-4C30-8999-92F81FD0307C}</a:tableStyleId>
              </a:tblPr>
              <a:tblGrid>
                <a:gridCol w="2245426">
                  <a:extLst>
                    <a:ext uri="{9D8B030D-6E8A-4147-A177-3AD203B41FA5}">
                      <a16:colId xmlns:a16="http://schemas.microsoft.com/office/drawing/2014/main" val="20000"/>
                    </a:ext>
                  </a:extLst>
                </a:gridCol>
                <a:gridCol w="9006774">
                  <a:extLst>
                    <a:ext uri="{9D8B030D-6E8A-4147-A177-3AD203B41FA5}">
                      <a16:colId xmlns:a16="http://schemas.microsoft.com/office/drawing/2014/main" val="20001"/>
                    </a:ext>
                  </a:extLst>
                </a:gridCol>
              </a:tblGrid>
              <a:tr h="494024">
                <a:tc gridSpan="2">
                  <a:txBody>
                    <a:bodyPr/>
                    <a:lstStyle/>
                    <a:p>
                      <a:pPr marL="118872" indent="-283464" eaLnBrk="1" hangingPunct="1">
                        <a:spcBef>
                          <a:spcPts val="42"/>
                        </a:spcBef>
                        <a:defRPr/>
                      </a:pPr>
                      <a:r>
                        <a:rPr lang="en-US" sz="1600" b="1" dirty="0">
                          <a:cs typeface="Arial" pitchFamily="34" charset="0"/>
                        </a:rPr>
                        <a:t>Supplier Support During Deployment</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hMerge="1">
                  <a:txBody>
                    <a:bodyPr/>
                    <a:lstStyle/>
                    <a:p>
                      <a:endParaRPr lang="en-US"/>
                    </a:p>
                  </a:txBody>
                  <a:tcPr/>
                </a:tc>
                <a:extLst>
                  <a:ext uri="{0D108BD9-81ED-4DB2-BD59-A6C34878D82A}">
                    <a16:rowId xmlns:a16="http://schemas.microsoft.com/office/drawing/2014/main" val="10000"/>
                  </a:ext>
                </a:extLst>
              </a:tr>
              <a:tr h="1122223">
                <a:tc>
                  <a:txBody>
                    <a:bodyPr/>
                    <a:lstStyle/>
                    <a:p>
                      <a:pPr marL="0" lvl="1" indent="0" eaLnBrk="1" hangingPunct="1">
                        <a:buSzPct val="130000"/>
                        <a:buFont typeface="Arial" pitchFamily="34" charset="0"/>
                        <a:buNone/>
                        <a:defRPr/>
                      </a:pPr>
                      <a:endParaRPr lang="en-US"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365760" marR="0" lvl="1" indent="0" algn="l" defTabSz="914400" rtl="0" eaLnBrk="1" fontAlgn="auto" latinLnBrk="0" hangingPunct="1">
                        <a:lnSpc>
                          <a:spcPct val="100000"/>
                        </a:lnSpc>
                        <a:spcBef>
                          <a:spcPts val="0"/>
                        </a:spcBef>
                        <a:spcAft>
                          <a:spcPts val="0"/>
                        </a:spcAft>
                        <a:buClrTx/>
                        <a:buSzPct val="130000"/>
                        <a:buFontTx/>
                        <a:buNone/>
                        <a:tabLst/>
                        <a:defRPr/>
                      </a:pPr>
                      <a:r>
                        <a:rPr lang="en-US" sz="1200" b="1" dirty="0"/>
                        <a:t>Supplier</a:t>
                      </a:r>
                      <a:r>
                        <a:rPr lang="en-US" sz="1200" b="1" baseline="0" dirty="0"/>
                        <a:t> Information Portal</a:t>
                      </a:r>
                    </a:p>
                    <a:p>
                      <a:pPr marL="365760" lvl="1">
                        <a:buSzPct val="130000"/>
                        <a:defRPr/>
                      </a:pPr>
                      <a:endParaRPr lang="en-US" sz="1200" dirty="0">
                        <a:cs typeface="Arial" pitchFamily="34" charset="0"/>
                      </a:endParaRPr>
                    </a:p>
                    <a:p>
                      <a:pPr marL="365760" lvl="1">
                        <a:buSzPct val="130000"/>
                        <a:defRPr/>
                      </a:pPr>
                      <a:endParaRPr lang="en-US" sz="1200" dirty="0">
                        <a:cs typeface="Arial" pitchFamily="34"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01"/>
                  </a:ext>
                </a:extLst>
              </a:tr>
              <a:tr h="545203">
                <a:tc gridSpan="2">
                  <a:txBody>
                    <a:bodyPr/>
                    <a:lstStyle/>
                    <a:p>
                      <a:pPr marL="0" marR="0" lvl="1" indent="0" algn="l" defTabSz="914400" rtl="0" eaLnBrk="1" fontAlgn="auto" latinLnBrk="0" hangingPunct="1">
                        <a:lnSpc>
                          <a:spcPct val="100000"/>
                        </a:lnSpc>
                        <a:spcBef>
                          <a:spcPts val="0"/>
                        </a:spcBef>
                        <a:spcAft>
                          <a:spcPts val="0"/>
                        </a:spcAft>
                        <a:buClrTx/>
                        <a:buSzPct val="130000"/>
                        <a:buFontTx/>
                        <a:buNone/>
                        <a:tabLst/>
                        <a:defRPr/>
                      </a:pPr>
                      <a:r>
                        <a:rPr lang="en-US" sz="1600" b="1" dirty="0">
                          <a:cs typeface="Arial" pitchFamily="34" charset="0"/>
                        </a:rPr>
                        <a:t>Supplier Support Post Go-Live</a:t>
                      </a:r>
                      <a:endParaRPr lang="en-US" sz="1600"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hMerge="1">
                  <a:txBody>
                    <a:bodyPr/>
                    <a:lstStyle/>
                    <a:p>
                      <a:endParaRPr lang="en-US"/>
                    </a:p>
                  </a:txBody>
                  <a:tcPr/>
                </a:tc>
                <a:extLst>
                  <a:ext uri="{0D108BD9-81ED-4DB2-BD59-A6C34878D82A}">
                    <a16:rowId xmlns:a16="http://schemas.microsoft.com/office/drawing/2014/main" val="10004"/>
                  </a:ext>
                </a:extLst>
              </a:tr>
              <a:tr h="370840">
                <a:tc>
                  <a:txBody>
                    <a:bodyPr/>
                    <a:lstStyle/>
                    <a:p>
                      <a:pPr marL="365760" lvl="1">
                        <a:buSzPct val="130000"/>
                        <a:defRPr/>
                      </a:pPr>
                      <a:endParaRPr lang="en-US"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lvl="1" indent="0">
                        <a:buSzPct val="130000"/>
                        <a:defRPr/>
                      </a:pPr>
                      <a:r>
                        <a:rPr lang="en-US" sz="1200" b="1" dirty="0"/>
                        <a:t>Global</a:t>
                      </a:r>
                      <a:r>
                        <a:rPr lang="en-US" sz="1200" b="1" baseline="0" dirty="0"/>
                        <a:t> </a:t>
                      </a:r>
                      <a:r>
                        <a:rPr lang="en-US" sz="1200" b="1" dirty="0"/>
                        <a:t>Customer Support</a:t>
                      </a:r>
                    </a:p>
                    <a:p>
                      <a:pPr marL="0" lvl="1" indent="0">
                        <a:buSzPct val="130000"/>
                        <a:defRPr/>
                      </a:pPr>
                      <a:r>
                        <a:rPr lang="en-US" sz="1200" b="0" dirty="0"/>
                        <a:t>Use the Help Center directly from your Ariba Network Account.</a:t>
                      </a:r>
                    </a:p>
                    <a:p>
                      <a:pPr marL="365760" lvl="1">
                        <a:buSzPct val="130000"/>
                        <a:defRPr/>
                      </a:pPr>
                      <a:endParaRPr lang="en-US" sz="1200" dirty="0"/>
                    </a:p>
                    <a:p>
                      <a:pPr marL="365760" lvl="1">
                        <a:buSzPct val="130000"/>
                        <a:defRPr/>
                      </a:pPr>
                      <a:endParaRPr lang="en-US" sz="1200" dirty="0"/>
                    </a:p>
                    <a:p>
                      <a:pPr marL="365760" lvl="1">
                        <a:buSzPct val="130000"/>
                        <a:defRPr/>
                      </a:pPr>
                      <a:endParaRPr lang="en-US" sz="1200"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05"/>
                  </a:ext>
                </a:extLst>
              </a:tr>
            </a:tbl>
          </a:graphicData>
        </a:graphic>
      </p:graphicFrame>
      <p:pic>
        <p:nvPicPr>
          <p:cNvPr id="5" name="Picture 4"/>
          <p:cNvPicPr>
            <a:picLocks/>
          </p:cNvPicPr>
          <p:nvPr/>
        </p:nvPicPr>
        <p:blipFill rotWithShape="1">
          <a:blip r:embed="rId3" cstate="email">
            <a:extLst>
              <a:ext uri="{28A0092B-C50C-407E-A947-70E740481C1C}">
                <a14:useLocalDpi xmlns:a14="http://schemas.microsoft.com/office/drawing/2010/main"/>
              </a:ext>
            </a:extLst>
          </a:blip>
          <a:srcRect l="-19375" t="-15490" r="-17284" b="-13921"/>
          <a:stretch/>
        </p:blipFill>
        <p:spPr>
          <a:xfrm>
            <a:off x="1778000" y="3433253"/>
            <a:ext cx="685800" cy="621792"/>
          </a:xfrm>
          <a:prstGeom prst="rect">
            <a:avLst/>
          </a:prstGeom>
          <a:ln w="28575">
            <a:solidFill>
              <a:schemeClr val="tx1">
                <a:lumMod val="50000"/>
                <a:lumOff val="50000"/>
              </a:schemeClr>
            </a:solidFill>
          </a:ln>
        </p:spPr>
      </p:pic>
      <p:graphicFrame>
        <p:nvGraphicFramePr>
          <p:cNvPr id="10" name="Table 9"/>
          <p:cNvGraphicFramePr>
            <a:graphicFrameLocks noGrp="1"/>
          </p:cNvGraphicFramePr>
          <p:nvPr/>
        </p:nvGraphicFramePr>
        <p:xfrm>
          <a:off x="3542009" y="2105764"/>
          <a:ext cx="2604621" cy="533545"/>
        </p:xfrm>
        <a:graphic>
          <a:graphicData uri="http://schemas.openxmlformats.org/drawingml/2006/table">
            <a:tbl>
              <a:tblPr firstRow="1" bandRow="1">
                <a:tableStyleId>{2D5ABB26-0587-4C30-8999-92F81FD0307C}</a:tableStyleId>
              </a:tblPr>
              <a:tblGrid>
                <a:gridCol w="345515">
                  <a:extLst>
                    <a:ext uri="{9D8B030D-6E8A-4147-A177-3AD203B41FA5}">
                      <a16:colId xmlns:a16="http://schemas.microsoft.com/office/drawing/2014/main" val="20001"/>
                    </a:ext>
                  </a:extLst>
                </a:gridCol>
                <a:gridCol w="2259106">
                  <a:extLst>
                    <a:ext uri="{9D8B030D-6E8A-4147-A177-3AD203B41FA5}">
                      <a16:colId xmlns:a16="http://schemas.microsoft.com/office/drawing/2014/main" val="20002"/>
                    </a:ext>
                  </a:extLst>
                </a:gridCol>
              </a:tblGrid>
              <a:tr h="235595">
                <a:tc>
                  <a: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sz="1100" dirty="0">
                        <a:cs typeface="Arial" pitchFamily="34"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sz="1100" dirty="0">
                        <a:cs typeface="Arial" pitchFamily="34"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0"/>
                  </a:ext>
                </a:extLst>
              </a:tr>
              <a:tr h="274465">
                <a:tc>
                  <a: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sz="1100"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sz="1100"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1"/>
                  </a:ext>
                </a:extLst>
              </a:tr>
            </a:tbl>
          </a:graphicData>
        </a:graphic>
      </p:graphicFrame>
      <p:graphicFrame>
        <p:nvGraphicFramePr>
          <p:cNvPr id="24" name="Table 23"/>
          <p:cNvGraphicFramePr>
            <a:graphicFrameLocks noGrp="1"/>
          </p:cNvGraphicFramePr>
          <p:nvPr/>
        </p:nvGraphicFramePr>
        <p:xfrm>
          <a:off x="3542007" y="3207710"/>
          <a:ext cx="1286282" cy="536439"/>
        </p:xfrm>
        <a:graphic>
          <a:graphicData uri="http://schemas.openxmlformats.org/drawingml/2006/table">
            <a:tbl>
              <a:tblPr firstRow="1" bandRow="1">
                <a:tableStyleId>{2D5ABB26-0587-4C30-8999-92F81FD0307C}</a:tableStyleId>
              </a:tblPr>
              <a:tblGrid>
                <a:gridCol w="1286282">
                  <a:extLst>
                    <a:ext uri="{9D8B030D-6E8A-4147-A177-3AD203B41FA5}">
                      <a16:colId xmlns:a16="http://schemas.microsoft.com/office/drawing/2014/main" val="20001"/>
                    </a:ext>
                  </a:extLst>
                </a:gridCol>
              </a:tblGrid>
              <a:tr h="235595">
                <a:tc>
                  <a: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sz="1100" dirty="0">
                        <a:cs typeface="Arial" pitchFamily="34"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0"/>
                  </a:ext>
                </a:extLst>
              </a:tr>
              <a:tr h="277359">
                <a:tc>
                  <a: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sz="1100"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1"/>
                  </a:ext>
                </a:extLst>
              </a:tr>
            </a:tbl>
          </a:graphicData>
        </a:graphic>
      </p:graphicFrame>
      <p:graphicFrame>
        <p:nvGraphicFramePr>
          <p:cNvPr id="26" name="Table 25"/>
          <p:cNvGraphicFramePr>
            <a:graphicFrameLocks noGrp="1"/>
          </p:cNvGraphicFramePr>
          <p:nvPr/>
        </p:nvGraphicFramePr>
        <p:xfrm>
          <a:off x="3441015" y="2130802"/>
          <a:ext cx="4913425" cy="704079"/>
        </p:xfrm>
        <a:graphic>
          <a:graphicData uri="http://schemas.openxmlformats.org/drawingml/2006/table">
            <a:tbl>
              <a:tblPr firstRow="1" bandRow="1">
                <a:tableStyleId>{2D5ABB26-0587-4C30-8999-92F81FD0307C}</a:tableStyleId>
              </a:tblPr>
              <a:tblGrid>
                <a:gridCol w="3024640">
                  <a:extLst>
                    <a:ext uri="{9D8B030D-6E8A-4147-A177-3AD203B41FA5}">
                      <a16:colId xmlns:a16="http://schemas.microsoft.com/office/drawing/2014/main" val="20000"/>
                    </a:ext>
                  </a:extLst>
                </a:gridCol>
                <a:gridCol w="1888785">
                  <a:extLst>
                    <a:ext uri="{9D8B030D-6E8A-4147-A177-3AD203B41FA5}">
                      <a16:colId xmlns:a16="http://schemas.microsoft.com/office/drawing/2014/main" val="20001"/>
                    </a:ext>
                  </a:extLst>
                </a:gridCol>
              </a:tblGrid>
              <a:tr h="235595">
                <a:tc>
                  <a:txBody>
                    <a:bodyPr/>
                    <a:lstStyle/>
                    <a:p>
                      <a:pPr marL="171450" indent="-171450">
                        <a:buFont typeface="Arial" panose="020B0604020202020204" pitchFamily="34" charset="0"/>
                        <a:buChar char="•"/>
                      </a:pPr>
                      <a:r>
                        <a:rPr lang="en-US" sz="1100" dirty="0">
                          <a:cs typeface="Arial" pitchFamily="34" charset="0"/>
                          <a:hlinkClick r:id="rId4" action="ppaction://hlinksldjump"/>
                        </a:rPr>
                        <a:t>How to Find the Supplier Information Portal</a:t>
                      </a:r>
                      <a:endParaRPr lang="en-US" sz="1100"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sz="1100" dirty="0">
                        <a:cs typeface="Arial" pitchFamily="34"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0"/>
                  </a:ext>
                </a:extLst>
              </a:tr>
              <a:tr h="277359">
                <a:tc>
                  <a: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sz="1100" dirty="0">
                        <a:cs typeface="Arial" pitchFamily="34"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sz="1100"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1"/>
                  </a:ext>
                </a:extLst>
              </a:tr>
            </a:tbl>
          </a:graphicData>
        </a:graphic>
      </p:graphicFrame>
      <p:pic>
        <p:nvPicPr>
          <p:cNvPr id="19" name="Picture 18">
            <a:extLst>
              <a:ext uri="{FF2B5EF4-FFF2-40B4-BE49-F238E27FC236}">
                <a16:creationId xmlns:a16="http://schemas.microsoft.com/office/drawing/2014/main" id="{BB4951DE-4190-4F9B-A833-58CB8A8BB8C6}"/>
              </a:ext>
            </a:extLst>
          </p:cNvPr>
          <p:cNvPicPr>
            <a:picLocks noChangeAspect="1"/>
          </p:cNvPicPr>
          <p:nvPr/>
        </p:nvPicPr>
        <p:blipFill rotWithShape="1">
          <a:blip r:embed="rId5" cstate="email">
            <a:duotone>
              <a:schemeClr val="accent2">
                <a:shade val="45000"/>
                <a:satMod val="135000"/>
              </a:schemeClr>
              <a:prstClr val="white"/>
            </a:duotone>
            <a:extLst>
              <a:ext uri="{28A0092B-C50C-407E-A947-70E740481C1C}">
                <a14:useLocalDpi xmlns:a14="http://schemas.microsoft.com/office/drawing/2010/main"/>
              </a:ext>
            </a:extLst>
          </a:blip>
          <a:srcRect l="-14047" t="-11577" r="-15511" b="-10580"/>
          <a:stretch/>
        </p:blipFill>
        <p:spPr>
          <a:xfrm>
            <a:off x="1778000" y="1836007"/>
            <a:ext cx="685800" cy="623052"/>
          </a:xfrm>
          <a:prstGeom prst="rect">
            <a:avLst/>
          </a:prstGeom>
          <a:ln w="28575">
            <a:solidFill>
              <a:schemeClr val="tx1">
                <a:lumMod val="50000"/>
                <a:lumOff val="50000"/>
              </a:schemeClr>
            </a:solidFill>
          </a:ln>
        </p:spPr>
      </p:pic>
    </p:spTree>
    <p:extLst>
      <p:ext uri="{BB962C8B-B14F-4D97-AF65-F5344CB8AC3E}">
        <p14:creationId xmlns:p14="http://schemas.microsoft.com/office/powerpoint/2010/main" val="960809820"/>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Customer Support</a:t>
            </a:r>
          </a:p>
        </p:txBody>
      </p:sp>
      <p:sp>
        <p:nvSpPr>
          <p:cNvPr id="3" name="Text Placeholder 2"/>
          <p:cNvSpPr>
            <a:spLocks noGrp="1"/>
          </p:cNvSpPr>
          <p:nvPr>
            <p:ph type="body" sz="quarter" idx="10"/>
          </p:nvPr>
        </p:nvSpPr>
        <p:spPr>
          <a:xfrm>
            <a:off x="572655" y="1211599"/>
            <a:ext cx="8494713" cy="364255"/>
          </a:xfrm>
        </p:spPr>
        <p:txBody>
          <a:bodyPr/>
          <a:lstStyle/>
          <a:p>
            <a:r>
              <a:rPr lang="en-US" dirty="0"/>
              <a:t>Segregation of Support</a:t>
            </a:r>
          </a:p>
        </p:txBody>
      </p:sp>
      <p:graphicFrame>
        <p:nvGraphicFramePr>
          <p:cNvPr id="4" name="Table 3"/>
          <p:cNvGraphicFramePr>
            <a:graphicFrameLocks noGrp="1"/>
          </p:cNvGraphicFramePr>
          <p:nvPr>
            <p:extLst>
              <p:ext uri="{D42A27DB-BD31-4B8C-83A1-F6EECF244321}">
                <p14:modId xmlns:p14="http://schemas.microsoft.com/office/powerpoint/2010/main" val="372737460"/>
              </p:ext>
            </p:extLst>
          </p:nvPr>
        </p:nvGraphicFramePr>
        <p:xfrm>
          <a:off x="572655" y="1692717"/>
          <a:ext cx="11149445" cy="4748434"/>
        </p:xfrm>
        <a:graphic>
          <a:graphicData uri="http://schemas.openxmlformats.org/drawingml/2006/table">
            <a:tbl>
              <a:tblPr firstRow="1" firstCol="1" bandRow="1">
                <a:tableStyleId>{2D5ABB26-0587-4C30-8999-92F81FD0307C}</a:tableStyleId>
              </a:tblPr>
              <a:tblGrid>
                <a:gridCol w="5763336">
                  <a:extLst>
                    <a:ext uri="{9D8B030D-6E8A-4147-A177-3AD203B41FA5}">
                      <a16:colId xmlns:a16="http://schemas.microsoft.com/office/drawing/2014/main" val="2309041854"/>
                    </a:ext>
                  </a:extLst>
                </a:gridCol>
                <a:gridCol w="3334431">
                  <a:extLst>
                    <a:ext uri="{9D8B030D-6E8A-4147-A177-3AD203B41FA5}">
                      <a16:colId xmlns:a16="http://schemas.microsoft.com/office/drawing/2014/main" val="3742975797"/>
                    </a:ext>
                  </a:extLst>
                </a:gridCol>
                <a:gridCol w="2051678">
                  <a:extLst>
                    <a:ext uri="{9D8B030D-6E8A-4147-A177-3AD203B41FA5}">
                      <a16:colId xmlns:a16="http://schemas.microsoft.com/office/drawing/2014/main" val="56983317"/>
                    </a:ext>
                  </a:extLst>
                </a:gridCol>
              </a:tblGrid>
              <a:tr h="234978">
                <a:tc>
                  <a:txBody>
                    <a:bodyPr/>
                    <a:lstStyle/>
                    <a:p>
                      <a:pPr marL="0" marR="0">
                        <a:spcBef>
                          <a:spcPts val="0"/>
                        </a:spcBef>
                        <a:spcAft>
                          <a:spcPts val="0"/>
                        </a:spcAft>
                      </a:pPr>
                      <a:r>
                        <a:rPr lang="en-US" sz="1100" b="1" dirty="0">
                          <a:solidFill>
                            <a:schemeClr val="bg1"/>
                          </a:solidFill>
                          <a:effectLst/>
                        </a:rPr>
                        <a:t>Question Type</a:t>
                      </a:r>
                      <a:endParaRPr lang="en-US" sz="1100" b="1" dirty="0">
                        <a:solidFill>
                          <a:schemeClr val="bg1"/>
                        </a:solidFill>
                        <a:effectLst/>
                        <a:latin typeface="Calibri" panose="020F0502020204030204" pitchFamily="34" charset="0"/>
                        <a:ea typeface="Calibri" panose="020F050202020403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a:txBody>
                    <a:bodyPr/>
                    <a:lstStyle/>
                    <a:p>
                      <a:pPr marL="0" marR="0">
                        <a:spcBef>
                          <a:spcPts val="0"/>
                        </a:spcBef>
                        <a:spcAft>
                          <a:spcPts val="0"/>
                        </a:spcAft>
                      </a:pPr>
                      <a:r>
                        <a:rPr lang="en-US" sz="1100" b="1" dirty="0">
                          <a:solidFill>
                            <a:schemeClr val="bg1"/>
                          </a:solidFill>
                          <a:effectLst/>
                        </a:rPr>
                        <a:t>Support channel</a:t>
                      </a:r>
                      <a:endParaRPr lang="en-US" sz="1100" b="1" dirty="0">
                        <a:solidFill>
                          <a:schemeClr val="bg1"/>
                        </a:solidFill>
                        <a:effectLst/>
                        <a:latin typeface="Calibri" panose="020F0502020204030204" pitchFamily="34" charset="0"/>
                        <a:ea typeface="Calibri" panose="020F050202020403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a:txBody>
                    <a:bodyPr/>
                    <a:lstStyle/>
                    <a:p>
                      <a:pPr marL="0" marR="0">
                        <a:spcBef>
                          <a:spcPts val="0"/>
                        </a:spcBef>
                        <a:spcAft>
                          <a:spcPts val="0"/>
                        </a:spcAft>
                      </a:pPr>
                      <a:r>
                        <a:rPr lang="en-US" sz="1100" b="1" dirty="0">
                          <a:solidFill>
                            <a:schemeClr val="bg1"/>
                          </a:solidFill>
                          <a:effectLst/>
                        </a:rPr>
                        <a:t>Team Responsible</a:t>
                      </a:r>
                      <a:endParaRPr lang="en-US" sz="1100" b="1" dirty="0">
                        <a:solidFill>
                          <a:schemeClr val="bg1"/>
                        </a:solidFill>
                        <a:effectLst/>
                        <a:latin typeface="Calibri" panose="020F0502020204030204" pitchFamily="34" charset="0"/>
                        <a:ea typeface="Calibri" panose="020F050202020403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extLst>
                  <a:ext uri="{0D108BD9-81ED-4DB2-BD59-A6C34878D82A}">
                    <a16:rowId xmlns:a16="http://schemas.microsoft.com/office/drawing/2014/main" val="2292337179"/>
                  </a:ext>
                </a:extLst>
              </a:tr>
              <a:tr h="1798732">
                <a:tc>
                  <a:txBody>
                    <a:bodyPr/>
                    <a:lstStyle/>
                    <a:p>
                      <a:pPr marL="342900" marR="0" lvl="0" indent="-342900">
                        <a:spcBef>
                          <a:spcPts val="0"/>
                        </a:spcBef>
                        <a:spcAft>
                          <a:spcPts val="0"/>
                        </a:spcAft>
                        <a:buFont typeface="Arial" panose="020B0604020202020204" pitchFamily="34" charset="0"/>
                        <a:buChar char="•"/>
                        <a:tabLst>
                          <a:tab pos="457200" algn="l"/>
                        </a:tabLst>
                      </a:pPr>
                      <a:r>
                        <a:rPr lang="en-GB" sz="1100" dirty="0">
                          <a:effectLst/>
                        </a:rPr>
                        <a:t>I cannot find a Purchase Order</a:t>
                      </a:r>
                      <a:endParaRPr lang="en-US" sz="1100" dirty="0">
                        <a:effectLst/>
                      </a:endParaRPr>
                    </a:p>
                    <a:p>
                      <a:pPr marL="342900" marR="0" lvl="0" indent="-342900">
                        <a:spcBef>
                          <a:spcPts val="0"/>
                        </a:spcBef>
                        <a:spcAft>
                          <a:spcPts val="0"/>
                        </a:spcAft>
                        <a:buFont typeface="Arial" panose="020B0604020202020204" pitchFamily="34" charset="0"/>
                        <a:buChar char="•"/>
                        <a:tabLst>
                          <a:tab pos="457200" algn="l"/>
                        </a:tabLst>
                      </a:pPr>
                      <a:r>
                        <a:rPr lang="en-GB" sz="1100" dirty="0">
                          <a:effectLst/>
                        </a:rPr>
                        <a:t>Purchase order/Invoice error when submitting</a:t>
                      </a:r>
                      <a:endParaRPr lang="en-US" sz="1100" dirty="0">
                        <a:effectLst/>
                      </a:endParaRPr>
                    </a:p>
                    <a:p>
                      <a:pPr marL="342900" marR="0" lvl="0" indent="-342900">
                        <a:spcBef>
                          <a:spcPts val="0"/>
                        </a:spcBef>
                        <a:spcAft>
                          <a:spcPts val="0"/>
                        </a:spcAft>
                        <a:buFont typeface="Arial" panose="020B0604020202020204" pitchFamily="34" charset="0"/>
                        <a:buChar char="•"/>
                        <a:tabLst>
                          <a:tab pos="457200" algn="l"/>
                        </a:tabLst>
                      </a:pPr>
                      <a:r>
                        <a:rPr lang="en-GB" sz="1100" dirty="0">
                          <a:effectLst/>
                        </a:rPr>
                        <a:t>I cannot remember what my username is</a:t>
                      </a:r>
                      <a:endParaRPr lang="en-US" sz="1100" dirty="0">
                        <a:effectLst/>
                      </a:endParaRPr>
                    </a:p>
                    <a:p>
                      <a:pPr marL="342900" marR="0" lvl="0" indent="-342900">
                        <a:spcBef>
                          <a:spcPts val="0"/>
                        </a:spcBef>
                        <a:spcAft>
                          <a:spcPts val="0"/>
                        </a:spcAft>
                        <a:buFont typeface="Arial" panose="020B0604020202020204" pitchFamily="34" charset="0"/>
                        <a:buChar char="•"/>
                        <a:tabLst>
                          <a:tab pos="457200" algn="l"/>
                        </a:tabLst>
                      </a:pPr>
                      <a:r>
                        <a:rPr lang="en-GB" sz="1100" dirty="0">
                          <a:effectLst/>
                        </a:rPr>
                        <a:t>I have forgotten my password / cannot log in</a:t>
                      </a:r>
                      <a:endParaRPr lang="en-US" sz="1100" dirty="0">
                        <a:effectLst/>
                      </a:endParaRPr>
                    </a:p>
                    <a:p>
                      <a:pPr marL="342900" marR="0" lvl="0" indent="-342900">
                        <a:spcBef>
                          <a:spcPts val="0"/>
                        </a:spcBef>
                        <a:spcAft>
                          <a:spcPts val="0"/>
                        </a:spcAft>
                        <a:buFont typeface="Arial" panose="020B0604020202020204" pitchFamily="34" charset="0"/>
                        <a:buChar char="•"/>
                        <a:tabLst>
                          <a:tab pos="457200" algn="l"/>
                        </a:tabLst>
                      </a:pPr>
                      <a:r>
                        <a:rPr lang="en-GB" sz="1100" dirty="0">
                          <a:effectLst/>
                        </a:rPr>
                        <a:t>Account is locked</a:t>
                      </a:r>
                      <a:endParaRPr lang="en-US" sz="1100" dirty="0">
                        <a:effectLst/>
                      </a:endParaRPr>
                    </a:p>
                    <a:p>
                      <a:pPr marL="342900" marR="0" lvl="0" indent="-342900">
                        <a:spcBef>
                          <a:spcPts val="0"/>
                        </a:spcBef>
                        <a:spcAft>
                          <a:spcPts val="0"/>
                        </a:spcAft>
                        <a:buFont typeface="Arial" panose="020B0604020202020204" pitchFamily="34" charset="0"/>
                        <a:buChar char="•"/>
                        <a:tabLst>
                          <a:tab pos="457200" algn="l"/>
                        </a:tabLst>
                      </a:pPr>
                      <a:r>
                        <a:rPr lang="en-GB" sz="1100" dirty="0">
                          <a:effectLst/>
                        </a:rPr>
                        <a:t>I would like to change some of our Company details on my  Ariba cloud profile</a:t>
                      </a:r>
                      <a:endParaRPr lang="en-US" sz="1100" dirty="0">
                        <a:effectLst/>
                      </a:endParaRPr>
                    </a:p>
                    <a:p>
                      <a:pPr marL="342900" marR="0" lvl="0" indent="-342900">
                        <a:spcBef>
                          <a:spcPts val="0"/>
                        </a:spcBef>
                        <a:spcAft>
                          <a:spcPts val="0"/>
                        </a:spcAft>
                        <a:buFont typeface="Arial" panose="020B0604020202020204" pitchFamily="34" charset="0"/>
                        <a:buChar char="•"/>
                        <a:tabLst>
                          <a:tab pos="457200" algn="l"/>
                        </a:tabLst>
                      </a:pPr>
                      <a:r>
                        <a:rPr lang="en-US" sz="1100" dirty="0">
                          <a:effectLst/>
                        </a:rPr>
                        <a:t>I cannot access my account</a:t>
                      </a:r>
                    </a:p>
                    <a:p>
                      <a:pPr marL="342900" marR="0" lvl="0" indent="-342900">
                        <a:spcBef>
                          <a:spcPts val="0"/>
                        </a:spcBef>
                        <a:spcAft>
                          <a:spcPts val="0"/>
                        </a:spcAft>
                        <a:buFont typeface="Arial" panose="020B0604020202020204" pitchFamily="34" charset="0"/>
                        <a:buChar char="•"/>
                        <a:tabLst>
                          <a:tab pos="457200" algn="l"/>
                        </a:tabLst>
                      </a:pPr>
                      <a:r>
                        <a:rPr lang="en-US" sz="1100" dirty="0">
                          <a:effectLst/>
                        </a:rPr>
                        <a:t>Change Admin of my Ariba account</a:t>
                      </a:r>
                    </a:p>
                    <a:p>
                      <a:pPr marL="342900" marR="0" lvl="0" indent="-342900">
                        <a:spcBef>
                          <a:spcPts val="0"/>
                        </a:spcBef>
                        <a:spcAft>
                          <a:spcPts val="0"/>
                        </a:spcAft>
                        <a:buFont typeface="Arial" panose="020B0604020202020204" pitchFamily="34" charset="0"/>
                        <a:buChar char="•"/>
                        <a:tabLst>
                          <a:tab pos="457200" algn="l"/>
                        </a:tabLst>
                      </a:pPr>
                      <a:r>
                        <a:rPr lang="en-US" sz="1100" dirty="0">
                          <a:effectLst/>
                        </a:rPr>
                        <a:t>What is DUNS id</a:t>
                      </a:r>
                    </a:p>
                    <a:p>
                      <a:pPr marL="0" marR="0">
                        <a:spcBef>
                          <a:spcPts val="0"/>
                        </a:spcBef>
                        <a:spcAft>
                          <a:spcPts val="0"/>
                        </a:spcAft>
                      </a:pPr>
                      <a:r>
                        <a:rPr lang="en-US" sz="1100" dirty="0">
                          <a:effectLst/>
                        </a:rPr>
                        <a:t> </a:t>
                      </a:r>
                    </a:p>
                    <a:p>
                      <a:pPr marL="0" marR="0">
                        <a:spcBef>
                          <a:spcPts val="0"/>
                        </a:spcBef>
                        <a:spcAft>
                          <a:spcPts val="0"/>
                        </a:spcAft>
                      </a:pPr>
                      <a:r>
                        <a:rPr lang="en-US" sz="1100" dirty="0">
                          <a:effectLst/>
                        </a:rPr>
                        <a:t> </a:t>
                      </a:r>
                      <a:endParaRPr lang="en-US" sz="1100" dirty="0">
                        <a:effectLst/>
                        <a:latin typeface="Calibri" panose="020F0502020204030204" pitchFamily="34" charset="0"/>
                        <a:ea typeface="Calibri" panose="020F050202020403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342900" marR="0" lvl="0" indent="-342900">
                        <a:spcBef>
                          <a:spcPts val="0"/>
                        </a:spcBef>
                        <a:spcAft>
                          <a:spcPts val="0"/>
                        </a:spcAft>
                        <a:buFont typeface="Symbol" panose="05050102010706020507" pitchFamily="18" charset="2"/>
                        <a:buChar char=""/>
                      </a:pPr>
                      <a:r>
                        <a:rPr lang="en-US" sz="1100" dirty="0">
                          <a:effectLst/>
                        </a:rPr>
                        <a:t>Ariba Global Support (help </a:t>
                      </a:r>
                      <a:r>
                        <a:rPr lang="en-US" sz="1100" dirty="0" err="1">
                          <a:effectLst/>
                        </a:rPr>
                        <a:t>centre</a:t>
                      </a:r>
                      <a:r>
                        <a:rPr lang="en-US" sz="1100" dirty="0">
                          <a:effectLst/>
                        </a:rPr>
                        <a:t> guide attached). This channel is available at all times with the supplier</a:t>
                      </a:r>
                    </a:p>
                    <a:p>
                      <a:pPr marL="342900" marR="0" lvl="0" indent="-342900">
                        <a:spcBef>
                          <a:spcPts val="0"/>
                        </a:spcBef>
                        <a:spcAft>
                          <a:spcPts val="0"/>
                        </a:spcAft>
                        <a:buFont typeface="Symbol" panose="05050102010706020507" pitchFamily="18" charset="2"/>
                        <a:buChar char=""/>
                      </a:pPr>
                      <a:r>
                        <a:rPr lang="en-US" sz="1100" dirty="0">
                          <a:effectLst/>
                        </a:rPr>
                        <a:t>Ariba Local Team</a:t>
                      </a:r>
                    </a:p>
                    <a:p>
                      <a:pPr marL="342900" marR="0" lvl="0" indent="-342900">
                        <a:spcBef>
                          <a:spcPts val="0"/>
                        </a:spcBef>
                        <a:spcAft>
                          <a:spcPts val="0"/>
                        </a:spcAft>
                        <a:buFont typeface="Symbol" panose="05050102010706020507" pitchFamily="18" charset="2"/>
                        <a:buChar char=""/>
                      </a:pPr>
                      <a:r>
                        <a:rPr lang="en-US" sz="1100" dirty="0">
                          <a:effectLst/>
                        </a:rPr>
                        <a:t>Buyer Landing page (can be shared once both upstream and downstream supplier guides are shared with Ariba, so that we can upload) Kindly update</a:t>
                      </a:r>
                      <a:endParaRPr lang="en-US" sz="1100" dirty="0">
                        <a:effectLst/>
                        <a:latin typeface="Calibri" panose="020F0502020204030204" pitchFamily="34" charset="0"/>
                        <a:ea typeface="Calibri" panose="020F050202020403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spcBef>
                          <a:spcPts val="0"/>
                        </a:spcBef>
                        <a:spcAft>
                          <a:spcPts val="0"/>
                        </a:spcAft>
                      </a:pPr>
                      <a:r>
                        <a:rPr lang="en-US" sz="1100" dirty="0">
                          <a:effectLst/>
                        </a:rPr>
                        <a:t>Ariba</a:t>
                      </a:r>
                      <a:endParaRPr lang="en-US" sz="1100" dirty="0">
                        <a:effectLst/>
                        <a:latin typeface="Calibri" panose="020F0502020204030204" pitchFamily="34" charset="0"/>
                        <a:ea typeface="Calibri" panose="020F050202020403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121066236"/>
                  </a:ext>
                </a:extLst>
              </a:tr>
              <a:tr h="1959514">
                <a:tc>
                  <a:txBody>
                    <a:bodyPr/>
                    <a:lstStyle/>
                    <a:p>
                      <a:pPr marL="342900" marR="0" lvl="0" indent="-342900">
                        <a:spcBef>
                          <a:spcPts val="0"/>
                        </a:spcBef>
                        <a:spcAft>
                          <a:spcPts val="0"/>
                        </a:spcAft>
                        <a:buFont typeface="Symbol" panose="05050102010706020507" pitchFamily="18" charset="2"/>
                        <a:buChar char=""/>
                      </a:pPr>
                      <a:r>
                        <a:rPr lang="en-US" sz="1100" dirty="0">
                          <a:effectLst/>
                        </a:rPr>
                        <a:t>Did not receive registration Invite</a:t>
                      </a:r>
                    </a:p>
                    <a:p>
                      <a:pPr marL="342900" marR="0" lvl="0" indent="-342900">
                        <a:spcBef>
                          <a:spcPts val="0"/>
                        </a:spcBef>
                        <a:spcAft>
                          <a:spcPts val="0"/>
                        </a:spcAft>
                        <a:buFont typeface="Symbol" panose="05050102010706020507" pitchFamily="18" charset="2"/>
                        <a:buChar char=""/>
                      </a:pPr>
                      <a:r>
                        <a:rPr lang="en-US" sz="1100" dirty="0">
                          <a:effectLst/>
                        </a:rPr>
                        <a:t>Please send registration invite to another contact</a:t>
                      </a:r>
                    </a:p>
                    <a:p>
                      <a:pPr marL="342900" marR="0" lvl="0" indent="-342900">
                        <a:spcBef>
                          <a:spcPts val="0"/>
                        </a:spcBef>
                        <a:spcAft>
                          <a:spcPts val="0"/>
                        </a:spcAft>
                        <a:buFont typeface="Symbol" panose="05050102010706020507" pitchFamily="18" charset="2"/>
                        <a:buChar char=""/>
                      </a:pPr>
                      <a:r>
                        <a:rPr lang="en-US" sz="1100" dirty="0">
                          <a:effectLst/>
                        </a:rPr>
                        <a:t>Cannot see questionnaire</a:t>
                      </a:r>
                    </a:p>
                    <a:p>
                      <a:pPr marL="342900" marR="0" lvl="0" indent="-342900">
                        <a:spcBef>
                          <a:spcPts val="0"/>
                        </a:spcBef>
                        <a:spcAft>
                          <a:spcPts val="0"/>
                        </a:spcAft>
                        <a:buFont typeface="Symbol" panose="05050102010706020507" pitchFamily="18" charset="2"/>
                        <a:buChar char=""/>
                      </a:pPr>
                      <a:r>
                        <a:rPr lang="en-US" sz="1100" dirty="0">
                          <a:effectLst/>
                        </a:rPr>
                        <a:t>What documents to submit for bank details</a:t>
                      </a:r>
                    </a:p>
                    <a:p>
                      <a:pPr marL="342900" marR="0" lvl="0" indent="-342900">
                        <a:spcBef>
                          <a:spcPts val="0"/>
                        </a:spcBef>
                        <a:spcAft>
                          <a:spcPts val="0"/>
                        </a:spcAft>
                        <a:buFont typeface="Symbol" panose="05050102010706020507" pitchFamily="18" charset="2"/>
                        <a:buChar char=""/>
                      </a:pPr>
                      <a:r>
                        <a:rPr lang="en-US" sz="1100" dirty="0">
                          <a:effectLst/>
                        </a:rPr>
                        <a:t>Did not receive RFP/RFI/RFQ email</a:t>
                      </a:r>
                    </a:p>
                    <a:p>
                      <a:pPr marL="342900" marR="0" lvl="0" indent="-342900">
                        <a:spcBef>
                          <a:spcPts val="0"/>
                        </a:spcBef>
                        <a:spcAft>
                          <a:spcPts val="0"/>
                        </a:spcAft>
                        <a:buFont typeface="Symbol" panose="05050102010706020507" pitchFamily="18" charset="2"/>
                        <a:buChar char=""/>
                      </a:pPr>
                      <a:r>
                        <a:rPr lang="en-US" sz="1100" dirty="0">
                          <a:effectLst/>
                        </a:rPr>
                        <a:t>How to respond to RFP/RFQ</a:t>
                      </a:r>
                    </a:p>
                    <a:p>
                      <a:pPr marL="342900" marR="0" lvl="0" indent="-342900">
                        <a:spcBef>
                          <a:spcPts val="0"/>
                        </a:spcBef>
                        <a:spcAft>
                          <a:spcPts val="0"/>
                        </a:spcAft>
                        <a:buFont typeface="Symbol" panose="05050102010706020507" pitchFamily="18" charset="2"/>
                        <a:buChar char=""/>
                      </a:pPr>
                      <a:r>
                        <a:rPr lang="en-US" sz="1100" dirty="0">
                          <a:effectLst/>
                        </a:rPr>
                        <a:t>I would like to update contacts/company information on questionnaire</a:t>
                      </a:r>
                    </a:p>
                    <a:p>
                      <a:pPr marL="342900" marR="0" lvl="0" indent="-342900">
                        <a:spcBef>
                          <a:spcPts val="0"/>
                        </a:spcBef>
                        <a:spcAft>
                          <a:spcPts val="0"/>
                        </a:spcAft>
                        <a:buFont typeface="Symbol" panose="05050102010706020507" pitchFamily="18" charset="2"/>
                        <a:buChar char=""/>
                      </a:pPr>
                      <a:r>
                        <a:rPr lang="en-US" sz="1100" dirty="0">
                          <a:effectLst/>
                        </a:rPr>
                        <a:t>(Similar questions added to FAQ for reference)</a:t>
                      </a:r>
                    </a:p>
                    <a:p>
                      <a:pPr marL="342900" marR="0" lvl="0" indent="-342900">
                        <a:spcBef>
                          <a:spcPts val="0"/>
                        </a:spcBef>
                        <a:spcAft>
                          <a:spcPts val="0"/>
                        </a:spcAft>
                        <a:buFont typeface="Symbol" panose="05050102010706020507" pitchFamily="18" charset="2"/>
                        <a:buChar char=""/>
                      </a:pPr>
                      <a:r>
                        <a:rPr lang="en-US" sz="1100" dirty="0">
                          <a:effectLst/>
                        </a:rPr>
                        <a:t>Receipt for Purchase order is not done</a:t>
                      </a:r>
                    </a:p>
                    <a:p>
                      <a:pPr marL="457200" marR="0">
                        <a:spcBef>
                          <a:spcPts val="0"/>
                        </a:spcBef>
                        <a:spcAft>
                          <a:spcPts val="0"/>
                        </a:spcAft>
                      </a:pPr>
                      <a:r>
                        <a:rPr lang="en-US" sz="1100" dirty="0">
                          <a:effectLst/>
                        </a:rPr>
                        <a:t> </a:t>
                      </a:r>
                      <a:endParaRPr lang="en-US" sz="1100" dirty="0">
                        <a:effectLst/>
                        <a:latin typeface="Calibri" panose="020F0502020204030204" pitchFamily="34" charset="0"/>
                        <a:ea typeface="Calibri" panose="020F050202020403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171450" marR="0" indent="-171450">
                        <a:spcBef>
                          <a:spcPts val="0"/>
                        </a:spcBef>
                        <a:spcAft>
                          <a:spcPts val="0"/>
                        </a:spcAft>
                        <a:buFont typeface="Arial" panose="020B0604020202020204" pitchFamily="34" charset="0"/>
                        <a:buChar char="•"/>
                      </a:pPr>
                      <a:r>
                        <a:rPr lang="en-US" sz="1100" dirty="0">
                          <a:effectLst/>
                          <a:latin typeface="Calibri" panose="020F0502020204030204" pitchFamily="34" charset="0"/>
                          <a:ea typeface="Calibri" panose="020F0502020204030204" pitchFamily="34" charset="0"/>
                        </a:rPr>
                        <a:t>Please</a:t>
                      </a:r>
                      <a:r>
                        <a:rPr lang="en-US" sz="1100" baseline="0" dirty="0">
                          <a:effectLst/>
                          <a:latin typeface="Calibri" panose="020F0502020204030204" pitchFamily="34" charset="0"/>
                          <a:ea typeface="Calibri" panose="020F0502020204030204" pitchFamily="34" charset="0"/>
                        </a:rPr>
                        <a:t> add the correct DO Names and emails here</a:t>
                      </a:r>
                      <a:endParaRPr lang="en-US" sz="1100" dirty="0">
                        <a:effectLst/>
                        <a:latin typeface="Calibri" panose="020F0502020204030204" pitchFamily="34" charset="0"/>
                        <a:ea typeface="Calibri" panose="020F050202020403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spcBef>
                          <a:spcPts val="0"/>
                        </a:spcBef>
                        <a:spcAft>
                          <a:spcPts val="0"/>
                        </a:spcAft>
                      </a:pPr>
                      <a:r>
                        <a:rPr lang="en-US" sz="1100" dirty="0">
                          <a:effectLst/>
                        </a:rPr>
                        <a:t>Dragon Oil</a:t>
                      </a:r>
                      <a:endParaRPr lang="en-US" sz="1100" dirty="0">
                        <a:effectLst/>
                        <a:latin typeface="Calibri" panose="020F0502020204030204" pitchFamily="34" charset="0"/>
                        <a:ea typeface="Calibri" panose="020F050202020403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561939640"/>
                  </a:ext>
                </a:extLst>
              </a:tr>
              <a:tr h="356275">
                <a:tc>
                  <a:txBody>
                    <a:bodyPr/>
                    <a:lstStyle/>
                    <a:p>
                      <a:pPr marL="342900" marR="0" lvl="0" indent="-342900">
                        <a:spcBef>
                          <a:spcPts val="0"/>
                        </a:spcBef>
                        <a:spcAft>
                          <a:spcPts val="0"/>
                        </a:spcAft>
                        <a:buFont typeface="Symbol" panose="05050102010706020507" pitchFamily="18" charset="2"/>
                        <a:buChar char=""/>
                      </a:pPr>
                      <a:r>
                        <a:rPr lang="en-US" sz="1100" dirty="0">
                          <a:effectLst/>
                        </a:rPr>
                        <a:t>If there are technical issues where in a document fails to reach the network </a:t>
                      </a:r>
                      <a:endParaRPr lang="en-US" sz="1100" dirty="0">
                        <a:effectLst/>
                        <a:latin typeface="Calibri" panose="020F0502020204030204" pitchFamily="34" charset="0"/>
                        <a:ea typeface="Calibri" panose="020F050202020403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2">
                  <a:txBody>
                    <a:bodyPr/>
                    <a:lstStyle/>
                    <a:p>
                      <a:pPr marL="0" marR="0">
                        <a:spcBef>
                          <a:spcPts val="0"/>
                        </a:spcBef>
                        <a:spcAft>
                          <a:spcPts val="0"/>
                        </a:spcAft>
                      </a:pPr>
                      <a:r>
                        <a:rPr lang="en-US" sz="1100" dirty="0">
                          <a:effectLst/>
                        </a:rPr>
                        <a:t>Please create an Service Request (SR); Ariba local team can only help in following up internally for critical issues</a:t>
                      </a:r>
                      <a:endParaRPr lang="en-US" sz="1100" dirty="0">
                        <a:effectLst/>
                        <a:latin typeface="Calibri" panose="020F0502020204030204" pitchFamily="34" charset="0"/>
                        <a:ea typeface="Calibri" panose="020F050202020403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a:p>
                  </a:txBody>
                  <a:tcPr/>
                </a:tc>
                <a:extLst>
                  <a:ext uri="{0D108BD9-81ED-4DB2-BD59-A6C34878D82A}">
                    <a16:rowId xmlns:a16="http://schemas.microsoft.com/office/drawing/2014/main" val="1484770622"/>
                  </a:ext>
                </a:extLst>
              </a:tr>
            </a:tbl>
          </a:graphicData>
        </a:graphic>
      </p:graphicFrame>
    </p:spTree>
    <p:extLst>
      <p:ext uri="{BB962C8B-B14F-4D97-AF65-F5344CB8AC3E}">
        <p14:creationId xmlns:p14="http://schemas.microsoft.com/office/powerpoint/2010/main" val="2540102107"/>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quarter" idx="13"/>
          </p:nvPr>
        </p:nvSpPr>
        <p:spPr/>
        <p:txBody>
          <a:bodyPr/>
          <a:lstStyle/>
          <a:p>
            <a:r>
              <a:rPr lang="en-US" dirty="0"/>
              <a:t>Dragon Oil  </a:t>
            </a:r>
            <a:r>
              <a:rPr lang="en-US" dirty="0">
                <a:cs typeface="Arial" charset="0"/>
              </a:rPr>
              <a:t>Supplier Information Portal</a:t>
            </a:r>
            <a:endParaRPr lang="en-US" dirty="0"/>
          </a:p>
        </p:txBody>
      </p:sp>
      <p:sp>
        <p:nvSpPr>
          <p:cNvPr id="6" name="Title 5">
            <a:extLst>
              <a:ext uri="{FF2B5EF4-FFF2-40B4-BE49-F238E27FC236}">
                <a16:creationId xmlns:a16="http://schemas.microsoft.com/office/drawing/2014/main" id="{8729A1C9-1EE0-45FD-BA18-8C10EF1237A6}"/>
              </a:ext>
            </a:extLst>
          </p:cNvPr>
          <p:cNvSpPr>
            <a:spLocks noGrp="1"/>
          </p:cNvSpPr>
          <p:nvPr>
            <p:ph type="title"/>
          </p:nvPr>
        </p:nvSpPr>
        <p:spPr/>
        <p:txBody>
          <a:bodyPr/>
          <a:lstStyle/>
          <a:p>
            <a:r>
              <a:rPr lang="en-US" dirty="0"/>
              <a:t>Training &amp; Resources</a:t>
            </a:r>
            <a:br>
              <a:rPr lang="en-US" dirty="0"/>
            </a:br>
            <a:endParaRPr lang="en-US" dirty="0"/>
          </a:p>
        </p:txBody>
      </p:sp>
      <p:sp>
        <p:nvSpPr>
          <p:cNvPr id="7" name="TextBox 6"/>
          <p:cNvSpPr txBox="1"/>
          <p:nvPr/>
        </p:nvSpPr>
        <p:spPr>
          <a:xfrm>
            <a:off x="469901" y="1541934"/>
            <a:ext cx="4508499" cy="3742052"/>
          </a:xfrm>
          <a:prstGeom prst="rect">
            <a:avLst/>
          </a:prstGeom>
          <a:noFill/>
        </p:spPr>
        <p:txBody>
          <a:bodyPr wrap="square" lIns="0" tIns="0" rIns="0" bIns="0" rtlCol="0">
            <a:noAutofit/>
          </a:bodyPr>
          <a:lstStyle/>
          <a:p>
            <a:pPr marL="342900" indent="-342900">
              <a:lnSpc>
                <a:spcPts val="1700"/>
              </a:lnSpc>
              <a:spcAft>
                <a:spcPts val="600"/>
              </a:spcAft>
              <a:buSzPct val="120000"/>
              <a:buAutoNum type="arabicPeriod"/>
            </a:pPr>
            <a:r>
              <a:rPr lang="en-US" sz="1400" b="1" dirty="0"/>
              <a:t>Select </a:t>
            </a:r>
            <a:r>
              <a:rPr lang="en-US" sz="1400" dirty="0"/>
              <a:t>the Company Settings Menu in the top right corner and then click the Customer Relationships link.</a:t>
            </a:r>
          </a:p>
          <a:p>
            <a:pPr marL="342900" indent="-342900">
              <a:lnSpc>
                <a:spcPts val="1700"/>
              </a:lnSpc>
              <a:spcAft>
                <a:spcPts val="600"/>
              </a:spcAft>
              <a:buSzPct val="120000"/>
              <a:buFontTx/>
              <a:buAutoNum type="arabicPeriod"/>
            </a:pPr>
            <a:r>
              <a:rPr lang="en-US" sz="1400" b="1" dirty="0">
                <a:cs typeface="Arial" charset="0"/>
              </a:rPr>
              <a:t>Select </a:t>
            </a:r>
            <a:r>
              <a:rPr lang="en-US" sz="1400" dirty="0">
                <a:cs typeface="Arial" charset="0"/>
              </a:rPr>
              <a:t>the buyer name to view transactional rules:</a:t>
            </a:r>
            <a:br>
              <a:rPr lang="en-US" sz="1400" dirty="0">
                <a:cs typeface="Arial" charset="0"/>
              </a:rPr>
            </a:br>
            <a:r>
              <a:rPr lang="en-US" sz="1400" dirty="0">
                <a:cs typeface="Arial" charset="0"/>
              </a:rPr>
              <a:t>The Customer Invoice Rules determine what you can enter when you create invoices.</a:t>
            </a:r>
          </a:p>
          <a:p>
            <a:pPr marL="342900" indent="-342900">
              <a:lnSpc>
                <a:spcPts val="1700"/>
              </a:lnSpc>
              <a:spcAft>
                <a:spcPts val="600"/>
              </a:spcAft>
              <a:buSzPct val="120000"/>
              <a:buFontTx/>
              <a:buAutoNum type="arabicPeriod"/>
            </a:pPr>
            <a:r>
              <a:rPr lang="en-US" altLang="ja-JP" sz="1400" b="1" dirty="0">
                <a:ea typeface="ＭＳ Ｐゴシック" charset="-128"/>
                <a:cs typeface="Arial" charset="0"/>
              </a:rPr>
              <a:t>Select</a:t>
            </a:r>
            <a:r>
              <a:rPr lang="en-US" altLang="ja-JP" sz="1400" dirty="0">
                <a:ea typeface="ＭＳ Ｐゴシック" charset="-128"/>
                <a:cs typeface="Arial" charset="0"/>
              </a:rPr>
              <a:t> Supplier Information Portal to view documents provided by your buyer.</a:t>
            </a:r>
            <a:endParaRPr lang="en-US" sz="1400" dirty="0">
              <a:ea typeface="ＭＳ Ｐゴシック" charset="-128"/>
              <a:cs typeface="Arial" charset="0"/>
            </a:endParaRPr>
          </a:p>
          <a:p>
            <a:pPr marL="342900" indent="-342900" fontAlgn="base">
              <a:lnSpc>
                <a:spcPts val="2000"/>
              </a:lnSpc>
              <a:spcBef>
                <a:spcPts val="1200"/>
              </a:spcBef>
              <a:spcAft>
                <a:spcPct val="0"/>
              </a:spcAft>
              <a:buSzPct val="120000"/>
              <a:buFontTx/>
              <a:buAutoNum type="arabicPeriod"/>
            </a:pPr>
            <a:endParaRPr lang="en-US" sz="1400" b="1" dirty="0"/>
          </a:p>
        </p:txBody>
      </p:sp>
      <p:sp>
        <p:nvSpPr>
          <p:cNvPr id="9" name="Rectangle 8">
            <a:extLst>
              <a:ext uri="{FF2B5EF4-FFF2-40B4-BE49-F238E27FC236}">
                <a16:creationId xmlns:a16="http://schemas.microsoft.com/office/drawing/2014/main" id="{DEEF2563-546B-4CFB-AB6B-847BC9EF3570}"/>
              </a:ext>
            </a:extLst>
          </p:cNvPr>
          <p:cNvSpPr/>
          <p:nvPr/>
        </p:nvSpPr>
        <p:spPr bwMode="gray">
          <a:xfrm>
            <a:off x="6257044" y="6109068"/>
            <a:ext cx="5022747" cy="231871"/>
          </a:xfrm>
          <a:prstGeom prst="rect">
            <a:avLst/>
          </a:prstGeom>
          <a:noFill/>
          <a:ln w="19050" algn="ctr">
            <a:solidFill>
              <a:schemeClr val="tx1"/>
            </a:solidFill>
            <a:miter lim="800000"/>
            <a:headEnd/>
            <a:tailEnd/>
          </a:ln>
        </p:spPr>
        <p:txBody>
          <a:bodyPr wrap="square" lIns="88900" tIns="88900" rIns="88900" bIns="88900" rtlCol="0" anchor="ctr"/>
          <a:lstStyle/>
          <a:p>
            <a:pPr algn="ctr">
              <a:lnSpc>
                <a:spcPct val="106000"/>
              </a:lnSpc>
              <a:buFont typeface="Wingdings 2" pitchFamily="18" charset="2"/>
              <a:buNone/>
            </a:pPr>
            <a:r>
              <a:rPr lang="en-US" sz="800" b="1" dirty="0"/>
              <a:t>NOTE: Screens remain the same for both </a:t>
            </a:r>
            <a:r>
              <a:rPr lang="en-US" sz="800" b="1" dirty="0" smtClean="0"/>
              <a:t>Standard and Enterprise </a:t>
            </a:r>
            <a:r>
              <a:rPr lang="en-US" sz="800" b="1" dirty="0"/>
              <a:t>Account.</a:t>
            </a:r>
          </a:p>
        </p:txBody>
      </p:sp>
      <p:grpSp>
        <p:nvGrpSpPr>
          <p:cNvPr id="20" name="Group 19"/>
          <p:cNvGrpSpPr/>
          <p:nvPr/>
        </p:nvGrpSpPr>
        <p:grpSpPr>
          <a:xfrm>
            <a:off x="5118593" y="1535853"/>
            <a:ext cx="3628876" cy="3852972"/>
            <a:chOff x="4677227" y="2019426"/>
            <a:chExt cx="3628876" cy="3852972"/>
          </a:xfrm>
        </p:grpSpPr>
        <p:pic>
          <p:nvPicPr>
            <p:cNvPr id="21" name="Picture 20"/>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4677227" y="2019426"/>
              <a:ext cx="3628876" cy="3852972"/>
            </a:xfrm>
            <a:prstGeom prst="rect">
              <a:avLst/>
            </a:prstGeom>
            <a:ln>
              <a:solidFill>
                <a:schemeClr val="tx1"/>
              </a:solidFill>
            </a:ln>
            <a:effectLst/>
          </p:spPr>
        </p:pic>
        <p:sp>
          <p:nvSpPr>
            <p:cNvPr id="22" name="Oval 21"/>
            <p:cNvSpPr/>
            <p:nvPr/>
          </p:nvSpPr>
          <p:spPr bwMode="gray">
            <a:xfrm>
              <a:off x="5965480" y="5153439"/>
              <a:ext cx="220267" cy="219075"/>
            </a:xfrm>
            <a:prstGeom prst="ellipse">
              <a:avLst/>
            </a:prstGeom>
            <a:solidFill>
              <a:schemeClr val="accent1"/>
            </a:solidFill>
            <a:ln w="6350" algn="ctr">
              <a:solidFill>
                <a:schemeClr val="tx1"/>
              </a:solidFill>
              <a:miter lim="800000"/>
              <a:headEnd/>
              <a:tailEnd/>
            </a:ln>
          </p:spPr>
          <p:txBody>
            <a:bodyPr lIns="90000" tIns="72000" rIns="90000" bIns="72000" rtlCol="0" anchor="ctr"/>
            <a:lstStyle/>
            <a:p>
              <a:pPr algn="ctr" fontAlgn="base">
                <a:spcBef>
                  <a:spcPct val="50000"/>
                </a:spcBef>
                <a:spcAft>
                  <a:spcPct val="0"/>
                </a:spcAft>
                <a:buClr>
                  <a:srgbClr val="F0AB00"/>
                </a:buClr>
                <a:buSzPct val="80000"/>
              </a:pPr>
              <a:r>
                <a:rPr lang="en-US" sz="1200" kern="0" dirty="0">
                  <a:ea typeface="Arial Unicode MS" pitchFamily="34" charset="-128"/>
                  <a:cs typeface="Arial Unicode MS" pitchFamily="34" charset="-128"/>
                </a:rPr>
                <a:t>2</a:t>
              </a:r>
            </a:p>
          </p:txBody>
        </p:sp>
        <p:sp>
          <p:nvSpPr>
            <p:cNvPr id="23" name="Oval 22"/>
            <p:cNvSpPr/>
            <p:nvPr/>
          </p:nvSpPr>
          <p:spPr bwMode="gray">
            <a:xfrm>
              <a:off x="6937203" y="5153440"/>
              <a:ext cx="220267" cy="219075"/>
            </a:xfrm>
            <a:prstGeom prst="ellipse">
              <a:avLst/>
            </a:prstGeom>
            <a:solidFill>
              <a:schemeClr val="accent1"/>
            </a:solidFill>
            <a:ln w="6350" algn="ctr">
              <a:solidFill>
                <a:schemeClr val="tx1"/>
              </a:solidFill>
              <a:miter lim="800000"/>
              <a:headEnd/>
              <a:tailEnd/>
            </a:ln>
          </p:spPr>
          <p:txBody>
            <a:bodyPr lIns="90000" tIns="72000" rIns="90000" bIns="72000" rtlCol="0" anchor="ctr"/>
            <a:lstStyle/>
            <a:p>
              <a:pPr algn="ctr" fontAlgn="base">
                <a:spcBef>
                  <a:spcPct val="50000"/>
                </a:spcBef>
                <a:spcAft>
                  <a:spcPct val="0"/>
                </a:spcAft>
                <a:buClr>
                  <a:srgbClr val="F0AB00"/>
                </a:buClr>
                <a:buSzPct val="80000"/>
              </a:pPr>
              <a:r>
                <a:rPr lang="en-US" sz="1200" kern="0" dirty="0">
                  <a:ea typeface="Arial Unicode MS" pitchFamily="34" charset="-128"/>
                  <a:cs typeface="Arial Unicode MS" pitchFamily="34" charset="-128"/>
                </a:rPr>
                <a:t>3</a:t>
              </a:r>
            </a:p>
          </p:txBody>
        </p:sp>
      </p:grpSp>
      <p:pic>
        <p:nvPicPr>
          <p:cNvPr id="24" name="Picture 23">
            <a:extLst>
              <a:ext uri="{FF2B5EF4-FFF2-40B4-BE49-F238E27FC236}">
                <a16:creationId xmlns:a16="http://schemas.microsoft.com/office/drawing/2014/main" id="{4DF0F830-884F-41C8-B85F-FAD1D0DFD1EC}"/>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8234901" y="1529523"/>
            <a:ext cx="2208580" cy="2956847"/>
          </a:xfrm>
          <a:prstGeom prst="rect">
            <a:avLst/>
          </a:prstGeom>
          <a:ln>
            <a:solidFill>
              <a:schemeClr val="tx1"/>
            </a:solidFill>
          </a:ln>
        </p:spPr>
      </p:pic>
      <p:sp>
        <p:nvSpPr>
          <p:cNvPr id="25" name="Oval 24">
            <a:extLst>
              <a:ext uri="{FF2B5EF4-FFF2-40B4-BE49-F238E27FC236}">
                <a16:creationId xmlns:a16="http://schemas.microsoft.com/office/drawing/2014/main" id="{0C037F0F-F6CE-4074-B54F-A0B7ADDBC385}"/>
              </a:ext>
            </a:extLst>
          </p:cNvPr>
          <p:cNvSpPr/>
          <p:nvPr/>
        </p:nvSpPr>
        <p:spPr bwMode="gray">
          <a:xfrm>
            <a:off x="9123153" y="2934732"/>
            <a:ext cx="216038" cy="219075"/>
          </a:xfrm>
          <a:prstGeom prst="ellipse">
            <a:avLst/>
          </a:prstGeom>
          <a:solidFill>
            <a:schemeClr val="accent1"/>
          </a:solidFill>
          <a:ln w="6350" algn="ctr">
            <a:solidFill>
              <a:schemeClr val="tx1"/>
            </a:solidFill>
            <a:miter lim="800000"/>
            <a:headEnd/>
            <a:tailEnd/>
          </a:ln>
        </p:spPr>
        <p:txBody>
          <a:bodyPr lIns="90000" tIns="72000" rIns="90000" bIns="72000" rtlCol="0" anchor="ctr"/>
          <a:lstStyle/>
          <a:p>
            <a:pPr algn="ctr" fontAlgn="base">
              <a:spcBef>
                <a:spcPct val="50000"/>
              </a:spcBef>
              <a:spcAft>
                <a:spcPct val="0"/>
              </a:spcAft>
              <a:buClr>
                <a:srgbClr val="F0AB00"/>
              </a:buClr>
              <a:buSzPct val="80000"/>
            </a:pPr>
            <a:r>
              <a:rPr lang="en-US" sz="1200" kern="0" dirty="0">
                <a:ea typeface="Arial Unicode MS" pitchFamily="34" charset="-128"/>
                <a:cs typeface="Arial Unicode MS" pitchFamily="34" charset="-128"/>
              </a:rPr>
              <a:t>1</a:t>
            </a:r>
          </a:p>
        </p:txBody>
      </p:sp>
    </p:spTree>
    <p:extLst>
      <p:ext uri="{BB962C8B-B14F-4D97-AF65-F5344CB8AC3E}">
        <p14:creationId xmlns:p14="http://schemas.microsoft.com/office/powerpoint/2010/main" val="2505083114"/>
      </p:ext>
    </p:extLst>
  </p:cSld>
  <p:clrMapOvr>
    <a:masterClrMapping/>
  </p:clrMapOvr>
  <p:transition>
    <p:fade/>
  </p:transition>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6" name="Rectangle 2"/>
          <p:cNvSpPr>
            <a:spLocks noGrp="1" noChangeArrowheads="1"/>
          </p:cNvSpPr>
          <p:nvPr>
            <p:ph type="title"/>
          </p:nvPr>
        </p:nvSpPr>
        <p:spPr/>
        <p:txBody>
          <a:bodyPr/>
          <a:lstStyle/>
          <a:p>
            <a:pPr eaLnBrk="1" hangingPunct="1">
              <a:defRPr/>
            </a:pPr>
            <a:r>
              <a:rPr lang="en-US" dirty="0">
                <a:latin typeface="+mn-lt"/>
                <a:cs typeface="Arial" pitchFamily="34" charset="0"/>
              </a:rPr>
              <a:t>Useful Links</a:t>
            </a:r>
            <a:endParaRPr lang="en-US" b="0" dirty="0"/>
          </a:p>
        </p:txBody>
      </p:sp>
      <p:sp>
        <p:nvSpPr>
          <p:cNvPr id="5" name="TextBox 4"/>
          <p:cNvSpPr txBox="1"/>
          <p:nvPr/>
        </p:nvSpPr>
        <p:spPr>
          <a:xfrm>
            <a:off x="469900" y="1512000"/>
            <a:ext cx="11252200" cy="4608512"/>
          </a:xfrm>
          <a:prstGeom prst="rect">
            <a:avLst/>
          </a:prstGeom>
          <a:noFill/>
        </p:spPr>
        <p:txBody>
          <a:bodyPr wrap="square" lIns="0" tIns="0" rIns="0" bIns="0" rtlCol="0">
            <a:noAutofit/>
          </a:bodyPr>
          <a:lstStyle/>
          <a:p>
            <a:pPr indent="-457200">
              <a:spcAft>
                <a:spcPts val="600"/>
              </a:spcAft>
              <a:buClr>
                <a:srgbClr val="F0AB00"/>
              </a:buClr>
              <a:buSzPct val="80000"/>
              <a:tabLst>
                <a:tab pos="800100" algn="l"/>
              </a:tabLst>
              <a:defRPr/>
            </a:pPr>
            <a:r>
              <a:rPr lang="en-US" sz="1400" b="1" dirty="0">
                <a:solidFill>
                  <a:srgbClr val="000000"/>
                </a:solidFill>
                <a:cs typeface="Arial" pitchFamily="34" charset="0"/>
              </a:rPr>
              <a:t>Useful Links</a:t>
            </a:r>
          </a:p>
          <a:p>
            <a:pPr indent="-457200">
              <a:spcAft>
                <a:spcPts val="600"/>
              </a:spcAft>
              <a:buClr>
                <a:srgbClr val="F0AB00"/>
              </a:buClr>
              <a:buSzPct val="80000"/>
              <a:tabLst>
                <a:tab pos="800100" algn="l"/>
              </a:tabLst>
              <a:defRPr/>
            </a:pPr>
            <a:endParaRPr lang="en-US" sz="1400" b="1" dirty="0">
              <a:solidFill>
                <a:srgbClr val="000000"/>
              </a:solidFill>
              <a:cs typeface="Arial" pitchFamily="34" charset="0"/>
            </a:endParaRPr>
          </a:p>
          <a:p>
            <a:pPr marL="285750" lvl="1" indent="-285750">
              <a:spcAft>
                <a:spcPts val="600"/>
              </a:spcAft>
              <a:buFont typeface="Arial" panose="020B0604020202020204" pitchFamily="34" charset="0"/>
              <a:buChar char="•"/>
              <a:defRPr/>
            </a:pPr>
            <a:r>
              <a:rPr lang="en-US" sz="1400" b="1" dirty="0">
                <a:solidFill>
                  <a:srgbClr val="000000"/>
                </a:solidFill>
                <a:cs typeface="Arial" pitchFamily="34" charset="0"/>
              </a:rPr>
              <a:t>Ariba Supplier Pricing page </a:t>
            </a:r>
            <a:r>
              <a:rPr lang="en-US" sz="1400" dirty="0">
                <a:solidFill>
                  <a:srgbClr val="000000"/>
                </a:solidFill>
                <a:cs typeface="Arial" pitchFamily="34" charset="0"/>
              </a:rPr>
              <a:t>- </a:t>
            </a:r>
            <a:r>
              <a:rPr lang="en-US" sz="1400" dirty="0">
                <a:solidFill>
                  <a:srgbClr val="000000"/>
                </a:solidFill>
                <a:cs typeface="Arial" pitchFamily="34" charset="0"/>
                <a:hlinkClick r:id="rId3"/>
              </a:rPr>
              <a:t>http://www.ariba.com/suppliers/ariba-network-fulfillment/pricing</a:t>
            </a:r>
            <a:endParaRPr lang="en-US" sz="1400" dirty="0">
              <a:solidFill>
                <a:srgbClr val="000000"/>
              </a:solidFill>
              <a:cs typeface="Arial" pitchFamily="34" charset="0"/>
            </a:endParaRPr>
          </a:p>
          <a:p>
            <a:pPr marL="285750" lvl="1" indent="-285750">
              <a:spcAft>
                <a:spcPts val="600"/>
              </a:spcAft>
              <a:buSzPct val="100000"/>
              <a:buFont typeface="Arial" panose="020B0604020202020204" pitchFamily="34" charset="0"/>
              <a:buChar char="•"/>
              <a:defRPr/>
            </a:pPr>
            <a:r>
              <a:rPr lang="en-US" sz="1400" b="1" dirty="0" err="1">
                <a:solidFill>
                  <a:srgbClr val="000000"/>
                </a:solidFill>
                <a:cs typeface="Arial" pitchFamily="34" charset="0"/>
              </a:rPr>
              <a:t>Ariba</a:t>
            </a:r>
            <a:r>
              <a:rPr lang="en-US" sz="1400" b="1" dirty="0">
                <a:solidFill>
                  <a:srgbClr val="000000"/>
                </a:solidFill>
                <a:cs typeface="Arial" pitchFamily="34" charset="0"/>
              </a:rPr>
              <a:t> Network Hot Issues and FAQs </a:t>
            </a:r>
            <a:r>
              <a:rPr lang="en-US" sz="1400" dirty="0">
                <a:solidFill>
                  <a:srgbClr val="000000"/>
                </a:solidFill>
                <a:cs typeface="Arial" pitchFamily="34" charset="0"/>
              </a:rPr>
              <a:t>- </a:t>
            </a:r>
            <a:r>
              <a:rPr lang="en-US" sz="1400" dirty="0">
                <a:solidFill>
                  <a:srgbClr val="000000"/>
                </a:solidFill>
                <a:cs typeface="Arial" pitchFamily="34" charset="0"/>
                <a:hlinkClick r:id="rId4"/>
              </a:rPr>
              <a:t>https://connect.ariba.com/anfaq.htm</a:t>
            </a:r>
            <a:endParaRPr lang="en-US" sz="1400" dirty="0">
              <a:solidFill>
                <a:srgbClr val="000000"/>
              </a:solidFill>
              <a:cs typeface="Arial" pitchFamily="34" charset="0"/>
            </a:endParaRPr>
          </a:p>
          <a:p>
            <a:pPr marL="285750" lvl="1" indent="-285750">
              <a:spcAft>
                <a:spcPts val="600"/>
              </a:spcAft>
              <a:buSzPct val="100000"/>
              <a:buFont typeface="Arial" panose="020B0604020202020204" pitchFamily="34" charset="0"/>
              <a:buChar char="•"/>
              <a:defRPr/>
            </a:pPr>
            <a:r>
              <a:rPr lang="en-US" sz="1400" b="1" dirty="0">
                <a:solidFill>
                  <a:srgbClr val="000000"/>
                </a:solidFill>
                <a:cs typeface="Arial" pitchFamily="34" charset="0"/>
              </a:rPr>
              <a:t>Ariba Cloud Statistics </a:t>
            </a:r>
            <a:r>
              <a:rPr lang="en-US" sz="1400" dirty="0">
                <a:solidFill>
                  <a:srgbClr val="000000"/>
                </a:solidFill>
                <a:cs typeface="Arial" pitchFamily="34" charset="0"/>
              </a:rPr>
              <a:t>– </a:t>
            </a:r>
            <a:r>
              <a:rPr lang="en-US" sz="1400" dirty="0">
                <a:solidFill>
                  <a:srgbClr val="000000"/>
                </a:solidFill>
                <a:cs typeface="Arial" pitchFamily="34" charset="0"/>
                <a:hlinkClick r:id="rId5"/>
              </a:rPr>
              <a:t>http://trust.ariba.com</a:t>
            </a:r>
          </a:p>
          <a:p>
            <a:pPr marL="468630" lvl="1" indent="-285750">
              <a:spcAft>
                <a:spcPts val="600"/>
              </a:spcAft>
              <a:buSzPct val="100000"/>
              <a:buFont typeface="Arial" panose="020B0604020202020204" pitchFamily="34" charset="0"/>
              <a:buChar char="•"/>
              <a:defRPr/>
            </a:pPr>
            <a:r>
              <a:rPr lang="en-US" sz="1400" dirty="0">
                <a:solidFill>
                  <a:srgbClr val="000000"/>
                </a:solidFill>
                <a:cs typeface="Arial" pitchFamily="34" charset="0"/>
              </a:rPr>
              <a:t>Detailed information and latest notifications about product issues and planned downtime</a:t>
            </a:r>
            <a:br>
              <a:rPr lang="en-US" sz="1400" dirty="0">
                <a:solidFill>
                  <a:srgbClr val="000000"/>
                </a:solidFill>
                <a:cs typeface="Arial" pitchFamily="34" charset="0"/>
              </a:rPr>
            </a:br>
            <a:r>
              <a:rPr lang="en-US" sz="1400" dirty="0">
                <a:solidFill>
                  <a:srgbClr val="000000"/>
                </a:solidFill>
                <a:cs typeface="Arial" pitchFamily="34" charset="0"/>
              </a:rPr>
              <a:t>- if any - during a given day</a:t>
            </a:r>
          </a:p>
          <a:p>
            <a:pPr marL="285750" lvl="1" indent="-285750">
              <a:spcAft>
                <a:spcPts val="600"/>
              </a:spcAft>
              <a:buSzPct val="100000"/>
              <a:buFont typeface="Arial" panose="020B0604020202020204" pitchFamily="34" charset="0"/>
              <a:buChar char="•"/>
              <a:defRPr/>
            </a:pPr>
            <a:r>
              <a:rPr lang="en-US" sz="1400" b="1" dirty="0">
                <a:solidFill>
                  <a:srgbClr val="000000"/>
                </a:solidFill>
                <a:cs typeface="Arial" pitchFamily="34" charset="0"/>
              </a:rPr>
              <a:t>Ariba Discovery </a:t>
            </a:r>
            <a:r>
              <a:rPr lang="en-US" sz="1400" dirty="0">
                <a:solidFill>
                  <a:srgbClr val="000000"/>
                </a:solidFill>
                <a:cs typeface="Arial" pitchFamily="34" charset="0"/>
              </a:rPr>
              <a:t>- </a:t>
            </a:r>
            <a:r>
              <a:rPr lang="en-US" sz="1400" dirty="0">
                <a:solidFill>
                  <a:srgbClr val="000000"/>
                </a:solidFill>
                <a:cs typeface="Arial" pitchFamily="34" charset="0"/>
                <a:hlinkClick r:id="rId6"/>
              </a:rPr>
              <a:t>http://www.ariba.com/solutions/discovery-for-suppliers.cfm</a:t>
            </a:r>
            <a:endParaRPr lang="en-US" sz="1400" dirty="0">
              <a:solidFill>
                <a:srgbClr val="000000"/>
              </a:solidFill>
              <a:cs typeface="Arial" pitchFamily="34" charset="0"/>
              <a:hlinkClick r:id="rId5"/>
            </a:endParaRPr>
          </a:p>
          <a:p>
            <a:pPr marL="285750" lvl="1" indent="-285750">
              <a:spcAft>
                <a:spcPts val="600"/>
              </a:spcAft>
              <a:buFont typeface="Arial" panose="020B0604020202020204" pitchFamily="34" charset="0"/>
              <a:buChar char="•"/>
              <a:defRPr/>
            </a:pPr>
            <a:r>
              <a:rPr lang="en-US" sz="1400" b="1" dirty="0">
                <a:solidFill>
                  <a:srgbClr val="000000"/>
                </a:solidFill>
                <a:cs typeface="Arial" pitchFamily="34" charset="0"/>
              </a:rPr>
              <a:t>Ariba Network</a:t>
            </a:r>
            <a:r>
              <a:rPr lang="ro-RO" sz="1400" b="1" dirty="0">
                <a:solidFill>
                  <a:srgbClr val="000000"/>
                </a:solidFill>
                <a:cs typeface="Arial" pitchFamily="34" charset="0"/>
              </a:rPr>
              <a:t> </a:t>
            </a:r>
            <a:r>
              <a:rPr lang="ro-RO" sz="1400" b="1" dirty="0" err="1">
                <a:solidFill>
                  <a:srgbClr val="000000"/>
                </a:solidFill>
                <a:cs typeface="Arial" pitchFamily="34" charset="0"/>
              </a:rPr>
              <a:t>Cloud</a:t>
            </a:r>
            <a:r>
              <a:rPr lang="ro-RO" sz="1400" b="1" dirty="0">
                <a:solidFill>
                  <a:srgbClr val="000000"/>
                </a:solidFill>
                <a:cs typeface="Arial" pitchFamily="34" charset="0"/>
              </a:rPr>
              <a:t> Status</a:t>
            </a:r>
            <a:r>
              <a:rPr lang="en-US" sz="1400" b="1" dirty="0">
                <a:solidFill>
                  <a:srgbClr val="000000"/>
                </a:solidFill>
                <a:cs typeface="Arial" pitchFamily="34" charset="0"/>
              </a:rPr>
              <a:t> </a:t>
            </a:r>
            <a:r>
              <a:rPr lang="en-US" sz="1400" dirty="0">
                <a:solidFill>
                  <a:srgbClr val="000000"/>
                </a:solidFill>
                <a:cs typeface="Arial" pitchFamily="34" charset="0"/>
              </a:rPr>
              <a:t>- </a:t>
            </a:r>
            <a:r>
              <a:rPr lang="en-US" sz="1400" dirty="0">
                <a:solidFill>
                  <a:srgbClr val="000000"/>
                </a:solidFill>
                <a:cs typeface="Arial" pitchFamily="34" charset="0"/>
                <a:hlinkClick r:id="rId7"/>
              </a:rPr>
              <a:t>https://www.sap.com/about/trust-center/cloud-service-status.html#sap-ariba</a:t>
            </a:r>
            <a:r>
              <a:rPr lang="ro-RO" sz="1400" dirty="0">
                <a:solidFill>
                  <a:srgbClr val="000000"/>
                </a:solidFill>
                <a:cs typeface="Arial" pitchFamily="34" charset="0"/>
              </a:rPr>
              <a:t> (</a:t>
            </a:r>
            <a:r>
              <a:rPr lang="en-US" sz="1400" dirty="0">
                <a:solidFill>
                  <a:srgbClr val="000000"/>
                </a:solidFill>
                <a:cs typeface="Arial" pitchFamily="34" charset="0"/>
              </a:rPr>
              <a:t>Information about downtime</a:t>
            </a:r>
            <a:r>
              <a:rPr lang="ro-RO" sz="1400" dirty="0">
                <a:solidFill>
                  <a:srgbClr val="000000"/>
                </a:solidFill>
                <a:cs typeface="Arial" pitchFamily="34" charset="0"/>
              </a:rPr>
              <a:t>)</a:t>
            </a:r>
            <a:endParaRPr lang="en-US" sz="1400" b="1" dirty="0"/>
          </a:p>
          <a:p>
            <a:pPr marL="342900" indent="-342900" fontAlgn="base">
              <a:lnSpc>
                <a:spcPts val="2000"/>
              </a:lnSpc>
              <a:spcBef>
                <a:spcPts val="1200"/>
              </a:spcBef>
              <a:spcAft>
                <a:spcPct val="0"/>
              </a:spcAft>
              <a:buClr>
                <a:srgbClr val="F0AB00"/>
              </a:buClr>
              <a:buSzPct val="120000"/>
              <a:buAutoNum type="arabicPeriod"/>
            </a:pPr>
            <a:endParaRPr lang="en-US" sz="1200" dirty="0"/>
          </a:p>
        </p:txBody>
      </p:sp>
    </p:spTree>
    <p:extLst>
      <p:ext uri="{BB962C8B-B14F-4D97-AF65-F5344CB8AC3E}">
        <p14:creationId xmlns:p14="http://schemas.microsoft.com/office/powerpoint/2010/main" val="1384757257"/>
      </p:ext>
    </p:extLst>
  </p:cSld>
  <p:clrMapOvr>
    <a:masterClrMapping/>
  </p:clrMapOvr>
  <p:transition/>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Rounded Rectangle 16">
            <a:hlinkClick r:id="rId3"/>
          </p:cNvPr>
          <p:cNvSpPr/>
          <p:nvPr/>
        </p:nvSpPr>
        <p:spPr bwMode="gray">
          <a:xfrm>
            <a:off x="2722477" y="1477187"/>
            <a:ext cx="1828800" cy="1828800"/>
          </a:xfrm>
          <a:prstGeom prst="roundRect">
            <a:avLst/>
          </a:prstGeom>
          <a:solidFill>
            <a:schemeClr val="accent4"/>
          </a:solidFill>
          <a:ln>
            <a:solidFill>
              <a:schemeClr val="accent4"/>
            </a:solidFill>
            <a:headEnd/>
            <a:tailEnd/>
          </a:ln>
        </p:spPr>
        <p:style>
          <a:lnRef idx="2">
            <a:schemeClr val="accent1">
              <a:shade val="50000"/>
            </a:schemeClr>
          </a:lnRef>
          <a:fillRef idx="1">
            <a:schemeClr val="accent1"/>
          </a:fillRef>
          <a:effectRef idx="0">
            <a:schemeClr val="accent1"/>
          </a:effectRef>
          <a:fontRef idx="minor">
            <a:schemeClr val="lt1"/>
          </a:fontRef>
        </p:style>
        <p:txBody>
          <a:bodyPr lIns="90000" tIns="72000" rIns="90000" bIns="72000" rtlCol="0" anchor="ctr"/>
          <a:lstStyle/>
          <a:p>
            <a:pPr algn="ctr"/>
            <a:r>
              <a:rPr lang="en-US" sz="1400" b="1" dirty="0">
                <a:hlinkClick r:id="rId3"/>
              </a:rPr>
              <a:t>How do I know which type of invoice to create?</a:t>
            </a:r>
            <a:endParaRPr lang="en-US" sz="1400" b="1" dirty="0"/>
          </a:p>
        </p:txBody>
      </p:sp>
      <p:sp>
        <p:nvSpPr>
          <p:cNvPr id="2" name="Title 1"/>
          <p:cNvSpPr>
            <a:spLocks noGrp="1"/>
          </p:cNvSpPr>
          <p:nvPr>
            <p:ph type="title"/>
          </p:nvPr>
        </p:nvSpPr>
        <p:spPr/>
        <p:txBody>
          <a:bodyPr/>
          <a:lstStyle/>
          <a:p>
            <a:r>
              <a:rPr lang="en-US" dirty="0"/>
              <a:t>Troubleshoot Your Invoice Issues</a:t>
            </a:r>
          </a:p>
        </p:txBody>
      </p:sp>
      <p:sp>
        <p:nvSpPr>
          <p:cNvPr id="15" name="Rounded Rectangle 14">
            <a:hlinkClick r:id="rId4"/>
          </p:cNvPr>
          <p:cNvSpPr/>
          <p:nvPr/>
        </p:nvSpPr>
        <p:spPr bwMode="gray">
          <a:xfrm>
            <a:off x="7590023" y="1477187"/>
            <a:ext cx="1828800" cy="1828800"/>
          </a:xfrm>
          <a:prstGeom prst="roundRect">
            <a:avLst/>
          </a:prstGeom>
          <a:solidFill>
            <a:schemeClr val="accent4"/>
          </a:solidFill>
          <a:ln>
            <a:solidFill>
              <a:schemeClr val="accent4"/>
            </a:solidFill>
            <a:headEnd/>
            <a:tailEnd/>
          </a:ln>
        </p:spPr>
        <p:style>
          <a:lnRef idx="2">
            <a:schemeClr val="accent1">
              <a:shade val="50000"/>
            </a:schemeClr>
          </a:lnRef>
          <a:fillRef idx="1">
            <a:schemeClr val="accent1"/>
          </a:fillRef>
          <a:effectRef idx="0">
            <a:schemeClr val="accent1"/>
          </a:effectRef>
          <a:fontRef idx="minor">
            <a:schemeClr val="lt1"/>
          </a:fontRef>
        </p:style>
        <p:txBody>
          <a:bodyPr lIns="90000" tIns="72000" rIns="90000" bIns="72000" rtlCol="0" anchor="ctr"/>
          <a:lstStyle/>
          <a:p>
            <a:pPr algn="ctr"/>
            <a:r>
              <a:rPr lang="en-US" sz="1400" b="1" dirty="0">
                <a:hlinkClick r:id="rId4"/>
              </a:rPr>
              <a:t>How do I cancel an invoice that I’ve sent?</a:t>
            </a:r>
            <a:endParaRPr lang="en-US" sz="1400" b="1" dirty="0"/>
          </a:p>
        </p:txBody>
      </p:sp>
      <p:sp>
        <p:nvSpPr>
          <p:cNvPr id="16" name="Rounded Rectangle 15">
            <a:hlinkClick r:id="rId5"/>
          </p:cNvPr>
          <p:cNvSpPr/>
          <p:nvPr/>
        </p:nvSpPr>
        <p:spPr bwMode="gray">
          <a:xfrm>
            <a:off x="5156250" y="1477187"/>
            <a:ext cx="1828800" cy="1828800"/>
          </a:xfrm>
          <a:prstGeom prst="roundRect">
            <a:avLst/>
          </a:prstGeom>
          <a:solidFill>
            <a:schemeClr val="accent4"/>
          </a:solidFill>
          <a:ln>
            <a:solidFill>
              <a:schemeClr val="accent4"/>
            </a:solidFill>
            <a:headEnd/>
            <a:tailEnd/>
          </a:ln>
        </p:spPr>
        <p:style>
          <a:lnRef idx="2">
            <a:schemeClr val="accent1">
              <a:shade val="50000"/>
            </a:schemeClr>
          </a:lnRef>
          <a:fillRef idx="1">
            <a:schemeClr val="accent1"/>
          </a:fillRef>
          <a:effectRef idx="0">
            <a:schemeClr val="accent1"/>
          </a:effectRef>
          <a:fontRef idx="minor">
            <a:schemeClr val="lt1"/>
          </a:fontRef>
        </p:style>
        <p:txBody>
          <a:bodyPr lIns="90000" tIns="72000" rIns="90000" bIns="72000" rtlCol="0" anchor="ctr"/>
          <a:lstStyle/>
          <a:p>
            <a:pPr algn="ctr"/>
            <a:r>
              <a:rPr lang="en-US" sz="1400" b="1" dirty="0">
                <a:hlinkClick r:id="rId5"/>
              </a:rPr>
              <a:t>What does this error message mean?</a:t>
            </a:r>
            <a:endParaRPr lang="en-US" sz="1400" b="1" dirty="0"/>
          </a:p>
        </p:txBody>
      </p:sp>
      <p:sp>
        <p:nvSpPr>
          <p:cNvPr id="18" name="Rounded Rectangle 17">
            <a:hlinkClick r:id="rId6"/>
          </p:cNvPr>
          <p:cNvSpPr/>
          <p:nvPr/>
        </p:nvSpPr>
        <p:spPr bwMode="gray">
          <a:xfrm>
            <a:off x="1818917" y="3934072"/>
            <a:ext cx="1828800" cy="1828800"/>
          </a:xfrm>
          <a:prstGeom prst="roundRect">
            <a:avLst/>
          </a:prstGeom>
          <a:solidFill>
            <a:schemeClr val="accent4"/>
          </a:solidFill>
          <a:ln>
            <a:solidFill>
              <a:schemeClr val="accent4"/>
            </a:solidFill>
            <a:headEnd/>
            <a:tailEnd/>
          </a:ln>
        </p:spPr>
        <p:style>
          <a:lnRef idx="2">
            <a:schemeClr val="accent1">
              <a:shade val="50000"/>
            </a:schemeClr>
          </a:lnRef>
          <a:fillRef idx="1">
            <a:schemeClr val="accent1"/>
          </a:fillRef>
          <a:effectRef idx="0">
            <a:schemeClr val="accent1"/>
          </a:effectRef>
          <a:fontRef idx="minor">
            <a:schemeClr val="lt1"/>
          </a:fontRef>
        </p:style>
        <p:txBody>
          <a:bodyPr lIns="90000" tIns="72000" rIns="90000" bIns="72000" rtlCol="0" anchor="ctr"/>
          <a:lstStyle/>
          <a:p>
            <a:pPr algn="ctr"/>
            <a:r>
              <a:rPr lang="en-US" sz="1400" b="1" dirty="0">
                <a:hlinkClick r:id="rId6"/>
              </a:rPr>
              <a:t>How do I edit and resubmit an invoice that I’ve sent?</a:t>
            </a:r>
            <a:endParaRPr lang="en-US" sz="1400" b="1" dirty="0"/>
          </a:p>
        </p:txBody>
      </p:sp>
      <p:sp>
        <p:nvSpPr>
          <p:cNvPr id="19" name="Rounded Rectangle 18">
            <a:hlinkClick r:id="rId7"/>
          </p:cNvPr>
          <p:cNvSpPr/>
          <p:nvPr/>
        </p:nvSpPr>
        <p:spPr bwMode="gray">
          <a:xfrm>
            <a:off x="4078320" y="3934072"/>
            <a:ext cx="1828800" cy="1828800"/>
          </a:xfrm>
          <a:prstGeom prst="roundRect">
            <a:avLst/>
          </a:prstGeom>
          <a:solidFill>
            <a:schemeClr val="accent4"/>
          </a:solidFill>
          <a:ln>
            <a:solidFill>
              <a:schemeClr val="accent4"/>
            </a:solidFill>
            <a:headEnd/>
            <a:tailEnd/>
          </a:ln>
        </p:spPr>
        <p:style>
          <a:lnRef idx="2">
            <a:schemeClr val="accent1">
              <a:shade val="50000"/>
            </a:schemeClr>
          </a:lnRef>
          <a:fillRef idx="1">
            <a:schemeClr val="accent1"/>
          </a:fillRef>
          <a:effectRef idx="0">
            <a:schemeClr val="accent1"/>
          </a:effectRef>
          <a:fontRef idx="minor">
            <a:schemeClr val="lt1"/>
          </a:fontRef>
        </p:style>
        <p:txBody>
          <a:bodyPr lIns="90000" tIns="72000" rIns="90000" bIns="72000" rtlCol="0" anchor="ctr"/>
          <a:lstStyle/>
          <a:p>
            <a:pPr algn="ctr"/>
            <a:r>
              <a:rPr lang="en-US" sz="1400" b="1" dirty="0">
                <a:hlinkClick r:id="rId7"/>
              </a:rPr>
              <a:t>What should I do if my invoice has been rejected?</a:t>
            </a:r>
            <a:endParaRPr lang="en-US" sz="1400" b="1" dirty="0"/>
          </a:p>
        </p:txBody>
      </p:sp>
      <p:sp>
        <p:nvSpPr>
          <p:cNvPr id="20" name="Rounded Rectangle 19">
            <a:hlinkClick r:id="rId8"/>
          </p:cNvPr>
          <p:cNvSpPr/>
          <p:nvPr/>
        </p:nvSpPr>
        <p:spPr bwMode="gray">
          <a:xfrm>
            <a:off x="6337723" y="3934072"/>
            <a:ext cx="1828800" cy="1828800"/>
          </a:xfrm>
          <a:prstGeom prst="roundRect">
            <a:avLst/>
          </a:prstGeom>
          <a:solidFill>
            <a:schemeClr val="accent4"/>
          </a:solidFill>
          <a:ln>
            <a:solidFill>
              <a:schemeClr val="accent4"/>
            </a:solidFill>
            <a:headEnd/>
            <a:tailEnd/>
          </a:ln>
        </p:spPr>
        <p:style>
          <a:lnRef idx="2">
            <a:schemeClr val="accent1">
              <a:shade val="50000"/>
            </a:schemeClr>
          </a:lnRef>
          <a:fillRef idx="1">
            <a:schemeClr val="accent1"/>
          </a:fillRef>
          <a:effectRef idx="0">
            <a:schemeClr val="accent1"/>
          </a:effectRef>
          <a:fontRef idx="minor">
            <a:schemeClr val="lt1"/>
          </a:fontRef>
        </p:style>
        <p:txBody>
          <a:bodyPr lIns="90000" tIns="72000" rIns="90000" bIns="72000" rtlCol="0" anchor="ctr"/>
          <a:lstStyle/>
          <a:p>
            <a:pPr algn="ctr"/>
            <a:r>
              <a:rPr lang="en-US" sz="1400" b="1" dirty="0">
                <a:hlinkClick r:id="rId8"/>
              </a:rPr>
              <a:t>Can I resend a failed or rejected invoice with the same invoice number?</a:t>
            </a:r>
            <a:endParaRPr lang="en-US" sz="1400" b="1" dirty="0"/>
          </a:p>
        </p:txBody>
      </p:sp>
      <p:sp>
        <p:nvSpPr>
          <p:cNvPr id="21" name="Rounded Rectangle 20">
            <a:hlinkClick r:id="rId9"/>
          </p:cNvPr>
          <p:cNvSpPr/>
          <p:nvPr/>
        </p:nvSpPr>
        <p:spPr bwMode="gray">
          <a:xfrm>
            <a:off x="8597125" y="3932445"/>
            <a:ext cx="1828800" cy="1828800"/>
          </a:xfrm>
          <a:prstGeom prst="roundRect">
            <a:avLst/>
          </a:prstGeom>
          <a:solidFill>
            <a:schemeClr val="accent4"/>
          </a:solidFill>
          <a:ln>
            <a:solidFill>
              <a:schemeClr val="accent4"/>
            </a:solidFill>
            <a:headEnd/>
            <a:tailEnd/>
          </a:ln>
        </p:spPr>
        <p:style>
          <a:lnRef idx="2">
            <a:schemeClr val="accent1">
              <a:shade val="50000"/>
            </a:schemeClr>
          </a:lnRef>
          <a:fillRef idx="1">
            <a:schemeClr val="accent1"/>
          </a:fillRef>
          <a:effectRef idx="0">
            <a:schemeClr val="accent1"/>
          </a:effectRef>
          <a:fontRef idx="minor">
            <a:schemeClr val="lt1"/>
          </a:fontRef>
        </p:style>
        <p:txBody>
          <a:bodyPr lIns="90000" tIns="72000" rIns="90000" bIns="72000" rtlCol="0" anchor="ctr"/>
          <a:lstStyle/>
          <a:p>
            <a:pPr algn="ctr"/>
            <a:r>
              <a:rPr lang="en-US" sz="1400" b="1" dirty="0">
                <a:hlinkClick r:id="rId9"/>
              </a:rPr>
              <a:t>How do I tell when my invoice will be paid?</a:t>
            </a:r>
            <a:endParaRPr lang="en-US" sz="1400" b="1" dirty="0"/>
          </a:p>
        </p:txBody>
      </p:sp>
    </p:spTree>
    <p:extLst>
      <p:ext uri="{BB962C8B-B14F-4D97-AF65-F5344CB8AC3E}">
        <p14:creationId xmlns:p14="http://schemas.microsoft.com/office/powerpoint/2010/main" val="3700017419"/>
      </p:ext>
    </p:extLst>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Troubleshoot Your Invoice Issues</a:t>
            </a:r>
          </a:p>
        </p:txBody>
      </p:sp>
      <p:sp>
        <p:nvSpPr>
          <p:cNvPr id="12" name="Rectangle: Rounded Corners 11">
            <a:extLst>
              <a:ext uri="{FF2B5EF4-FFF2-40B4-BE49-F238E27FC236}">
                <a16:creationId xmlns:a16="http://schemas.microsoft.com/office/drawing/2014/main" id="{482FC689-5127-445D-AA9F-5A5993B492A7}"/>
              </a:ext>
            </a:extLst>
          </p:cNvPr>
          <p:cNvSpPr/>
          <p:nvPr/>
        </p:nvSpPr>
        <p:spPr bwMode="gray">
          <a:xfrm>
            <a:off x="1550554" y="1579316"/>
            <a:ext cx="2200275" cy="1362075"/>
          </a:xfrm>
          <a:prstGeom prst="roundRect">
            <a:avLst/>
          </a:prstGeom>
          <a:solidFill>
            <a:schemeClr val="accent4"/>
          </a:solidFill>
          <a:ln w="19050" algn="ctr">
            <a:solidFill>
              <a:schemeClr val="accent4"/>
            </a:solidFill>
            <a:miter lim="800000"/>
            <a:headEnd/>
            <a:tailEnd/>
          </a:ln>
        </p:spPr>
        <p:txBody>
          <a:bodyPr wrap="square" lIns="88900" tIns="88900" rIns="88900" bIns="88900" rtlCol="0" anchor="ctr"/>
          <a:lstStyle/>
          <a:p>
            <a:pPr algn="ctr">
              <a:lnSpc>
                <a:spcPct val="106000"/>
              </a:lnSpc>
              <a:buFont typeface="Wingdings 2" pitchFamily="18" charset="2"/>
              <a:buNone/>
            </a:pPr>
            <a:r>
              <a:rPr lang="en-US" sz="1600" b="1" dirty="0">
                <a:hlinkClick r:id="rId3" action="ppaction://hlinksldjump"/>
              </a:rPr>
              <a:t>Supplier didn’t receive PO notification in email</a:t>
            </a:r>
            <a:endParaRPr lang="en-US" sz="1600" b="1" dirty="0"/>
          </a:p>
        </p:txBody>
      </p:sp>
      <p:sp>
        <p:nvSpPr>
          <p:cNvPr id="22" name="Rectangle: Rounded Corners 26">
            <a:extLst>
              <a:ext uri="{FF2B5EF4-FFF2-40B4-BE49-F238E27FC236}">
                <a16:creationId xmlns:a16="http://schemas.microsoft.com/office/drawing/2014/main" id="{ACF77B18-3F9F-4C61-BF29-77ADA060D3FA}"/>
              </a:ext>
            </a:extLst>
          </p:cNvPr>
          <p:cNvSpPr/>
          <p:nvPr/>
        </p:nvSpPr>
        <p:spPr bwMode="gray">
          <a:xfrm>
            <a:off x="4650941" y="1579316"/>
            <a:ext cx="2200275" cy="1362075"/>
          </a:xfrm>
          <a:prstGeom prst="roundRect">
            <a:avLst/>
          </a:prstGeom>
          <a:solidFill>
            <a:schemeClr val="accent4"/>
          </a:solidFill>
          <a:ln w="19050" algn="ctr">
            <a:solidFill>
              <a:schemeClr val="accent4"/>
            </a:solidFill>
            <a:miter lim="800000"/>
            <a:headEnd/>
            <a:tailEnd/>
          </a:ln>
        </p:spPr>
        <p:txBody>
          <a:bodyPr wrap="square" lIns="88900" tIns="88900" rIns="88900" bIns="88900" rtlCol="0" anchor="ctr"/>
          <a:lstStyle/>
          <a:p>
            <a:pPr algn="ctr">
              <a:lnSpc>
                <a:spcPct val="106000"/>
              </a:lnSpc>
              <a:buFont typeface="Wingdings 2" pitchFamily="18" charset="2"/>
              <a:buNone/>
            </a:pPr>
            <a:r>
              <a:rPr lang="en-US" sz="1600" b="1" dirty="0">
                <a:hlinkClick r:id="rId4" action="ppaction://hlinksldjump"/>
              </a:rPr>
              <a:t>Supplier Try to Create Invoice but Create Invoice Button not Enabled</a:t>
            </a:r>
            <a:endParaRPr lang="en-US" sz="1600" b="1" dirty="0"/>
          </a:p>
        </p:txBody>
      </p:sp>
      <p:sp>
        <p:nvSpPr>
          <p:cNvPr id="23" name="Rectangle: Rounded Corners 27">
            <a:extLst>
              <a:ext uri="{FF2B5EF4-FFF2-40B4-BE49-F238E27FC236}">
                <a16:creationId xmlns:a16="http://schemas.microsoft.com/office/drawing/2014/main" id="{F8711FE6-088A-4FD9-BFFC-39DE30754A89}"/>
              </a:ext>
            </a:extLst>
          </p:cNvPr>
          <p:cNvSpPr/>
          <p:nvPr/>
        </p:nvSpPr>
        <p:spPr bwMode="gray">
          <a:xfrm>
            <a:off x="1550553" y="3528563"/>
            <a:ext cx="2200275" cy="1362075"/>
          </a:xfrm>
          <a:prstGeom prst="roundRect">
            <a:avLst/>
          </a:prstGeom>
          <a:solidFill>
            <a:schemeClr val="accent4"/>
          </a:solidFill>
          <a:ln w="19050" algn="ctr">
            <a:solidFill>
              <a:schemeClr val="accent4"/>
            </a:solidFill>
            <a:miter lim="800000"/>
            <a:headEnd/>
            <a:tailEnd/>
          </a:ln>
        </p:spPr>
        <p:txBody>
          <a:bodyPr wrap="square" lIns="88900" tIns="88900" rIns="88900" bIns="88900" rtlCol="0" anchor="ctr"/>
          <a:lstStyle/>
          <a:p>
            <a:pPr algn="ctr">
              <a:lnSpc>
                <a:spcPct val="106000"/>
              </a:lnSpc>
              <a:buFont typeface="Wingdings 2" pitchFamily="18" charset="2"/>
              <a:buNone/>
            </a:pPr>
            <a:r>
              <a:rPr lang="en-US" sz="1600" b="1" dirty="0">
                <a:hlinkClick r:id="rId5" action="ppaction://hlinksldjump"/>
              </a:rPr>
              <a:t>Supplier wants to split Invoices based on Goods Receipt</a:t>
            </a:r>
            <a:endParaRPr lang="en-US" sz="1600" b="1" dirty="0"/>
          </a:p>
        </p:txBody>
      </p:sp>
      <p:sp>
        <p:nvSpPr>
          <p:cNvPr id="24" name="Rectangle: Rounded Corners 28">
            <a:extLst>
              <a:ext uri="{FF2B5EF4-FFF2-40B4-BE49-F238E27FC236}">
                <a16:creationId xmlns:a16="http://schemas.microsoft.com/office/drawing/2014/main" id="{3350FC5F-DA38-4A47-A4C6-A152AFF3AE71}"/>
              </a:ext>
            </a:extLst>
          </p:cNvPr>
          <p:cNvSpPr/>
          <p:nvPr/>
        </p:nvSpPr>
        <p:spPr bwMode="gray">
          <a:xfrm>
            <a:off x="4181305" y="3514275"/>
            <a:ext cx="3359944" cy="1390651"/>
          </a:xfrm>
          <a:prstGeom prst="roundRect">
            <a:avLst/>
          </a:prstGeom>
          <a:solidFill>
            <a:schemeClr val="accent4"/>
          </a:solidFill>
          <a:ln w="19050" algn="ctr">
            <a:solidFill>
              <a:schemeClr val="accent4"/>
            </a:solidFill>
            <a:miter lim="800000"/>
            <a:headEnd/>
            <a:tailEnd/>
          </a:ln>
        </p:spPr>
        <p:txBody>
          <a:bodyPr wrap="square" lIns="88900" tIns="88900" rIns="88900" bIns="88900" rtlCol="0" anchor="ctr"/>
          <a:lstStyle/>
          <a:p>
            <a:pPr algn="ctr">
              <a:lnSpc>
                <a:spcPct val="106000"/>
              </a:lnSpc>
              <a:buFont typeface="Wingdings 2" pitchFamily="18" charset="2"/>
              <a:buNone/>
            </a:pPr>
            <a:r>
              <a:rPr lang="en-US" sz="1600" b="1" dirty="0">
                <a:hlinkClick r:id="rId6" action="ppaction://hlinksldjump"/>
              </a:rPr>
              <a:t>Supplier has Standard Account Ariba Network Account and expects to see Purchase Order / Invoices in their Inbox</a:t>
            </a:r>
            <a:endParaRPr lang="en-US" sz="1600" b="1" dirty="0"/>
          </a:p>
        </p:txBody>
      </p:sp>
      <p:sp>
        <p:nvSpPr>
          <p:cNvPr id="25" name="Rectangle: Rounded Corners 29">
            <a:extLst>
              <a:ext uri="{FF2B5EF4-FFF2-40B4-BE49-F238E27FC236}">
                <a16:creationId xmlns:a16="http://schemas.microsoft.com/office/drawing/2014/main" id="{F12348F0-B28D-42BC-8B22-39671236188D}"/>
              </a:ext>
            </a:extLst>
          </p:cNvPr>
          <p:cNvSpPr/>
          <p:nvPr/>
        </p:nvSpPr>
        <p:spPr bwMode="gray">
          <a:xfrm>
            <a:off x="7617980" y="1579316"/>
            <a:ext cx="2200275" cy="1362075"/>
          </a:xfrm>
          <a:prstGeom prst="roundRect">
            <a:avLst/>
          </a:prstGeom>
          <a:solidFill>
            <a:schemeClr val="accent4"/>
          </a:solidFill>
          <a:ln w="19050" algn="ctr">
            <a:solidFill>
              <a:schemeClr val="accent4"/>
            </a:solidFill>
            <a:miter lim="800000"/>
            <a:headEnd/>
            <a:tailEnd/>
          </a:ln>
        </p:spPr>
        <p:txBody>
          <a:bodyPr wrap="square" lIns="88900" tIns="88900" rIns="88900" bIns="88900" rtlCol="0" anchor="ctr"/>
          <a:lstStyle/>
          <a:p>
            <a:pPr algn="ctr">
              <a:lnSpc>
                <a:spcPct val="106000"/>
              </a:lnSpc>
              <a:buFont typeface="Wingdings 2" pitchFamily="18" charset="2"/>
              <a:buNone/>
            </a:pPr>
            <a:r>
              <a:rPr lang="en-US" sz="1600" b="1" dirty="0">
                <a:hlinkClick r:id="rId7" action="ppaction://hlinksldjump"/>
              </a:rPr>
              <a:t>Supplier Try to Create Invoice But System prompts for Bank Details</a:t>
            </a:r>
            <a:endParaRPr lang="en-US" sz="1600" b="1" dirty="0"/>
          </a:p>
        </p:txBody>
      </p:sp>
      <p:sp>
        <p:nvSpPr>
          <p:cNvPr id="27" name="Rectangle: Rounded Corners 31">
            <a:extLst>
              <a:ext uri="{FF2B5EF4-FFF2-40B4-BE49-F238E27FC236}">
                <a16:creationId xmlns:a16="http://schemas.microsoft.com/office/drawing/2014/main" id="{073767CC-855B-479E-BDB1-20EE0A043EDF}"/>
              </a:ext>
            </a:extLst>
          </p:cNvPr>
          <p:cNvSpPr/>
          <p:nvPr/>
        </p:nvSpPr>
        <p:spPr bwMode="gray">
          <a:xfrm>
            <a:off x="7971726" y="3528563"/>
            <a:ext cx="2200275" cy="1362075"/>
          </a:xfrm>
          <a:prstGeom prst="roundRect">
            <a:avLst/>
          </a:prstGeom>
          <a:solidFill>
            <a:schemeClr val="accent4"/>
          </a:solidFill>
          <a:ln w="19050" algn="ctr">
            <a:solidFill>
              <a:schemeClr val="accent4"/>
            </a:solidFill>
            <a:miter lim="800000"/>
            <a:headEnd/>
            <a:tailEnd/>
          </a:ln>
        </p:spPr>
        <p:txBody>
          <a:bodyPr wrap="square" lIns="88900" tIns="88900" rIns="88900" bIns="88900" rtlCol="0" anchor="ctr"/>
          <a:lstStyle/>
          <a:p>
            <a:pPr algn="ctr">
              <a:lnSpc>
                <a:spcPct val="106000"/>
              </a:lnSpc>
              <a:buFont typeface="Wingdings 2" pitchFamily="18" charset="2"/>
              <a:buNone/>
            </a:pPr>
            <a:r>
              <a:rPr lang="en-US" sz="1600" b="1" dirty="0">
                <a:hlinkClick r:id="rId8" action="ppaction://hlinksldjump"/>
              </a:rPr>
              <a:t>Supplier didn’t receive PO notification in email</a:t>
            </a:r>
            <a:endParaRPr lang="en-US" sz="1600" b="1" dirty="0"/>
          </a:p>
        </p:txBody>
      </p:sp>
    </p:spTree>
    <p:extLst>
      <p:ext uri="{BB962C8B-B14F-4D97-AF65-F5344CB8AC3E}">
        <p14:creationId xmlns:p14="http://schemas.microsoft.com/office/powerpoint/2010/main" val="867512138"/>
      </p:ext>
    </p:extLst>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heme/theme1.xml><?xml version="1.0" encoding="utf-8"?>
<a:theme xmlns:a="http://schemas.openxmlformats.org/drawingml/2006/main" name="Deloitte_US_Onscreen">
  <a:themeElements>
    <a:clrScheme name="Deloitte colors">
      <a:dk1>
        <a:sysClr val="windowText" lastClr="000000"/>
      </a:dk1>
      <a:lt1>
        <a:sysClr val="window" lastClr="FFFFFF"/>
      </a:lt1>
      <a:dk2>
        <a:srgbClr val="53565A"/>
      </a:dk2>
      <a:lt2>
        <a:srgbClr val="D0D0CE"/>
      </a:lt2>
      <a:accent1>
        <a:srgbClr val="86BC25"/>
      </a:accent1>
      <a:accent2>
        <a:srgbClr val="046A38"/>
      </a:accent2>
      <a:accent3>
        <a:srgbClr val="62B5E5"/>
      </a:accent3>
      <a:accent4>
        <a:srgbClr val="012169"/>
      </a:accent4>
      <a:accent5>
        <a:srgbClr val="0097A9"/>
      </a:accent5>
      <a:accent6>
        <a:srgbClr val="75787B"/>
      </a:accent6>
      <a:hlink>
        <a:srgbClr val="00A3E0"/>
      </a:hlink>
      <a:folHlink>
        <a:srgbClr val="53565A"/>
      </a:folHlink>
    </a:clrScheme>
    <a:fontScheme name="Deloitte Powerpoint font">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gray">
        <a:solidFill>
          <a:schemeClr val="accent3"/>
        </a:solidFill>
        <a:ln w="19050" algn="ctr">
          <a:noFill/>
          <a:miter lim="800000"/>
          <a:headEnd/>
          <a:tailEnd/>
        </a:ln>
      </a:spPr>
      <a:bodyPr wrap="square" lIns="88900" tIns="88900" rIns="88900" bIns="88900" rtlCol="0" anchor="ctr"/>
      <a:lstStyle>
        <a:defPPr>
          <a:lnSpc>
            <a:spcPct val="106000"/>
          </a:lnSpc>
          <a:buFont typeface="Wingdings 2" pitchFamily="18" charset="2"/>
          <a:buNone/>
          <a:defRPr sz="1600" b="1" dirty="0" smtClean="0">
            <a:solidFill>
              <a:schemeClr val="bg1"/>
            </a:solidFill>
          </a:defRPr>
        </a:defPPr>
      </a:lstStyle>
    </a:spDef>
    <a:lnDef>
      <a:spPr>
        <a:ln>
          <a:solidFill>
            <a:schemeClr val="tx2"/>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0" tIns="0" rIns="0" bIns="0" rtlCol="0">
        <a:spAutoFit/>
      </a:bodyPr>
      <a:lstStyle>
        <a:defPPr marL="203200" indent="-203200">
          <a:spcBef>
            <a:spcPts val="600"/>
          </a:spcBef>
          <a:buSzPct val="100000"/>
          <a:buFont typeface="Arial"/>
          <a:buChar char="•"/>
          <a:defRPr dirty="0" smtClean="0">
            <a:solidFill>
              <a:srgbClr val="313131"/>
            </a:solidFill>
          </a:defRPr>
        </a:defPPr>
      </a:lstStyle>
    </a:txDef>
  </a:objectDefaults>
  <a:extraClrSchemeLst/>
  <a:custClrLst>
    <a:custClr name="Green 7">
      <a:srgbClr val="2C5234"/>
    </a:custClr>
    <a:custClr name="Green 6">
      <a:srgbClr val="046A38"/>
    </a:custClr>
    <a:custClr name="Green 5">
      <a:srgbClr val="009A44"/>
    </a:custClr>
    <a:custClr name="Green 4">
      <a:srgbClr val="43B02A"/>
    </a:custClr>
    <a:custClr name="Deloitte Green">
      <a:srgbClr val="86BC25"/>
    </a:custClr>
    <a:custClr name="Green 2">
      <a:srgbClr val="C4D600"/>
    </a:custClr>
    <a:custClr name="Green 1">
      <a:srgbClr val="E3E48D"/>
    </a:custClr>
    <a:custClr name="Teal 7">
      <a:srgbClr val="004F59"/>
    </a:custClr>
    <a:custClr name="Teal 6">
      <a:srgbClr val="007680"/>
    </a:custClr>
    <a:custClr name="Teal 5">
      <a:srgbClr val="0097A9"/>
    </a:custClr>
    <a:custClr name="Teal 4">
      <a:srgbClr val="00ABAB"/>
    </a:custClr>
    <a:custClr name="Teal 3">
      <a:srgbClr val="6FC2B4"/>
    </a:custClr>
    <a:custClr name="Teal 2">
      <a:srgbClr val="9DD4CF"/>
    </a:custClr>
    <a:custClr name="Teal 1">
      <a:srgbClr val="DDEFE8"/>
    </a:custClr>
    <a:custClr name="Blue 7">
      <a:srgbClr val="041E42"/>
    </a:custClr>
    <a:custClr name="Blue 6">
      <a:srgbClr val="012169"/>
    </a:custClr>
    <a:custClr name="Blue 5">
      <a:srgbClr val="005587"/>
    </a:custClr>
    <a:custClr name="Blue 4">
      <a:srgbClr val="0076A8"/>
    </a:custClr>
    <a:custClr name="Blue 3">
      <a:srgbClr val="00A3E0"/>
    </a:custClr>
    <a:custClr name="Blue 2">
      <a:srgbClr val="62B5E5"/>
    </a:custClr>
    <a:custClr name="Blue 1">
      <a:srgbClr val="A0DCFF"/>
    </a:custClr>
    <a:custClr name="Cool Gray 11">
      <a:srgbClr val="53565A"/>
    </a:custClr>
    <a:custClr name="Cool Gray 10">
      <a:srgbClr val="63666A"/>
    </a:custClr>
    <a:custClr name="Cool Gray 9">
      <a:srgbClr val="75787B"/>
    </a:custClr>
    <a:custClr name="Cool Gray 7">
      <a:srgbClr val="97999B"/>
    </a:custClr>
    <a:custClr name="Cool Gray 6">
      <a:srgbClr val="A7A8AA"/>
    </a:custClr>
    <a:custClr name="Cool Gray 4">
      <a:srgbClr val="BBBCBC"/>
    </a:custClr>
    <a:custClr name="Cool Gray 2">
      <a:srgbClr val="D0D0CE"/>
    </a:custClr>
    <a:custClr name="White">
      <a:srgbClr val="FFFFFF"/>
    </a:custClr>
    <a:custClr name="Black">
      <a:srgbClr val="000000"/>
    </a:custClr>
    <a:custClr name="Red">
      <a:srgbClr val="DA291C"/>
    </a:custClr>
    <a:custClr name="Orange">
      <a:srgbClr val="ED8B00"/>
    </a:custClr>
    <a:custClr name="Yellow">
      <a:srgbClr val="FFCD00"/>
    </a:custClr>
  </a:custClrLst>
  <a:extLst>
    <a:ext uri="{05A4C25C-085E-4340-85A3-A5531E510DB2}">
      <thm15:themeFamily xmlns:thm15="http://schemas.microsoft.com/office/thememl/2012/main" name="Deloitte_US 16_9_Onscreen.potx" id="{82E929E5-07E3-4FFC-922B-1DC2D1592D72}" vid="{34A8941C-3B27-4420-B6D1-6520D4ABD31E}"/>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97C0B5E8C28FBB4DB6BB6E6547CA8A70" ma:contentTypeVersion="13" ma:contentTypeDescription="Create a new document." ma:contentTypeScope="" ma:versionID="1641ff22c7fe45e8481ac3e0bbb111cc">
  <xsd:schema xmlns:xsd="http://www.w3.org/2001/XMLSchema" xmlns:xs="http://www.w3.org/2001/XMLSchema" xmlns:p="http://schemas.microsoft.com/office/2006/metadata/properties" xmlns:ns3="8f1e2369-70da-40d7-b978-99d0855b91b8" xmlns:ns4="8ee28f6f-733e-446a-845c-015b8614e1f7" targetNamespace="http://schemas.microsoft.com/office/2006/metadata/properties" ma:root="true" ma:fieldsID="319fbf14c2fe030989d6007ad6473280" ns3:_="" ns4:_="">
    <xsd:import namespace="8f1e2369-70da-40d7-b978-99d0855b91b8"/>
    <xsd:import namespace="8ee28f6f-733e-446a-845c-015b8614e1f7"/>
    <xsd:element name="properties">
      <xsd:complexType>
        <xsd:sequence>
          <xsd:element name="documentManagement">
            <xsd:complexType>
              <xsd:all>
                <xsd:element ref="ns3:MediaServiceMetadata" minOccurs="0"/>
                <xsd:element ref="ns3:MediaServiceFastMetadata" minOccurs="0"/>
                <xsd:element ref="ns3:MediaServiceAutoTags" minOccurs="0"/>
                <xsd:element ref="ns3:MediaServiceGenerationTime" minOccurs="0"/>
                <xsd:element ref="ns3:MediaServiceEventHashCode" minOccurs="0"/>
                <xsd:element ref="ns3:MediaServiceDateTaken" minOccurs="0"/>
                <xsd:element ref="ns3:MediaServiceOCR" minOccurs="0"/>
                <xsd:element ref="ns3:MediaServiceLocation" minOccurs="0"/>
                <xsd:element ref="ns3:MediaServiceAutoKeyPoints" minOccurs="0"/>
                <xsd:element ref="ns3:MediaServiceKeyPoints" minOccurs="0"/>
                <xsd:element ref="ns4:SharedWithUsers" minOccurs="0"/>
                <xsd:element ref="ns4:SharedWithDetails" minOccurs="0"/>
                <xsd:element ref="ns4:SharingHintHash"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8f1e2369-70da-40d7-b978-99d0855b91b8"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GenerationTime" ma:index="11" nillable="true" ma:displayName="MediaServiceGenerationTime" ma:hidden="true" ma:internalName="MediaServiceGenerationTime"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DateTaken" ma:index="13" nillable="true" ma:displayName="MediaServiceDateTaken" ma:hidden="true" ma:internalName="MediaServiceDateTaken" ma:readOnly="true">
      <xsd:simpleType>
        <xsd:restriction base="dms:Text"/>
      </xsd:simpleType>
    </xsd:element>
    <xsd:element name="MediaServiceOCR" ma:index="14" nillable="true" ma:displayName="Extracted Text" ma:internalName="MediaServiceOCR" ma:readOnly="true">
      <xsd:simpleType>
        <xsd:restriction base="dms:Note">
          <xsd:maxLength value="255"/>
        </xsd:restriction>
      </xsd:simpleType>
    </xsd:element>
    <xsd:element name="MediaServiceLocation" ma:index="15" nillable="true" ma:displayName="Location" ma:internalName="MediaServiceLocation"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8ee28f6f-733e-446a-845c-015b8614e1f7" elementFormDefault="qualified">
    <xsd:import namespace="http://schemas.microsoft.com/office/2006/documentManagement/types"/>
    <xsd:import namespace="http://schemas.microsoft.com/office/infopath/2007/PartnerControls"/>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element name="SharingHintHash" ma:index="20"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AC23C2A4-ACA0-4F13-A7DB-A1B25692C263}">
  <ds:schemaRefs>
    <ds:schemaRef ds:uri="http://schemas.microsoft.com/office/2006/documentManagement/types"/>
    <ds:schemaRef ds:uri="8f1e2369-70da-40d7-b978-99d0855b91b8"/>
    <ds:schemaRef ds:uri="http://purl.org/dc/elements/1.1/"/>
    <ds:schemaRef ds:uri="http://schemas.microsoft.com/office/2006/metadata/properties"/>
    <ds:schemaRef ds:uri="http://purl.org/dc/terms/"/>
    <ds:schemaRef ds:uri="http://schemas.openxmlformats.org/package/2006/metadata/core-properties"/>
    <ds:schemaRef ds:uri="http://schemas.microsoft.com/office/infopath/2007/PartnerControls"/>
    <ds:schemaRef ds:uri="8ee28f6f-733e-446a-845c-015b8614e1f7"/>
    <ds:schemaRef ds:uri="http://www.w3.org/XML/1998/namespace"/>
    <ds:schemaRef ds:uri="http://purl.org/dc/dcmitype/"/>
  </ds:schemaRefs>
</ds:datastoreItem>
</file>

<file path=customXml/itemProps2.xml><?xml version="1.0" encoding="utf-8"?>
<ds:datastoreItem xmlns:ds="http://schemas.openxmlformats.org/officeDocument/2006/customXml" ds:itemID="{E388747A-CFE8-4D81-8DE1-083FACFEA712}">
  <ds:schemaRefs>
    <ds:schemaRef ds:uri="http://schemas.microsoft.com/sharepoint/v3/contenttype/forms"/>
  </ds:schemaRefs>
</ds:datastoreItem>
</file>

<file path=customXml/itemProps3.xml><?xml version="1.0" encoding="utf-8"?>
<ds:datastoreItem xmlns:ds="http://schemas.openxmlformats.org/officeDocument/2006/customXml" ds:itemID="{1CEF14E6-49E2-4D30-ACE9-8E534F5D9DFD}">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8f1e2369-70da-40d7-b978-99d0855b91b8"/>
    <ds:schemaRef ds:uri="8ee28f6f-733e-446a-845c-015b8614e1f7"/>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22656</TotalTime>
  <Words>5527</Words>
  <Application>Microsoft Office PowerPoint</Application>
  <PresentationFormat>Widescreen</PresentationFormat>
  <Paragraphs>657</Paragraphs>
  <Slides>71</Slides>
  <Notes>20</Notes>
  <HiddenSlides>0</HiddenSlides>
  <MMClips>0</MMClips>
  <ScaleCrop>false</ScaleCrop>
  <HeadingPairs>
    <vt:vector size="8" baseType="variant">
      <vt:variant>
        <vt:lpstr>Fonts Used</vt:lpstr>
      </vt:variant>
      <vt:variant>
        <vt:i4>11</vt:i4>
      </vt:variant>
      <vt:variant>
        <vt:lpstr>Theme</vt:lpstr>
      </vt:variant>
      <vt:variant>
        <vt:i4>1</vt:i4>
      </vt:variant>
      <vt:variant>
        <vt:lpstr>Embedded OLE Servers</vt:lpstr>
      </vt:variant>
      <vt:variant>
        <vt:i4>1</vt:i4>
      </vt:variant>
      <vt:variant>
        <vt:lpstr>Slide Titles</vt:lpstr>
      </vt:variant>
      <vt:variant>
        <vt:i4>71</vt:i4>
      </vt:variant>
    </vt:vector>
  </HeadingPairs>
  <TitlesOfParts>
    <vt:vector size="84" baseType="lpstr">
      <vt:lpstr>ＭＳ Ｐゴシック</vt:lpstr>
      <vt:lpstr>Arial</vt:lpstr>
      <vt:lpstr>Arial Unicode MS</vt:lpstr>
      <vt:lpstr>Calibri</vt:lpstr>
      <vt:lpstr>CiscoSans</vt:lpstr>
      <vt:lpstr>CiscoSansTT Thin</vt:lpstr>
      <vt:lpstr>Lucida Sans</vt:lpstr>
      <vt:lpstr>Symbol</vt:lpstr>
      <vt:lpstr>Verdana</vt:lpstr>
      <vt:lpstr>Wingdings</vt:lpstr>
      <vt:lpstr>Wingdings 2</vt:lpstr>
      <vt:lpstr>Deloitte_US_Onscreen</vt:lpstr>
      <vt:lpstr>think-cell Slide</vt:lpstr>
      <vt:lpstr>PowerPoint Presentation</vt:lpstr>
      <vt:lpstr>About This Course </vt:lpstr>
      <vt:lpstr>Course Agenda</vt:lpstr>
      <vt:lpstr>Glossary of Terms</vt:lpstr>
      <vt:lpstr>PowerPoint Presentation</vt:lpstr>
      <vt:lpstr>Overview – Process Scenario</vt:lpstr>
      <vt:lpstr>PowerPoint Presentation</vt:lpstr>
      <vt:lpstr>Supplier Accounts Types</vt:lpstr>
      <vt:lpstr>PowerPoint Presentation</vt:lpstr>
      <vt:lpstr>What is an Ariba Network, Standard Account?</vt:lpstr>
      <vt:lpstr>Register for a Standard Account</vt:lpstr>
      <vt:lpstr>Step 1 &amp; 2 – Receive Interactive Email Order From Customer</vt:lpstr>
      <vt:lpstr>Step 3 - Sign Up For Standard Account</vt:lpstr>
      <vt:lpstr>Step 3 - Sign Up For Standard Account</vt:lpstr>
      <vt:lpstr>Step 3 - Sign Up For Standard Account</vt:lpstr>
      <vt:lpstr>How To Upgrade from Standard Account To Enterprise Account</vt:lpstr>
      <vt:lpstr>PowerPoint Presentation</vt:lpstr>
      <vt:lpstr>Standard Account Vs. Enterprise Account On Ariba Network</vt:lpstr>
      <vt:lpstr>Log in with Enterprise Account </vt:lpstr>
      <vt:lpstr>Enterprise Account Enhanced Features And Functionalities</vt:lpstr>
      <vt:lpstr>PowerPoint Presentation</vt:lpstr>
      <vt:lpstr>PowerPoint Presentation</vt:lpstr>
      <vt:lpstr>Configure Your Email Notifications</vt:lpstr>
      <vt:lpstr>PowerPoint Presentation</vt:lpstr>
      <vt:lpstr>Configure Your Remittance Information</vt:lpstr>
      <vt:lpstr>Configure Your Remittance Information </vt:lpstr>
      <vt:lpstr>Review Your Relationships </vt:lpstr>
      <vt:lpstr>Set Up User Accounts </vt:lpstr>
      <vt:lpstr>Set Up User Accounts </vt:lpstr>
      <vt:lpstr>Set Up User Accounts </vt:lpstr>
      <vt:lpstr>Enhanced User Account Functionality</vt:lpstr>
      <vt:lpstr>PowerPoint Presentation</vt:lpstr>
      <vt:lpstr>PowerPoint Presentation</vt:lpstr>
      <vt:lpstr>PowerPoint Presentation</vt:lpstr>
      <vt:lpstr>Manage POs | View Purchase Orders using Enterprise account</vt:lpstr>
      <vt:lpstr>Manage POs </vt:lpstr>
      <vt:lpstr>Manage POs </vt:lpstr>
      <vt:lpstr>PowerPoint Presentation</vt:lpstr>
      <vt:lpstr>Create Order Confirmation </vt:lpstr>
      <vt:lpstr>Create Order Confirmation </vt:lpstr>
      <vt:lpstr>Create Ship Notice</vt:lpstr>
      <vt:lpstr>Create Ship Notice  </vt:lpstr>
      <vt:lpstr>Create Ship Notice  </vt:lpstr>
      <vt:lpstr>Submit Ship Notice  </vt:lpstr>
      <vt:lpstr>Create a Service Entry Sheet </vt:lpstr>
      <vt:lpstr>Create a Service Entry Sheet </vt:lpstr>
      <vt:lpstr>Create a Service Entry Sheet </vt:lpstr>
      <vt:lpstr>Create a Service Entry Sheet </vt:lpstr>
      <vt:lpstr>Submit a Service Entry Sheet</vt:lpstr>
      <vt:lpstr>Check Service Sheet Status</vt:lpstr>
      <vt:lpstr>PowerPoint Presentation</vt:lpstr>
      <vt:lpstr>Review Dragon Oil  Invoice Rules</vt:lpstr>
      <vt:lpstr>Supplier Try to Create Invoice but Create Invoice Button not Enabled</vt:lpstr>
      <vt:lpstr>Supplier with Standard Account</vt:lpstr>
      <vt:lpstr>Supplier with Enterprise Account</vt:lpstr>
      <vt:lpstr>Supplier with Enterprise Account</vt:lpstr>
      <vt:lpstr>Invoice against PO Header</vt:lpstr>
      <vt:lpstr>Invoice</vt:lpstr>
      <vt:lpstr>Invoice | Tax Options</vt:lpstr>
      <vt:lpstr>Invoice | Tax Options</vt:lpstr>
      <vt:lpstr>Review, Save, or Submit Invoice</vt:lpstr>
      <vt:lpstr>Invoice Error</vt:lpstr>
      <vt:lpstr>Search for Invoice</vt:lpstr>
      <vt:lpstr>PowerPoint Presentation</vt:lpstr>
      <vt:lpstr>Customer Support</vt:lpstr>
      <vt:lpstr>Customer Support</vt:lpstr>
      <vt:lpstr>Customer Support</vt:lpstr>
      <vt:lpstr>Training &amp; Resources </vt:lpstr>
      <vt:lpstr>Useful Links</vt:lpstr>
      <vt:lpstr>Troubleshoot Your Invoice Issues</vt:lpstr>
      <vt:lpstr>Troubleshoot Your Invoice Issues</vt:lpstr>
    </vt:vector>
  </TitlesOfParts>
  <Company>Deloitte Touche Tohmatsu Services, Inc.</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Dragaon oil Supplier Guide</dc:title>
  <dc:creator>Vinayak, Arathi (AE - Abu Dhabi)</dc:creator>
  <cp:lastModifiedBy>Vinayak, Arathi</cp:lastModifiedBy>
  <cp:revision>1214</cp:revision>
  <dcterms:created xsi:type="dcterms:W3CDTF">2018-06-24T08:31:04Z</dcterms:created>
  <dcterms:modified xsi:type="dcterms:W3CDTF">2021-01-10T11:21:21Z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0x01010097C0B5E8C28FBB4DB6BB6E6547CA8A70</vt:lpwstr>
  </property>
</Properties>
</file>